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2"/>
  </p:notesMasterIdLst>
  <p:sldIdLst>
    <p:sldId id="256" r:id="rId2"/>
    <p:sldId id="257" r:id="rId3"/>
    <p:sldId id="41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Lst>
  <p:sldSz cx="11620500" cy="10160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2" autoAdjust="0"/>
    <p:restoredTop sz="92362" autoAdjust="0"/>
  </p:normalViewPr>
  <p:slideViewPr>
    <p:cSldViewPr>
      <p:cViewPr varScale="1">
        <p:scale>
          <a:sx n="46" d="100"/>
          <a:sy n="46" d="100"/>
        </p:scale>
        <p:origin x="-864" y="-96"/>
      </p:cViewPr>
      <p:guideLst>
        <p:guide orient="horz" pos="6176"/>
        <p:guide pos="10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B068EB-BF2D-4B6E-9ABB-58D22C88DE78}" type="datetimeFigureOut">
              <a:rPr lang="en-US" smtClean="0"/>
              <a:pPr/>
              <a:t>8/14/2012</a:t>
            </a:fld>
            <a:endParaRPr lang="en-US"/>
          </a:p>
        </p:txBody>
      </p:sp>
      <p:sp>
        <p:nvSpPr>
          <p:cNvPr id="4" name="Slide Image Placeholder 3"/>
          <p:cNvSpPr>
            <a:spLocks noGrp="1" noRot="1" noChangeAspect="1"/>
          </p:cNvSpPr>
          <p:nvPr>
            <p:ph type="sldImg" idx="2"/>
          </p:nvPr>
        </p:nvSpPr>
        <p:spPr>
          <a:xfrm>
            <a:off x="1468438" y="685800"/>
            <a:ext cx="392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171A3-6197-4BCA-992D-CFF200223D5D}" type="slidenum">
              <a:rPr lang="en-US" smtClean="0"/>
              <a:pPr/>
              <a:t>‹#›</a:t>
            </a:fld>
            <a:endParaRPr lang="en-US"/>
          </a:p>
        </p:txBody>
      </p:sp>
    </p:spTree>
    <p:extLst>
      <p:ext uri="{BB962C8B-B14F-4D97-AF65-F5344CB8AC3E}">
        <p14:creationId xmlns:p14="http://schemas.microsoft.com/office/powerpoint/2010/main" val="405639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171A3-6197-4BCA-992D-CFF200223D5D}" type="slidenum">
              <a:rPr lang="en-US" smtClean="0"/>
              <a:pPr/>
              <a:t>36</a:t>
            </a:fld>
            <a:endParaRPr lang="en-US"/>
          </a:p>
        </p:txBody>
      </p:sp>
    </p:spTree>
    <p:extLst>
      <p:ext uri="{BB962C8B-B14F-4D97-AF65-F5344CB8AC3E}">
        <p14:creationId xmlns:p14="http://schemas.microsoft.com/office/powerpoint/2010/main" val="259721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171A3-6197-4BCA-992D-CFF200223D5D}" type="slidenum">
              <a:rPr lang="en-US" smtClean="0"/>
              <a:pPr/>
              <a:t>37</a:t>
            </a:fld>
            <a:endParaRPr lang="en-US"/>
          </a:p>
        </p:txBody>
      </p:sp>
    </p:spTree>
    <p:extLst>
      <p:ext uri="{BB962C8B-B14F-4D97-AF65-F5344CB8AC3E}">
        <p14:creationId xmlns:p14="http://schemas.microsoft.com/office/powerpoint/2010/main" val="163103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171A3-6197-4BCA-992D-CFF200223D5D}" type="slidenum">
              <a:rPr lang="en-US" smtClean="0"/>
              <a:pPr/>
              <a:t>92</a:t>
            </a:fld>
            <a:endParaRPr lang="en-US"/>
          </a:p>
        </p:txBody>
      </p:sp>
    </p:spTree>
    <p:extLst>
      <p:ext uri="{BB962C8B-B14F-4D97-AF65-F5344CB8AC3E}">
        <p14:creationId xmlns:p14="http://schemas.microsoft.com/office/powerpoint/2010/main" val="68360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171A3-6197-4BCA-992D-CFF200223D5D}" type="slidenum">
              <a:rPr lang="en-US" smtClean="0"/>
              <a:pPr/>
              <a:t>104</a:t>
            </a:fld>
            <a:endParaRPr lang="en-US"/>
          </a:p>
        </p:txBody>
      </p:sp>
    </p:spTree>
    <p:extLst>
      <p:ext uri="{BB962C8B-B14F-4D97-AF65-F5344CB8AC3E}">
        <p14:creationId xmlns:p14="http://schemas.microsoft.com/office/powerpoint/2010/main" val="172472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171A3-6197-4BCA-992D-CFF200223D5D}" type="slidenum">
              <a:rPr lang="en-US" smtClean="0"/>
              <a:pPr/>
              <a:t>115</a:t>
            </a:fld>
            <a:endParaRPr lang="en-US"/>
          </a:p>
        </p:txBody>
      </p:sp>
    </p:spTree>
    <p:extLst>
      <p:ext uri="{BB962C8B-B14F-4D97-AF65-F5344CB8AC3E}">
        <p14:creationId xmlns:p14="http://schemas.microsoft.com/office/powerpoint/2010/main" val="3944459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171A3-6197-4BCA-992D-CFF200223D5D}" type="slidenum">
              <a:rPr lang="en-US" smtClean="0"/>
              <a:pPr/>
              <a:t>120</a:t>
            </a:fld>
            <a:endParaRPr lang="en-US"/>
          </a:p>
        </p:txBody>
      </p:sp>
    </p:spTree>
    <p:extLst>
      <p:ext uri="{BB962C8B-B14F-4D97-AF65-F5344CB8AC3E}">
        <p14:creationId xmlns:p14="http://schemas.microsoft.com/office/powerpoint/2010/main" val="199180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171A3-6197-4BCA-992D-CFF200223D5D}" type="slidenum">
              <a:rPr lang="en-US" smtClean="0"/>
              <a:pPr/>
              <a:t>131</a:t>
            </a:fld>
            <a:endParaRPr lang="en-US"/>
          </a:p>
        </p:txBody>
      </p:sp>
    </p:spTree>
    <p:extLst>
      <p:ext uri="{BB962C8B-B14F-4D97-AF65-F5344CB8AC3E}">
        <p14:creationId xmlns:p14="http://schemas.microsoft.com/office/powerpoint/2010/main" val="213055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171A3-6197-4BCA-992D-CFF200223D5D}" type="slidenum">
              <a:rPr lang="en-US" smtClean="0"/>
              <a:pPr/>
              <a:t>135</a:t>
            </a:fld>
            <a:endParaRPr lang="en-US"/>
          </a:p>
        </p:txBody>
      </p:sp>
    </p:spTree>
    <p:extLst>
      <p:ext uri="{BB962C8B-B14F-4D97-AF65-F5344CB8AC3E}">
        <p14:creationId xmlns:p14="http://schemas.microsoft.com/office/powerpoint/2010/main" val="3847976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171A3-6197-4BCA-992D-CFF200223D5D}" type="slidenum">
              <a:rPr lang="en-US" smtClean="0"/>
              <a:pPr/>
              <a:t>156</a:t>
            </a:fld>
            <a:endParaRPr lang="en-US"/>
          </a:p>
        </p:txBody>
      </p:sp>
    </p:spTree>
    <p:extLst>
      <p:ext uri="{BB962C8B-B14F-4D97-AF65-F5344CB8AC3E}">
        <p14:creationId xmlns:p14="http://schemas.microsoft.com/office/powerpoint/2010/main" val="177357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1538" y="3156187"/>
            <a:ext cx="9877425" cy="217781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43075" y="5757334"/>
            <a:ext cx="8134350" cy="2596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16251-2885-41CE-BE11-C71C29364DD7}"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5A667-48D3-4A18-BF6A-37BF945E2957}" type="slidenum">
              <a:rPr lang="en-US" smtClean="0"/>
              <a:pPr/>
              <a:t>‹#›</a:t>
            </a:fld>
            <a:endParaRPr lang="en-US"/>
          </a:p>
        </p:txBody>
      </p:sp>
    </p:spTree>
    <p:extLst>
      <p:ext uri="{BB962C8B-B14F-4D97-AF65-F5344CB8AC3E}">
        <p14:creationId xmlns:p14="http://schemas.microsoft.com/office/powerpoint/2010/main" val="59839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16251-2885-41CE-BE11-C71C29364DD7}"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5A667-48D3-4A18-BF6A-37BF945E2957}" type="slidenum">
              <a:rPr lang="en-US" smtClean="0"/>
              <a:pPr/>
              <a:t>‹#›</a:t>
            </a:fld>
            <a:endParaRPr lang="en-US"/>
          </a:p>
        </p:txBody>
      </p:sp>
    </p:spTree>
    <p:extLst>
      <p:ext uri="{BB962C8B-B14F-4D97-AF65-F5344CB8AC3E}">
        <p14:creationId xmlns:p14="http://schemas.microsoft.com/office/powerpoint/2010/main" val="19740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24862" y="406873"/>
            <a:ext cx="2614613"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1027" y="406873"/>
            <a:ext cx="7650163"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16251-2885-41CE-BE11-C71C29364DD7}"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5A667-48D3-4A18-BF6A-37BF945E2957}" type="slidenum">
              <a:rPr lang="en-US" smtClean="0"/>
              <a:pPr/>
              <a:t>‹#›</a:t>
            </a:fld>
            <a:endParaRPr lang="en-US"/>
          </a:p>
        </p:txBody>
      </p:sp>
    </p:spTree>
    <p:extLst>
      <p:ext uri="{BB962C8B-B14F-4D97-AF65-F5344CB8AC3E}">
        <p14:creationId xmlns:p14="http://schemas.microsoft.com/office/powerpoint/2010/main" val="312507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16251-2885-41CE-BE11-C71C29364DD7}"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5A667-48D3-4A18-BF6A-37BF945E2957}" type="slidenum">
              <a:rPr lang="en-US" smtClean="0"/>
              <a:pPr/>
              <a:t>‹#›</a:t>
            </a:fld>
            <a:endParaRPr lang="en-US"/>
          </a:p>
        </p:txBody>
      </p:sp>
    </p:spTree>
    <p:extLst>
      <p:ext uri="{BB962C8B-B14F-4D97-AF65-F5344CB8AC3E}">
        <p14:creationId xmlns:p14="http://schemas.microsoft.com/office/powerpoint/2010/main" val="108562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7939" y="6528743"/>
            <a:ext cx="9877425"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17939" y="4306242"/>
            <a:ext cx="9877425" cy="22225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16251-2885-41CE-BE11-C71C29364DD7}"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5A667-48D3-4A18-BF6A-37BF945E2957}" type="slidenum">
              <a:rPr lang="en-US" smtClean="0"/>
              <a:pPr/>
              <a:t>‹#›</a:t>
            </a:fld>
            <a:endParaRPr lang="en-US"/>
          </a:p>
        </p:txBody>
      </p:sp>
    </p:spTree>
    <p:extLst>
      <p:ext uri="{BB962C8B-B14F-4D97-AF65-F5344CB8AC3E}">
        <p14:creationId xmlns:p14="http://schemas.microsoft.com/office/powerpoint/2010/main" val="409668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1026" y="2370669"/>
            <a:ext cx="5132387"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7089" y="2370669"/>
            <a:ext cx="5132387"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16251-2885-41CE-BE11-C71C29364DD7}"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5A667-48D3-4A18-BF6A-37BF945E2957}" type="slidenum">
              <a:rPr lang="en-US" smtClean="0"/>
              <a:pPr/>
              <a:t>‹#›</a:t>
            </a:fld>
            <a:endParaRPr lang="en-US"/>
          </a:p>
        </p:txBody>
      </p:sp>
    </p:spTree>
    <p:extLst>
      <p:ext uri="{BB962C8B-B14F-4D97-AF65-F5344CB8AC3E}">
        <p14:creationId xmlns:p14="http://schemas.microsoft.com/office/powerpoint/2010/main" val="231099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81025" y="2274242"/>
            <a:ext cx="5134406"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025" y="3222037"/>
            <a:ext cx="5134406"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903056" y="2274242"/>
            <a:ext cx="5136422"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903056" y="3222037"/>
            <a:ext cx="5136422"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16251-2885-41CE-BE11-C71C29364DD7}" type="datetimeFigureOut">
              <a:rPr lang="en-US" smtClean="0"/>
              <a:pPr/>
              <a:t>8/14/2012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D5A667-48D3-4A18-BF6A-37BF945E2957}" type="slidenum">
              <a:rPr lang="en-US" smtClean="0"/>
              <a:pPr/>
              <a:t>‹#›</a:t>
            </a:fld>
            <a:endParaRPr lang="en-US"/>
          </a:p>
        </p:txBody>
      </p:sp>
    </p:spTree>
    <p:extLst>
      <p:ext uri="{BB962C8B-B14F-4D97-AF65-F5344CB8AC3E}">
        <p14:creationId xmlns:p14="http://schemas.microsoft.com/office/powerpoint/2010/main" val="283748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16251-2885-41CE-BE11-C71C29364DD7}" type="datetimeFigureOut">
              <a:rPr lang="en-US" smtClean="0"/>
              <a:pPr/>
              <a:t>8/14/2012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D5A667-48D3-4A18-BF6A-37BF945E2957}" type="slidenum">
              <a:rPr lang="en-US" smtClean="0"/>
              <a:pPr/>
              <a:t>‹#›</a:t>
            </a:fld>
            <a:endParaRPr lang="en-US"/>
          </a:p>
        </p:txBody>
      </p:sp>
    </p:spTree>
    <p:extLst>
      <p:ext uri="{BB962C8B-B14F-4D97-AF65-F5344CB8AC3E}">
        <p14:creationId xmlns:p14="http://schemas.microsoft.com/office/powerpoint/2010/main" val="343906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16251-2885-41CE-BE11-C71C29364DD7}" type="datetimeFigureOut">
              <a:rPr lang="en-US" smtClean="0"/>
              <a:pPr/>
              <a:t>8/14/2012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D5A667-48D3-4A18-BF6A-37BF945E2957}" type="slidenum">
              <a:rPr lang="en-US" smtClean="0"/>
              <a:pPr/>
              <a:t>‹#›</a:t>
            </a:fld>
            <a:endParaRPr lang="en-US"/>
          </a:p>
        </p:txBody>
      </p:sp>
    </p:spTree>
    <p:extLst>
      <p:ext uri="{BB962C8B-B14F-4D97-AF65-F5344CB8AC3E}">
        <p14:creationId xmlns:p14="http://schemas.microsoft.com/office/powerpoint/2010/main" val="106241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026" y="404519"/>
            <a:ext cx="3823064" cy="172155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543293" y="404521"/>
            <a:ext cx="6496182" cy="8671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81026" y="2126077"/>
            <a:ext cx="3823064"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16251-2885-41CE-BE11-C71C29364DD7}"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5A667-48D3-4A18-BF6A-37BF945E2957}" type="slidenum">
              <a:rPr lang="en-US" smtClean="0"/>
              <a:pPr/>
              <a:t>‹#›</a:t>
            </a:fld>
            <a:endParaRPr lang="en-US"/>
          </a:p>
        </p:txBody>
      </p:sp>
    </p:spTree>
    <p:extLst>
      <p:ext uri="{BB962C8B-B14F-4D97-AF65-F5344CB8AC3E}">
        <p14:creationId xmlns:p14="http://schemas.microsoft.com/office/powerpoint/2010/main" val="407874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7699" y="7112000"/>
            <a:ext cx="697230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77699" y="907815"/>
            <a:ext cx="697230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77699" y="7951612"/>
            <a:ext cx="697230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16251-2885-41CE-BE11-C71C29364DD7}"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5A667-48D3-4A18-BF6A-37BF945E2957}" type="slidenum">
              <a:rPr lang="en-US" smtClean="0"/>
              <a:pPr/>
              <a:t>‹#›</a:t>
            </a:fld>
            <a:endParaRPr lang="en-US"/>
          </a:p>
        </p:txBody>
      </p:sp>
    </p:spTree>
    <p:extLst>
      <p:ext uri="{BB962C8B-B14F-4D97-AF65-F5344CB8AC3E}">
        <p14:creationId xmlns:p14="http://schemas.microsoft.com/office/powerpoint/2010/main" val="23540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406871"/>
            <a:ext cx="10458450" cy="16933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81025" y="2370669"/>
            <a:ext cx="10458450" cy="6705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81027" y="9416817"/>
            <a:ext cx="2711450"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27516251-2885-41CE-BE11-C71C29364DD7}" type="datetimeFigureOut">
              <a:rPr lang="en-US" smtClean="0"/>
              <a:pPr/>
              <a:t>8/14/2012</a:t>
            </a:fld>
            <a:endParaRPr lang="en-US"/>
          </a:p>
        </p:txBody>
      </p:sp>
      <p:sp>
        <p:nvSpPr>
          <p:cNvPr id="5" name="Footer Placeholder 4"/>
          <p:cNvSpPr>
            <a:spLocks noGrp="1"/>
          </p:cNvSpPr>
          <p:nvPr>
            <p:ph type="ftr" sz="quarter" idx="3"/>
          </p:nvPr>
        </p:nvSpPr>
        <p:spPr>
          <a:xfrm>
            <a:off x="3970340" y="9416817"/>
            <a:ext cx="3679825"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28027" y="9416817"/>
            <a:ext cx="2711450"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60D5A667-48D3-4A18-BF6A-37BF945E2957}" type="slidenum">
              <a:rPr lang="en-US" smtClean="0"/>
              <a:pPr/>
              <a:t>‹#›</a:t>
            </a:fld>
            <a:endParaRPr lang="en-US"/>
          </a:p>
        </p:txBody>
      </p:sp>
    </p:spTree>
    <p:extLst>
      <p:ext uri="{BB962C8B-B14F-4D97-AF65-F5344CB8AC3E}">
        <p14:creationId xmlns:p14="http://schemas.microsoft.com/office/powerpoint/2010/main" val="1155711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1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jpg"/></Relationships>
</file>

<file path=ppt/slides/_rels/slide11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103.jp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30.jpeg"/><Relationship Id="rId1" Type="http://schemas.openxmlformats.org/officeDocument/2006/relationships/slideLayout" Target="../slideLayouts/slideLayout7.xml"/><Relationship Id="rId4" Type="http://schemas.microsoft.com/office/2007/relationships/hdphoto" Target="../media/hdphoto22.wdp"/></Relationships>
</file>

<file path=ppt/slides/_rels/slide13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3.wdp"/></Relationships>
</file>

<file path=ppt/slides/_rels/slide132.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115.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134.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117.png"/><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1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127.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45.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1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slide" Target="slide126.xml"/><Relationship Id="rId3" Type="http://schemas.openxmlformats.org/officeDocument/2006/relationships/slide" Target="slide33.xml"/><Relationship Id="rId7" Type="http://schemas.openxmlformats.org/officeDocument/2006/relationships/slide" Target="slide118.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112.xml"/><Relationship Id="rId5" Type="http://schemas.openxmlformats.org/officeDocument/2006/relationships/slide" Target="slide100.xml"/><Relationship Id="rId4" Type="http://schemas.openxmlformats.org/officeDocument/2006/relationships/slide" Target="slide47.xml"/><Relationship Id="rId9" Type="http://schemas.openxmlformats.org/officeDocument/2006/relationships/slide" Target="slide147.xml"/></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7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7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7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96.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97.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98.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99.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473443" y="279400"/>
            <a:ext cx="10594607" cy="4749336"/>
            <a:chOff x="-55753" y="-45542"/>
            <a:chExt cx="9263045" cy="4938231"/>
          </a:xfrm>
        </p:grpSpPr>
        <p:pic>
          <p:nvPicPr>
            <p:cNvPr id="2" name="Picture 1">
              <a:hlinkClick r:id="rId2"/>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5753" y="-45542"/>
              <a:ext cx="2770378" cy="4611775"/>
            </a:xfrm>
            <a:prstGeom prst="rect">
              <a:avLst/>
            </a:prstGeom>
            <a:solidFill>
              <a:scrgbClr r="0" g="0" b="0">
                <a:alpha val="0"/>
              </a:scrgbClr>
            </a:solidFill>
          </p:spPr>
        </p:pic>
        <p:sp>
          <p:nvSpPr>
            <p:cNvPr id="3" name="TextBox 2"/>
            <p:cNvSpPr txBox="1"/>
            <p:nvPr/>
          </p:nvSpPr>
          <p:spPr>
            <a:xfrm>
              <a:off x="2937656" y="1460500"/>
              <a:ext cx="6019800" cy="3432189"/>
            </a:xfrm>
            <a:prstGeom prst="rect">
              <a:avLst/>
            </a:prstGeom>
            <a:noFill/>
          </p:spPr>
          <p:txBody>
            <a:bodyPr vert="horz" rtlCol="0">
              <a:spAutoFit/>
            </a:bodyPr>
            <a:lstStyle/>
            <a:p>
              <a:r>
                <a:rPr lang="en-US" sz="2100" dirty="0" smtClean="0">
                  <a:solidFill>
                    <a:srgbClr val="000000"/>
                  </a:solidFill>
                  <a:latin typeface="Arial" pitchFamily="34" charset="0"/>
                  <a:cs typeface="Arial" pitchFamily="34" charset="0"/>
                </a:rPr>
                <a:t>This material is made freely available at www.njctl.org and is intended for the non-commercial use of students and teachers. These materials may not be used for any commercial purpose without the written permission of the owners. NJCTL maintains its website for the convenience of teachers who wish to make their work available to other teachers, participate in a virtual professional learning community, and/or provide access to course materials to parents, students and others.</a:t>
              </a:r>
              <a:endParaRPr lang="en-US" sz="2100" dirty="0">
                <a:solidFill>
                  <a:srgbClr val="000000"/>
                </a:solidFill>
                <a:latin typeface="Arial" pitchFamily="34" charset="0"/>
                <a:cs typeface="Arial" pitchFamily="34" charset="0"/>
              </a:endParaRPr>
            </a:p>
          </p:txBody>
        </p:sp>
        <p:sp>
          <p:nvSpPr>
            <p:cNvPr id="4" name="TextBox 3"/>
            <p:cNvSpPr txBox="1"/>
            <p:nvPr/>
          </p:nvSpPr>
          <p:spPr>
            <a:xfrm>
              <a:off x="2933492" y="88900"/>
              <a:ext cx="6273800" cy="124807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New Jersey Center for Teaching and Learning</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Progressive Mathematics Initiative</a:t>
              </a:r>
              <a:endParaRPr lang="en-US" sz="2400" b="1" dirty="0">
                <a:solidFill>
                  <a:srgbClr val="0000FF"/>
                </a:solidFill>
                <a:latin typeface="Arial" pitchFamily="34" charset="0"/>
                <a:cs typeface="Arial" pitchFamily="34" charset="0"/>
              </a:endParaRPr>
            </a:p>
          </p:txBody>
        </p:sp>
      </p:grpSp>
      <p:sp>
        <p:nvSpPr>
          <p:cNvPr id="7" name="Rectangle 6"/>
          <p:cNvSpPr/>
          <p:nvPr/>
        </p:nvSpPr>
        <p:spPr>
          <a:xfrm>
            <a:off x="3889713" y="6527800"/>
            <a:ext cx="3344185" cy="830997"/>
          </a:xfrm>
          <a:prstGeom prst="rect">
            <a:avLst/>
          </a:prstGeom>
        </p:spPr>
        <p:txBody>
          <a:bodyPr wrap="none">
            <a:spAutoFit/>
          </a:bodyPr>
          <a:lstStyle/>
          <a:p>
            <a:r>
              <a:rPr lang="en-US" sz="2400" b="1" dirty="0">
                <a:solidFill>
                  <a:srgbClr val="0000FF"/>
                </a:solidFill>
                <a:latin typeface="Arial" pitchFamily="34" charset="0"/>
                <a:cs typeface="Arial" pitchFamily="34" charset="0"/>
              </a:rPr>
              <a:t>Click to </a:t>
            </a:r>
            <a:r>
              <a:rPr lang="en-US" sz="2400" b="1" dirty="0" smtClean="0">
                <a:solidFill>
                  <a:srgbClr val="0000FF"/>
                </a:solidFill>
                <a:latin typeface="Arial" pitchFamily="34" charset="0"/>
                <a:cs typeface="Arial" pitchFamily="34" charset="0"/>
              </a:rPr>
              <a:t>go to website</a:t>
            </a:r>
          </a:p>
          <a:p>
            <a:r>
              <a:rPr lang="en-US" sz="2400" b="1" dirty="0" smtClean="0">
                <a:solidFill>
                  <a:srgbClr val="0000FF"/>
                </a:solidFill>
                <a:latin typeface="Arial" pitchFamily="34" charset="0"/>
                <a:cs typeface="Arial" pitchFamily="34" charset="0"/>
              </a:rPr>
              <a:t>www.njctl.com</a:t>
            </a:r>
            <a:endParaRPr lang="en-US" sz="2400" b="1" dirty="0">
              <a:solidFill>
                <a:srgbClr val="0000FF"/>
              </a:solidFill>
              <a:latin typeface="Arial" pitchFamily="34" charset="0"/>
              <a:cs typeface="Arial" pitchFamily="34" charset="0"/>
            </a:endParaRPr>
          </a:p>
        </p:txBody>
      </p:sp>
      <p:sp>
        <p:nvSpPr>
          <p:cNvPr id="8" name="Rectangle 7">
            <a:hlinkClick r:id="rId2"/>
          </p:cNvPr>
          <p:cNvSpPr/>
          <p:nvPr/>
        </p:nvSpPr>
        <p:spPr>
          <a:xfrm>
            <a:off x="3796052" y="6306403"/>
            <a:ext cx="3538198" cy="1211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733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27544" y="993781"/>
            <a:ext cx="5703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57183" y="993781"/>
            <a:ext cx="5664994"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Name all lines parallel to EF.</a:t>
            </a:r>
            <a:endParaRPr lang="en-US" sz="2800" b="1" dirty="0">
              <a:solidFill>
                <a:srgbClr val="000000"/>
              </a:solidFill>
              <a:latin typeface="Arial" pitchFamily="34" charset="0"/>
              <a:cs typeface="Arial" pitchFamily="34" charset="0"/>
            </a:endParaRPr>
          </a:p>
        </p:txBody>
      </p:sp>
      <p:grpSp>
        <p:nvGrpSpPr>
          <p:cNvPr id="32" name="Group 31"/>
          <p:cNvGrpSpPr/>
          <p:nvPr/>
        </p:nvGrpSpPr>
        <p:grpSpPr>
          <a:xfrm>
            <a:off x="7138278" y="1494428"/>
            <a:ext cx="3246586" cy="3509079"/>
            <a:chOff x="5575300" y="894080"/>
            <a:chExt cx="2895600" cy="3316949"/>
          </a:xfrm>
        </p:grpSpPr>
        <p:grpSp>
          <p:nvGrpSpPr>
            <p:cNvPr id="23" name="Group 22"/>
            <p:cNvGrpSpPr/>
            <p:nvPr/>
          </p:nvGrpSpPr>
          <p:grpSpPr>
            <a:xfrm>
              <a:off x="5892800" y="1333500"/>
              <a:ext cx="2061338" cy="2311401"/>
              <a:chOff x="5892800" y="1333500"/>
              <a:chExt cx="2061338" cy="2311401"/>
            </a:xfrm>
          </p:grpSpPr>
          <p:sp>
            <p:nvSpPr>
              <p:cNvPr id="14" name="Freeform 13"/>
              <p:cNvSpPr/>
              <p:nvPr/>
            </p:nvSpPr>
            <p:spPr>
              <a:xfrm>
                <a:off x="5905500" y="1892300"/>
                <a:ext cx="1524001" cy="1752601"/>
              </a:xfrm>
              <a:custGeom>
                <a:avLst/>
                <a:gdLst/>
                <a:ahLst/>
                <a:cxnLst/>
                <a:rect l="0" t="0" r="0" b="0"/>
                <a:pathLst>
                  <a:path w="1524001" h="1752601">
                    <a:moveTo>
                      <a:pt x="0" y="0"/>
                    </a:moveTo>
                    <a:lnTo>
                      <a:pt x="1524000" y="0"/>
                    </a:lnTo>
                    <a:lnTo>
                      <a:pt x="1524000" y="1752600"/>
                    </a:lnTo>
                    <a:lnTo>
                      <a:pt x="0" y="1752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15" name="Straight Connector 14"/>
              <p:cNvCxnSpPr/>
              <p:nvPr/>
            </p:nvCxnSpPr>
            <p:spPr>
              <a:xfrm>
                <a:off x="6426200" y="1356245"/>
                <a:ext cx="15240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892800" y="1346200"/>
                <a:ext cx="520700" cy="533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429500" y="1346200"/>
                <a:ext cx="520700" cy="533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433438" y="3098800"/>
                <a:ext cx="520700" cy="533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54138" y="1333500"/>
                <a:ext cx="0" cy="17653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26200" y="1371600"/>
                <a:ext cx="0" cy="173990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26200" y="3111500"/>
                <a:ext cx="1511300" cy="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905500" y="3136900"/>
                <a:ext cx="508000" cy="49530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5664200" y="3594100"/>
              <a:ext cx="457200" cy="52802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7327900" y="3683000"/>
              <a:ext cx="457200" cy="52802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7988300" y="3060700"/>
              <a:ext cx="482600" cy="52802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27" name="TextBox 26"/>
            <p:cNvSpPr txBox="1"/>
            <p:nvPr/>
          </p:nvSpPr>
          <p:spPr>
            <a:xfrm>
              <a:off x="6072474" y="2729416"/>
              <a:ext cx="482600" cy="52802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28" name="TextBox 27"/>
            <p:cNvSpPr txBox="1"/>
            <p:nvPr/>
          </p:nvSpPr>
          <p:spPr>
            <a:xfrm>
              <a:off x="5575300" y="1816101"/>
              <a:ext cx="457200" cy="528029"/>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E</a:t>
              </a:r>
              <a:endParaRPr lang="en-US" sz="2400" b="1">
                <a:solidFill>
                  <a:srgbClr val="000000"/>
                </a:solidFill>
                <a:latin typeface="Arial" pitchFamily="34" charset="0"/>
                <a:cs typeface="Arial" pitchFamily="34" charset="0"/>
              </a:endParaRPr>
            </a:p>
          </p:txBody>
        </p:sp>
        <p:sp>
          <p:nvSpPr>
            <p:cNvPr id="29" name="TextBox 28"/>
            <p:cNvSpPr txBox="1"/>
            <p:nvPr/>
          </p:nvSpPr>
          <p:spPr>
            <a:xfrm>
              <a:off x="7442200" y="1854200"/>
              <a:ext cx="457200" cy="528029"/>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F</a:t>
              </a:r>
              <a:endParaRPr lang="en-US" sz="2400" b="1">
                <a:solidFill>
                  <a:srgbClr val="000000"/>
                </a:solidFill>
                <a:latin typeface="Arial" pitchFamily="34" charset="0"/>
                <a:cs typeface="Arial" pitchFamily="34" charset="0"/>
              </a:endParaRPr>
            </a:p>
          </p:txBody>
        </p:sp>
        <p:sp>
          <p:nvSpPr>
            <p:cNvPr id="30" name="TextBox 29"/>
            <p:cNvSpPr txBox="1"/>
            <p:nvPr/>
          </p:nvSpPr>
          <p:spPr>
            <a:xfrm>
              <a:off x="7950200" y="1117600"/>
              <a:ext cx="482600" cy="52802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G</a:t>
              </a:r>
              <a:endParaRPr lang="en-US" sz="2400" b="1" dirty="0">
                <a:solidFill>
                  <a:srgbClr val="000000"/>
                </a:solidFill>
                <a:latin typeface="Arial" pitchFamily="34" charset="0"/>
                <a:cs typeface="Arial" pitchFamily="34" charset="0"/>
              </a:endParaRPr>
            </a:p>
          </p:txBody>
        </p:sp>
        <p:sp>
          <p:nvSpPr>
            <p:cNvPr id="31" name="TextBox 30"/>
            <p:cNvSpPr txBox="1"/>
            <p:nvPr/>
          </p:nvSpPr>
          <p:spPr>
            <a:xfrm>
              <a:off x="6184900" y="894080"/>
              <a:ext cx="482600" cy="52802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H</a:t>
              </a:r>
              <a:endParaRPr lang="en-US" sz="2400" b="1" dirty="0">
                <a:solidFill>
                  <a:srgbClr val="000000"/>
                </a:solidFill>
                <a:latin typeface="Arial" pitchFamily="34" charset="0"/>
                <a:cs typeface="Arial" pitchFamily="34" charset="0"/>
              </a:endParaRPr>
            </a:p>
          </p:txBody>
        </p:sp>
      </p:grpSp>
      <p:cxnSp>
        <p:nvCxnSpPr>
          <p:cNvPr id="33" name="Straight Connector 32"/>
          <p:cNvCxnSpPr/>
          <p:nvPr/>
        </p:nvCxnSpPr>
        <p:spPr>
          <a:xfrm>
            <a:off x="3586593" y="2277853"/>
            <a:ext cx="305038"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19850" y="993781"/>
            <a:ext cx="363141"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86593" y="2868540"/>
            <a:ext cx="435769"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540009" y="3373299"/>
            <a:ext cx="435769"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40008" y="3892018"/>
            <a:ext cx="435769"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554535" y="4396905"/>
            <a:ext cx="450294"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39" name="Picture 3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55519"/>
            <a:ext cx="3950970" cy="55519"/>
          </a:xfrm>
          <a:prstGeom prst="rect">
            <a:avLst/>
          </a:prstGeom>
          <a:solidFill>
            <a:scrgbClr r="0" g="0" b="0">
              <a:alpha val="0"/>
            </a:scrgbClr>
          </a:solidFill>
        </p:spPr>
      </p:pic>
      <p:sp>
        <p:nvSpPr>
          <p:cNvPr id="40" name="Rectangle 39"/>
          <p:cNvSpPr/>
          <p:nvPr/>
        </p:nvSpPr>
        <p:spPr>
          <a:xfrm>
            <a:off x="3470257" y="2277853"/>
            <a:ext cx="73979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AB</a:t>
            </a:r>
          </a:p>
        </p:txBody>
      </p:sp>
      <p:sp>
        <p:nvSpPr>
          <p:cNvPr id="41" name="Rectangle 40"/>
          <p:cNvSpPr/>
          <p:nvPr/>
        </p:nvSpPr>
        <p:spPr>
          <a:xfrm>
            <a:off x="3470257" y="2827237"/>
            <a:ext cx="73979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BC</a:t>
            </a:r>
          </a:p>
        </p:txBody>
      </p:sp>
      <p:sp>
        <p:nvSpPr>
          <p:cNvPr id="42" name="Rectangle 41"/>
          <p:cNvSpPr/>
          <p:nvPr/>
        </p:nvSpPr>
        <p:spPr>
          <a:xfrm>
            <a:off x="3470257" y="3331389"/>
            <a:ext cx="73979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DC</a:t>
            </a:r>
          </a:p>
        </p:txBody>
      </p:sp>
      <p:sp>
        <p:nvSpPr>
          <p:cNvPr id="43" name="TextBox 42"/>
          <p:cNvSpPr txBox="1"/>
          <p:nvPr/>
        </p:nvSpPr>
        <p:spPr>
          <a:xfrm>
            <a:off x="2925021" y="2283639"/>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44" name="TextBox 43"/>
          <p:cNvSpPr txBox="1"/>
          <p:nvPr/>
        </p:nvSpPr>
        <p:spPr>
          <a:xfrm>
            <a:off x="2933596" y="2836089"/>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45" name="TextBox 44"/>
          <p:cNvSpPr txBox="1"/>
          <p:nvPr/>
        </p:nvSpPr>
        <p:spPr>
          <a:xfrm>
            <a:off x="2921687" y="3350298"/>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46" name="Oval 45"/>
          <p:cNvSpPr/>
          <p:nvPr/>
        </p:nvSpPr>
        <p:spPr>
          <a:xfrm>
            <a:off x="2149457" y="23296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7" name="Oval 46"/>
          <p:cNvSpPr/>
          <p:nvPr/>
        </p:nvSpPr>
        <p:spPr>
          <a:xfrm>
            <a:off x="2152102" y="28551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8" name="Oval 47"/>
          <p:cNvSpPr/>
          <p:nvPr/>
        </p:nvSpPr>
        <p:spPr>
          <a:xfrm>
            <a:off x="2154447" y="337329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9" name="Oval 48"/>
          <p:cNvSpPr/>
          <p:nvPr/>
        </p:nvSpPr>
        <p:spPr>
          <a:xfrm>
            <a:off x="2159640" y="387676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0" name="TextBox 49"/>
          <p:cNvSpPr txBox="1"/>
          <p:nvPr/>
        </p:nvSpPr>
        <p:spPr>
          <a:xfrm>
            <a:off x="2927754" y="3855989"/>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51" name="Rectangle 50"/>
          <p:cNvSpPr/>
          <p:nvPr/>
        </p:nvSpPr>
        <p:spPr>
          <a:xfrm>
            <a:off x="3455445" y="3858167"/>
            <a:ext cx="75460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HD</a:t>
            </a:r>
          </a:p>
        </p:txBody>
      </p:sp>
      <p:sp>
        <p:nvSpPr>
          <p:cNvPr id="52" name="Oval 51"/>
          <p:cNvSpPr/>
          <p:nvPr/>
        </p:nvSpPr>
        <p:spPr>
          <a:xfrm>
            <a:off x="2158169" y="43759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3" name="TextBox 52"/>
          <p:cNvSpPr txBox="1"/>
          <p:nvPr/>
        </p:nvSpPr>
        <p:spPr>
          <a:xfrm>
            <a:off x="2935904" y="4382896"/>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E</a:t>
            </a:r>
          </a:p>
        </p:txBody>
      </p:sp>
      <p:sp>
        <p:nvSpPr>
          <p:cNvPr id="54" name="Rectangle 53"/>
          <p:cNvSpPr/>
          <p:nvPr/>
        </p:nvSpPr>
        <p:spPr>
          <a:xfrm>
            <a:off x="3445380" y="4385074"/>
            <a:ext cx="75460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HG</a:t>
            </a:r>
          </a:p>
        </p:txBody>
      </p:sp>
    </p:spTree>
    <p:extLst>
      <p:ext uri="{BB962C8B-B14F-4D97-AF65-F5344CB8AC3E}">
        <p14:creationId xmlns:p14="http://schemas.microsoft.com/office/powerpoint/2010/main" val="41678708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9210" y="756055"/>
            <a:ext cx="9016840" cy="830997"/>
          </a:xfrm>
          <a:prstGeom prst="rect">
            <a:avLst/>
          </a:prstGeom>
          <a:noFill/>
        </p:spPr>
        <p:txBody>
          <a:bodyPr vert="horz" wrap="square" rtlCol="0">
            <a:spAutoFit/>
          </a:bodyPr>
          <a:lstStyle/>
          <a:p>
            <a:pPr algn="ctr"/>
            <a:r>
              <a:rPr lang="en-US" sz="4800" b="1" smtClean="0">
                <a:solidFill>
                  <a:srgbClr val="0000FF"/>
                </a:solidFill>
                <a:latin typeface="Arial" pitchFamily="34" charset="0"/>
                <a:cs typeface="Arial" pitchFamily="34" charset="0"/>
              </a:rPr>
              <a:t>Slopes of Parallel Lines</a:t>
            </a:r>
            <a:endParaRPr lang="en-US" sz="4800" b="1">
              <a:solidFill>
                <a:srgbClr val="0000FF"/>
              </a:solidFill>
              <a:latin typeface="Arial" pitchFamily="34" charset="0"/>
              <a:cs typeface="Arial" pitchFamily="34" charset="0"/>
            </a:endParaRPr>
          </a:p>
        </p:txBody>
      </p:sp>
      <p:sp>
        <p:nvSpPr>
          <p:cNvPr id="3" name="TextBox 2"/>
          <p:cNvSpPr txBox="1"/>
          <p:nvPr/>
        </p:nvSpPr>
        <p:spPr>
          <a:xfrm>
            <a:off x="8076795" y="2409760"/>
            <a:ext cx="2286000" cy="707886"/>
          </a:xfrm>
          <a:prstGeom prst="rect">
            <a:avLst/>
          </a:prstGeom>
          <a:noFill/>
        </p:spPr>
        <p:txBody>
          <a:bodyPr vert="horz" wrap="square" rtlCol="0">
            <a:spAutoFit/>
          </a:bodyPr>
          <a:lstStyle/>
          <a:p>
            <a:r>
              <a:rPr lang="en-US" sz="2000" b="1" i="1" smtClean="0">
                <a:solidFill>
                  <a:srgbClr val="0000FF"/>
                </a:solidFill>
                <a:latin typeface="Arial" pitchFamily="34" charset="0"/>
                <a:cs typeface="Arial" pitchFamily="34" charset="0"/>
              </a:rPr>
              <a:t>Return to Table </a:t>
            </a:r>
          </a:p>
          <a:p>
            <a:r>
              <a:rPr lang="en-US" sz="2000" b="1" i="1" smtClean="0">
                <a:solidFill>
                  <a:srgbClr val="0000FF"/>
                </a:solidFill>
                <a:latin typeface="Arial" pitchFamily="34" charset="0"/>
                <a:cs typeface="Arial" pitchFamily="34" charset="0"/>
              </a:rPr>
              <a:t>of Contents</a:t>
            </a:r>
            <a:endParaRPr lang="en-US" sz="2000" b="1" i="1">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685657" y="2338015"/>
            <a:ext cx="2677138" cy="874440"/>
          </a:xfrm>
          <a:custGeom>
            <a:avLst/>
            <a:gdLst/>
            <a:ahLst/>
            <a:cxnLst/>
            <a:rect l="0" t="0" r="0" b="0"/>
            <a:pathLst>
              <a:path w="3238501" h="342901">
                <a:moveTo>
                  <a:pt x="0" y="0"/>
                </a:moveTo>
                <a:lnTo>
                  <a:pt x="3238500" y="0"/>
                </a:lnTo>
                <a:lnTo>
                  <a:pt x="3238500" y="342900"/>
                </a:lnTo>
                <a:lnTo>
                  <a:pt x="0" y="342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19790034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4432" y="1118329"/>
            <a:ext cx="9522618" cy="193899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Look at those two vertical lines. The distance between them stays the same all the time, they will never intersect, so it is obvious - </a:t>
            </a:r>
            <a:r>
              <a:rPr lang="en-US" sz="2400" b="1" dirty="0" smtClean="0">
                <a:solidFill>
                  <a:srgbClr val="FF0000"/>
                </a:solidFill>
                <a:latin typeface="Arial" pitchFamily="34" charset="0"/>
                <a:cs typeface="Arial" pitchFamily="34" charset="0"/>
              </a:rPr>
              <a:t>vertical lines are parallel. </a:t>
            </a:r>
            <a:r>
              <a:rPr lang="en-US" sz="2400" b="1" dirty="0" smtClean="0">
                <a:solidFill>
                  <a:srgbClr val="0000FF"/>
                </a:solidFill>
                <a:latin typeface="Arial" pitchFamily="34" charset="0"/>
                <a:cs typeface="Arial" pitchFamily="34" charset="0"/>
              </a:rPr>
              <a:t>As well we remember that any vertical line has undefined slope, or, as we say, a vertical line has no slope.</a:t>
            </a:r>
            <a:endParaRPr lang="en-US" sz="2400" b="1" dirty="0">
              <a:solidFill>
                <a:srgbClr val="0000FF"/>
              </a:solidFill>
              <a:latin typeface="Arial" pitchFamily="34" charset="0"/>
              <a:cs typeface="Arial" pitchFamily="34" charset="0"/>
            </a:endParaRPr>
          </a:p>
        </p:txBody>
      </p:sp>
      <p:pic>
        <p:nvPicPr>
          <p:cNvPr id="3" name="Picture 2"/>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7225" t="9957" r="9331" b="8078"/>
          <a:stretch/>
        </p:blipFill>
        <p:spPr>
          <a:xfrm>
            <a:off x="742140" y="2899382"/>
            <a:ext cx="5551292" cy="5894963"/>
          </a:xfrm>
          <a:prstGeom prst="rect">
            <a:avLst/>
          </a:prstGeom>
          <a:solidFill>
            <a:scrgbClr r="0" g="0" b="0">
              <a:alpha val="0"/>
            </a:scrgbClr>
          </a:solidFill>
        </p:spPr>
      </p:pic>
      <p:cxnSp>
        <p:nvCxnSpPr>
          <p:cNvPr id="4" name="Straight Connector 3"/>
          <p:cNvCxnSpPr/>
          <p:nvPr/>
        </p:nvCxnSpPr>
        <p:spPr>
          <a:xfrm>
            <a:off x="2629165" y="4114715"/>
            <a:ext cx="0" cy="306213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32022" y="4067605"/>
            <a:ext cx="0" cy="3140649"/>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267449" y="3479800"/>
            <a:ext cx="5353049" cy="1295401"/>
            <a:chOff x="4902826" y="2084472"/>
            <a:chExt cx="4680263" cy="721196"/>
          </a:xfrm>
        </p:grpSpPr>
        <p:sp>
          <p:nvSpPr>
            <p:cNvPr id="6" name="TextBox 5"/>
            <p:cNvSpPr txBox="1"/>
            <p:nvPr/>
          </p:nvSpPr>
          <p:spPr>
            <a:xfrm>
              <a:off x="4925542" y="2133600"/>
              <a:ext cx="4657547" cy="67206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All vertical lines have undefined slopes.</a:t>
              </a:r>
              <a:endParaRPr lang="en-US" sz="2400" b="1" dirty="0">
                <a:solidFill>
                  <a:srgbClr val="0000FF"/>
                </a:solidFill>
                <a:latin typeface="Arial" pitchFamily="34" charset="0"/>
                <a:cs typeface="Arial" pitchFamily="34" charset="0"/>
              </a:endParaRPr>
            </a:p>
          </p:txBody>
        </p:sp>
        <p:sp>
          <p:nvSpPr>
            <p:cNvPr id="7" name="Freeform 6"/>
            <p:cNvSpPr/>
            <p:nvPr/>
          </p:nvSpPr>
          <p:spPr>
            <a:xfrm>
              <a:off x="4902826" y="2084472"/>
              <a:ext cx="4386938" cy="603565"/>
            </a:xfrm>
            <a:custGeom>
              <a:avLst/>
              <a:gdLst/>
              <a:ahLst/>
              <a:cxnLst/>
              <a:rect l="0" t="0" r="0" b="0"/>
              <a:pathLst>
                <a:path w="4635501" h="609601">
                  <a:moveTo>
                    <a:pt x="0" y="0"/>
                  </a:moveTo>
                  <a:lnTo>
                    <a:pt x="4635500" y="0"/>
                  </a:lnTo>
                  <a:lnTo>
                    <a:pt x="4635500" y="609600"/>
                  </a:lnTo>
                  <a:lnTo>
                    <a:pt x="0" y="6096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spTree>
    <p:extLst>
      <p:ext uri="{BB962C8B-B14F-4D97-AF65-F5344CB8AC3E}">
        <p14:creationId xmlns:p14="http://schemas.microsoft.com/office/powerpoint/2010/main" val="17000907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881" y="1125094"/>
            <a:ext cx="9695569" cy="15696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look at those three horizontal lines. The distance between them stays the same all the time, they will never intersect, so it is obvious - </a:t>
            </a:r>
            <a:r>
              <a:rPr lang="en-US" sz="2400" b="1" dirty="0" smtClean="0">
                <a:solidFill>
                  <a:srgbClr val="FF0000"/>
                </a:solidFill>
                <a:latin typeface="Arial" pitchFamily="34" charset="0"/>
                <a:cs typeface="Arial" pitchFamily="34" charset="0"/>
              </a:rPr>
              <a:t>horizontal lines are parallel. </a:t>
            </a:r>
          </a:p>
          <a:p>
            <a:r>
              <a:rPr lang="en-US" sz="2400" b="1" dirty="0" smtClean="0">
                <a:solidFill>
                  <a:srgbClr val="0000FF"/>
                </a:solidFill>
                <a:latin typeface="Arial" pitchFamily="34" charset="0"/>
                <a:cs typeface="Arial" pitchFamily="34" charset="0"/>
              </a:rPr>
              <a:t>As well we remember that any horizontal line has slope equals 0.</a:t>
            </a:r>
            <a:endParaRPr lang="en-US" sz="2400" b="1" dirty="0">
              <a:solidFill>
                <a:srgbClr val="0000FF"/>
              </a:solidFill>
              <a:latin typeface="Arial" pitchFamily="34" charset="0"/>
              <a:cs typeface="Arial" pitchFamily="34" charset="0"/>
            </a:endParaRPr>
          </a:p>
        </p:txBody>
      </p:sp>
      <p:pic>
        <p:nvPicPr>
          <p:cNvPr id="3" name="Picture 2"/>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8263" t="8582" r="8684" b="8371"/>
          <a:stretch/>
        </p:blipFill>
        <p:spPr>
          <a:xfrm>
            <a:off x="836579" y="2802107"/>
            <a:ext cx="5525310" cy="5972783"/>
          </a:xfrm>
          <a:prstGeom prst="rect">
            <a:avLst/>
          </a:prstGeom>
          <a:solidFill>
            <a:scrgbClr r="0" g="0" b="0">
              <a:alpha val="0"/>
            </a:scrgbClr>
          </a:solidFill>
        </p:spPr>
      </p:pic>
      <p:sp>
        <p:nvSpPr>
          <p:cNvPr id="4" name="TextBox 3"/>
          <p:cNvSpPr txBox="1"/>
          <p:nvPr/>
        </p:nvSpPr>
        <p:spPr>
          <a:xfrm>
            <a:off x="6267450" y="3612745"/>
            <a:ext cx="5353050"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All horizontal lines have slopes equals 0.</a:t>
            </a:r>
            <a:endParaRPr lang="en-US" sz="2400" b="1" dirty="0">
              <a:solidFill>
                <a:srgbClr val="0000FF"/>
              </a:solidFill>
              <a:latin typeface="Arial" pitchFamily="34" charset="0"/>
              <a:cs typeface="Arial" pitchFamily="34" charset="0"/>
            </a:endParaRPr>
          </a:p>
        </p:txBody>
      </p:sp>
      <p:sp>
        <p:nvSpPr>
          <p:cNvPr id="5" name="Freeform 4"/>
          <p:cNvSpPr/>
          <p:nvPr/>
        </p:nvSpPr>
        <p:spPr>
          <a:xfrm>
            <a:off x="6191250" y="3556000"/>
            <a:ext cx="5125262" cy="1022355"/>
          </a:xfrm>
          <a:custGeom>
            <a:avLst/>
            <a:gdLst/>
            <a:ahLst/>
            <a:cxnLst/>
            <a:rect l="0" t="0" r="0" b="0"/>
            <a:pathLst>
              <a:path w="4635501" h="609601">
                <a:moveTo>
                  <a:pt x="0" y="0"/>
                </a:moveTo>
                <a:lnTo>
                  <a:pt x="4635500" y="0"/>
                </a:lnTo>
                <a:lnTo>
                  <a:pt x="4635500" y="609600"/>
                </a:lnTo>
                <a:lnTo>
                  <a:pt x="0" y="6096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6" name="Straight Connector 5"/>
          <p:cNvCxnSpPr/>
          <p:nvPr/>
        </p:nvCxnSpPr>
        <p:spPr>
          <a:xfrm flipH="1">
            <a:off x="2320456" y="6817295"/>
            <a:ext cx="2512933"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581917" y="5451113"/>
            <a:ext cx="2222421" cy="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17097" y="4430402"/>
            <a:ext cx="3079433" cy="0"/>
          </a:xfrm>
          <a:prstGeom prst="line">
            <a:avLst/>
          </a:prstGeom>
          <a:ln w="38100" cap="flat" cmpd="sng" algn="ctr">
            <a:solidFill>
              <a:srgbClr val="0093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8349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57250" y="2672246"/>
            <a:ext cx="5810171" cy="6141554"/>
            <a:chOff x="88900" y="858261"/>
            <a:chExt cx="5079931" cy="4966982"/>
          </a:xfrm>
        </p:grpSpPr>
        <p:pic>
          <p:nvPicPr>
            <p:cNvPr id="2" name="Picture 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8369" t="6762" r="5794" b="9490"/>
            <a:stretch/>
          </p:blipFill>
          <p:spPr>
            <a:xfrm>
              <a:off x="88900" y="858261"/>
              <a:ext cx="5079931" cy="4966982"/>
            </a:xfrm>
            <a:prstGeom prst="rect">
              <a:avLst/>
            </a:prstGeom>
            <a:solidFill>
              <a:scrgbClr r="0" g="0" b="0">
                <a:alpha val="0"/>
              </a:scrgbClr>
            </a:solidFill>
          </p:spPr>
        </p:pic>
        <p:cxnSp>
          <p:nvCxnSpPr>
            <p:cNvPr id="3" name="Straight Connector 2"/>
            <p:cNvCxnSpPr/>
            <p:nvPr/>
          </p:nvCxnSpPr>
          <p:spPr>
            <a:xfrm flipV="1">
              <a:off x="1193800" y="2197100"/>
              <a:ext cx="2895600" cy="149860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695700" y="3454400"/>
              <a:ext cx="0" cy="495300"/>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511300" y="3035300"/>
              <a:ext cx="2921000" cy="146050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57500" y="2857500"/>
              <a:ext cx="1079500" cy="0"/>
            </a:xfrm>
            <a:prstGeom prst="line">
              <a:avLst/>
            </a:prstGeom>
            <a:ln w="38100" cap="flat" cmpd="sng" algn="ctr">
              <a:solidFill>
                <a:srgbClr val="0000FF"/>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62400" y="2286000"/>
              <a:ext cx="0" cy="558800"/>
            </a:xfrm>
            <a:prstGeom prst="line">
              <a:avLst/>
            </a:prstGeom>
            <a:ln w="38100" cap="flat" cmpd="sng" algn="ctr">
              <a:solidFill>
                <a:srgbClr val="0000FF"/>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16200" y="3975100"/>
              <a:ext cx="1079500" cy="0"/>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177369" y="1095529"/>
            <a:ext cx="9662081" cy="1569660"/>
            <a:chOff x="127010" y="22693"/>
            <a:chExt cx="9664819" cy="1269464"/>
          </a:xfrm>
        </p:grpSpPr>
        <p:sp>
          <p:nvSpPr>
            <p:cNvPr id="10" name="TextBox 9"/>
            <p:cNvSpPr txBox="1"/>
            <p:nvPr/>
          </p:nvSpPr>
          <p:spPr>
            <a:xfrm>
              <a:off x="127010" y="22693"/>
              <a:ext cx="9664819" cy="126946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we can observe two nonvertical and nonhorizontal lines. You can see that they are on the same distance apart all the time, so they are parallel. And guess what? Both lines have the same slope equals       .</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6546197" y="442223"/>
              <a:ext cx="482600" cy="572503"/>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p>
            <a:p>
              <a:r>
                <a:rPr lang="en-US" sz="2000" b="1" dirty="0" smtClean="0">
                  <a:solidFill>
                    <a:srgbClr val="0000FF"/>
                  </a:solidFill>
                  <a:latin typeface="Arial" pitchFamily="34" charset="0"/>
                  <a:cs typeface="Arial" pitchFamily="34" charset="0"/>
                </a:rPr>
                <a:t>2</a:t>
              </a:r>
              <a:endParaRPr lang="en-US" sz="2000" b="1" dirty="0">
                <a:solidFill>
                  <a:srgbClr val="0000FF"/>
                </a:solidFill>
                <a:latin typeface="Arial" pitchFamily="34" charset="0"/>
                <a:cs typeface="Arial" pitchFamily="34" charset="0"/>
              </a:endParaRPr>
            </a:p>
          </p:txBody>
        </p:sp>
        <p:cxnSp>
          <p:nvCxnSpPr>
            <p:cNvPr id="12" name="Straight Connector 11"/>
            <p:cNvCxnSpPr/>
            <p:nvPr/>
          </p:nvCxnSpPr>
          <p:spPr>
            <a:xfrm>
              <a:off x="6571597" y="711631"/>
              <a:ext cx="3048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4" name="Freeform 13"/>
          <p:cNvSpPr/>
          <p:nvPr/>
        </p:nvSpPr>
        <p:spPr>
          <a:xfrm>
            <a:off x="6452801" y="3479165"/>
            <a:ext cx="4386649" cy="1393979"/>
          </a:xfrm>
          <a:custGeom>
            <a:avLst/>
            <a:gdLst/>
            <a:ahLst/>
            <a:cxnLst/>
            <a:rect l="0" t="0" r="0" b="0"/>
            <a:pathLst>
              <a:path w="4403980" h="1127380">
                <a:moveTo>
                  <a:pt x="0" y="0"/>
                </a:moveTo>
                <a:lnTo>
                  <a:pt x="4403979" y="0"/>
                </a:lnTo>
                <a:lnTo>
                  <a:pt x="4403979" y="1127379"/>
                </a:lnTo>
                <a:lnTo>
                  <a:pt x="0" y="1127379"/>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5" name="TextBox 14"/>
          <p:cNvSpPr txBox="1"/>
          <p:nvPr/>
        </p:nvSpPr>
        <p:spPr>
          <a:xfrm>
            <a:off x="6629321" y="3632200"/>
            <a:ext cx="4172029" cy="1200329"/>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Two lines have the same slopes </a:t>
            </a:r>
            <a:r>
              <a:rPr lang="en-US" sz="2400" b="1" dirty="0" smtClean="0">
                <a:solidFill>
                  <a:srgbClr val="FF0000"/>
                </a:solidFill>
                <a:latin typeface="Arial" pitchFamily="34" charset="0"/>
                <a:cs typeface="Arial" pitchFamily="34" charset="0"/>
              </a:rPr>
              <a:t>if </a:t>
            </a:r>
            <a:r>
              <a:rPr lang="en-US" sz="2400" b="1" dirty="0" smtClean="0">
                <a:solidFill>
                  <a:srgbClr val="FF0000"/>
                </a:solidFill>
                <a:latin typeface="Arial" pitchFamily="34" charset="0"/>
                <a:cs typeface="Arial" pitchFamily="34" charset="0"/>
              </a:rPr>
              <a:t>and only if they are parallel.</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346506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62049" y="1031526"/>
            <a:ext cx="9456183" cy="835443"/>
            <a:chOff x="330200" y="186904"/>
            <a:chExt cx="7645400" cy="675666"/>
          </a:xfrm>
        </p:grpSpPr>
        <p:sp>
          <p:nvSpPr>
            <p:cNvPr id="2" name="TextBox 1"/>
            <p:cNvSpPr txBox="1"/>
            <p:nvPr/>
          </p:nvSpPr>
          <p:spPr>
            <a:xfrm>
              <a:off x="330200" y="190500"/>
              <a:ext cx="7645400" cy="67207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Determine whether LM and NO are parallel lines.</a:t>
              </a:r>
            </a:p>
            <a:p>
              <a:r>
                <a:rPr lang="pt-BR" sz="2400" b="1" dirty="0" smtClean="0">
                  <a:solidFill>
                    <a:srgbClr val="0000FF"/>
                  </a:solidFill>
                  <a:latin typeface="Arial" pitchFamily="34" charset="0"/>
                  <a:cs typeface="Arial" pitchFamily="34" charset="0"/>
                </a:rPr>
                <a:t>L(3,-5), M(-6,1), N(4,-5), O(7,-7)</a:t>
              </a:r>
              <a:endParaRPr lang="en-US" sz="2400" b="1" dirty="0">
                <a:solidFill>
                  <a:srgbClr val="0000FF"/>
                </a:solidFill>
                <a:latin typeface="Arial" pitchFamily="34" charset="0"/>
                <a:cs typeface="Arial" pitchFamily="34" charset="0"/>
              </a:endParaRPr>
            </a:p>
          </p:txBody>
        </p:sp>
        <p:cxnSp>
          <p:nvCxnSpPr>
            <p:cNvPr id="3" name="Straight Connector 2"/>
            <p:cNvCxnSpPr/>
            <p:nvPr/>
          </p:nvCxnSpPr>
          <p:spPr>
            <a:xfrm>
              <a:off x="3841875" y="186904"/>
              <a:ext cx="368300"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764690" y="202636"/>
              <a:ext cx="342900"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403914" y="4316151"/>
            <a:ext cx="3872937" cy="1659377"/>
            <a:chOff x="541666" y="2780409"/>
            <a:chExt cx="3386174" cy="1342020"/>
          </a:xfrm>
        </p:grpSpPr>
        <p:grpSp>
          <p:nvGrpSpPr>
            <p:cNvPr id="10" name="Group 9"/>
            <p:cNvGrpSpPr/>
            <p:nvPr/>
          </p:nvGrpSpPr>
          <p:grpSpPr>
            <a:xfrm>
              <a:off x="541666" y="3151664"/>
              <a:ext cx="3386174" cy="970765"/>
              <a:chOff x="541666" y="3151664"/>
              <a:chExt cx="3386174" cy="970765"/>
            </a:xfrm>
          </p:grpSpPr>
          <p:sp>
            <p:nvSpPr>
              <p:cNvPr id="6" name="TextBox 5"/>
              <p:cNvSpPr txBox="1"/>
              <p:nvPr/>
            </p:nvSpPr>
            <p:spPr>
              <a:xfrm>
                <a:off x="541666" y="3151664"/>
                <a:ext cx="3386174" cy="9707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1-(-5)        6         2</a:t>
                </a:r>
              </a:p>
              <a:p>
                <a:r>
                  <a:rPr lang="en-US" sz="2400" b="1" dirty="0" smtClean="0">
                    <a:solidFill>
                      <a:srgbClr val="0000FF"/>
                    </a:solidFill>
                    <a:latin typeface="Arial" pitchFamily="34" charset="0"/>
                    <a:cs typeface="Arial" pitchFamily="34" charset="0"/>
                  </a:rPr>
                  <a:t>     m =             =       = -</a:t>
                </a:r>
              </a:p>
              <a:p>
                <a:r>
                  <a:rPr lang="en-US" sz="2400" b="1" dirty="0" smtClean="0">
                    <a:solidFill>
                      <a:srgbClr val="0000FF"/>
                    </a:solidFill>
                    <a:latin typeface="Arial" pitchFamily="34" charset="0"/>
                    <a:cs typeface="Arial" pitchFamily="34" charset="0"/>
                  </a:rPr>
                  <a:t>              -6-3        -9         3</a:t>
                </a:r>
                <a:endParaRPr lang="en-US" sz="2400" b="1" dirty="0">
                  <a:solidFill>
                    <a:srgbClr val="0000FF"/>
                  </a:solidFill>
                  <a:latin typeface="Arial" pitchFamily="34" charset="0"/>
                  <a:cs typeface="Arial" pitchFamily="34" charset="0"/>
                </a:endParaRPr>
              </a:p>
            </p:txBody>
          </p:sp>
          <p:cxnSp>
            <p:nvCxnSpPr>
              <p:cNvPr id="7" name="Straight Connector 6"/>
              <p:cNvCxnSpPr/>
              <p:nvPr/>
            </p:nvCxnSpPr>
            <p:spPr>
              <a:xfrm>
                <a:off x="2748865" y="3644678"/>
                <a:ext cx="246253"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14266" y="3644678"/>
                <a:ext cx="557669"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14963" y="3644678"/>
                <a:ext cx="246253"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73100" y="2794000"/>
              <a:ext cx="3254740" cy="67206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Find the slope of LM.</a:t>
              </a:r>
            </a:p>
            <a:p>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cxnSp>
          <p:nvCxnSpPr>
            <p:cNvPr id="12" name="Straight Connector 11"/>
            <p:cNvCxnSpPr/>
            <p:nvPr/>
          </p:nvCxnSpPr>
          <p:spPr>
            <a:xfrm>
              <a:off x="2995118" y="2780409"/>
              <a:ext cx="377190"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960980" y="2478011"/>
            <a:ext cx="2668670" cy="1393979"/>
            <a:chOff x="4191203" y="1293815"/>
            <a:chExt cx="2333266" cy="1127380"/>
          </a:xfrm>
        </p:grpSpPr>
        <p:sp>
          <p:nvSpPr>
            <p:cNvPr id="14" name="TextBox 13"/>
            <p:cNvSpPr txBox="1"/>
            <p:nvPr/>
          </p:nvSpPr>
          <p:spPr>
            <a:xfrm>
              <a:off x="4216400" y="1320800"/>
              <a:ext cx="2108200" cy="970766"/>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y</a:t>
              </a:r>
              <a:r>
                <a:rPr lang="en-US" sz="2400" b="1" baseline="-25000" dirty="0" smtClean="0">
                  <a:solidFill>
                    <a:srgbClr val="0000FF"/>
                  </a:solidFill>
                  <a:latin typeface="Arial" pitchFamily="34" charset="0"/>
                  <a:cs typeface="Arial" pitchFamily="34" charset="0"/>
                </a:rPr>
                <a:t>2 </a:t>
              </a:r>
              <a:r>
                <a:rPr lang="en-US" sz="2400" b="1" dirty="0" smtClean="0">
                  <a:solidFill>
                    <a:srgbClr val="0000FF"/>
                  </a:solidFill>
                  <a:latin typeface="Arial" pitchFamily="34" charset="0"/>
                  <a:cs typeface="Arial" pitchFamily="34" charset="0"/>
                </a:rPr>
                <a:t>-y</a:t>
              </a:r>
              <a:r>
                <a:rPr lang="en-US" sz="2400" b="1" baseline="-25000" dirty="0" smtClean="0">
                  <a:solidFill>
                    <a:srgbClr val="0000FF"/>
                  </a:solidFill>
                  <a:latin typeface="Arial" pitchFamily="34" charset="0"/>
                  <a:cs typeface="Arial" pitchFamily="34" charset="0"/>
                </a:rPr>
                <a:t>1</a:t>
              </a:r>
            </a:p>
            <a:p>
              <a:r>
                <a:rPr lang="en-US" sz="2400" b="1" dirty="0" smtClean="0">
                  <a:solidFill>
                    <a:srgbClr val="FF0000"/>
                  </a:solidFill>
                  <a:latin typeface="Arial" pitchFamily="34" charset="0"/>
                  <a:cs typeface="Arial" pitchFamily="34" charset="0"/>
                </a:rPr>
                <a:t>Slope = </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x</a:t>
              </a:r>
              <a:r>
                <a:rPr lang="en-US" sz="2400" b="1" baseline="-25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-x</a:t>
              </a:r>
              <a:r>
                <a:rPr lang="en-US" sz="2400" b="1" baseline="-25000" dirty="0" smtClean="0">
                  <a:solidFill>
                    <a:srgbClr val="0000FF"/>
                  </a:solidFill>
                  <a:latin typeface="Arial" pitchFamily="34" charset="0"/>
                  <a:cs typeface="Arial" pitchFamily="34" charset="0"/>
                </a:rPr>
                <a:t>1</a:t>
              </a:r>
              <a:endParaRPr lang="en-US" sz="2400" b="1" baseline="-25000" dirty="0">
                <a:solidFill>
                  <a:srgbClr val="0000FF"/>
                </a:solidFill>
                <a:latin typeface="Arial" pitchFamily="34" charset="0"/>
                <a:cs typeface="Arial" pitchFamily="34" charset="0"/>
              </a:endParaRPr>
            </a:p>
          </p:txBody>
        </p:sp>
        <p:cxnSp>
          <p:nvCxnSpPr>
            <p:cNvPr id="15" name="Straight Connector 14"/>
            <p:cNvCxnSpPr/>
            <p:nvPr/>
          </p:nvCxnSpPr>
          <p:spPr>
            <a:xfrm>
              <a:off x="5527728" y="1857505"/>
              <a:ext cx="73025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4191203" y="1293815"/>
              <a:ext cx="2333266" cy="1127380"/>
            </a:xfrm>
            <a:custGeom>
              <a:avLst/>
              <a:gdLst/>
              <a:ahLst/>
              <a:cxnLst/>
              <a:rect l="0" t="0" r="0" b="0"/>
              <a:pathLst>
                <a:path w="2073530" h="1127380">
                  <a:moveTo>
                    <a:pt x="0" y="0"/>
                  </a:moveTo>
                  <a:lnTo>
                    <a:pt x="2073529" y="0"/>
                  </a:lnTo>
                  <a:lnTo>
                    <a:pt x="2073529" y="1127379"/>
                  </a:lnTo>
                  <a:lnTo>
                    <a:pt x="0" y="1127379"/>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u="sng" dirty="0">
                <a:latin typeface="Arial" pitchFamily="34" charset="0"/>
                <a:cs typeface="Arial" pitchFamily="34" charset="0"/>
              </a:endParaRPr>
            </a:p>
          </p:txBody>
        </p:sp>
      </p:grpSp>
      <p:grpSp>
        <p:nvGrpSpPr>
          <p:cNvPr id="21" name="Group 20"/>
          <p:cNvGrpSpPr/>
          <p:nvPr/>
        </p:nvGrpSpPr>
        <p:grpSpPr>
          <a:xfrm>
            <a:off x="857250" y="2731221"/>
            <a:ext cx="4851321" cy="830997"/>
            <a:chOff x="63708" y="1498600"/>
            <a:chExt cx="4241592" cy="672070"/>
          </a:xfrm>
        </p:grpSpPr>
        <p:sp>
          <p:nvSpPr>
            <p:cNvPr id="18" name="TextBox 17"/>
            <p:cNvSpPr txBox="1"/>
            <p:nvPr/>
          </p:nvSpPr>
          <p:spPr>
            <a:xfrm>
              <a:off x="63708" y="1498600"/>
              <a:ext cx="4241592" cy="67207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Find the slopes of LM and NO </a:t>
              </a:r>
            </a:p>
            <a:p>
              <a:r>
                <a:rPr lang="en-US" sz="2400" b="1" dirty="0" smtClean="0">
                  <a:solidFill>
                    <a:srgbClr val="0000FF"/>
                  </a:solidFill>
                  <a:latin typeface="Arial" pitchFamily="34" charset="0"/>
                  <a:cs typeface="Arial" pitchFamily="34" charset="0"/>
                </a:rPr>
                <a:t>using the formula of the slope.</a:t>
              </a:r>
              <a:r>
                <a:rPr lang="en-US" sz="2400" b="1" dirty="0" smtClean="0">
                  <a:solidFill>
                    <a:srgbClr val="000000"/>
                  </a:solidFill>
                  <a:latin typeface="Arial" pitchFamily="34" charset="0"/>
                  <a:cs typeface="Arial" pitchFamily="34" charset="0"/>
                </a:rPr>
                <a:t> </a:t>
              </a:r>
              <a:endParaRPr lang="en-US" sz="2400" b="1" dirty="0">
                <a:solidFill>
                  <a:srgbClr val="000000"/>
                </a:solidFill>
                <a:latin typeface="Arial" pitchFamily="34" charset="0"/>
                <a:cs typeface="Arial" pitchFamily="34" charset="0"/>
              </a:endParaRPr>
            </a:p>
          </p:txBody>
        </p:sp>
        <p:cxnSp>
          <p:nvCxnSpPr>
            <p:cNvPr id="19" name="Straight Connector 18"/>
            <p:cNvCxnSpPr/>
            <p:nvPr/>
          </p:nvCxnSpPr>
          <p:spPr>
            <a:xfrm>
              <a:off x="2435693" y="1510084"/>
              <a:ext cx="342900"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35168" y="1528523"/>
              <a:ext cx="342900"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681789" y="4270143"/>
            <a:ext cx="4157660" cy="1973539"/>
            <a:chOff x="5156200" y="2743200"/>
            <a:chExt cx="3635112" cy="1596100"/>
          </a:xfrm>
        </p:grpSpPr>
        <p:grpSp>
          <p:nvGrpSpPr>
            <p:cNvPr id="26" name="Group 25"/>
            <p:cNvGrpSpPr/>
            <p:nvPr/>
          </p:nvGrpSpPr>
          <p:grpSpPr>
            <a:xfrm>
              <a:off x="5176540" y="3368534"/>
              <a:ext cx="3614772" cy="970766"/>
              <a:chOff x="5176540" y="3368534"/>
              <a:chExt cx="3614772" cy="970766"/>
            </a:xfrm>
          </p:grpSpPr>
          <p:sp>
            <p:nvSpPr>
              <p:cNvPr id="22" name="TextBox 21"/>
              <p:cNvSpPr txBox="1"/>
              <p:nvPr/>
            </p:nvSpPr>
            <p:spPr>
              <a:xfrm>
                <a:off x="5176540" y="3368534"/>
                <a:ext cx="3614772" cy="97076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-7-(-5)       -2          2</a:t>
                </a:r>
              </a:p>
              <a:p>
                <a:r>
                  <a:rPr lang="en-US" sz="2400" b="1" dirty="0" smtClean="0">
                    <a:solidFill>
                      <a:srgbClr val="0000FF"/>
                    </a:solidFill>
                    <a:latin typeface="Arial" pitchFamily="34" charset="0"/>
                    <a:cs typeface="Arial" pitchFamily="34" charset="0"/>
                  </a:rPr>
                  <a:t>     m =             =         = -</a:t>
                </a:r>
              </a:p>
              <a:p>
                <a:r>
                  <a:rPr lang="en-US" sz="2400" b="1" dirty="0" smtClean="0">
                    <a:solidFill>
                      <a:srgbClr val="0000FF"/>
                    </a:solidFill>
                    <a:latin typeface="Arial" pitchFamily="34" charset="0"/>
                    <a:cs typeface="Arial" pitchFamily="34" charset="0"/>
                  </a:rPr>
                  <a:t>                7-4          3          3</a:t>
                </a:r>
                <a:endParaRPr lang="en-US" sz="2400" b="1" dirty="0">
                  <a:solidFill>
                    <a:srgbClr val="0000FF"/>
                  </a:solidFill>
                  <a:latin typeface="Arial" pitchFamily="34" charset="0"/>
                  <a:cs typeface="Arial" pitchFamily="34" charset="0"/>
                </a:endParaRPr>
              </a:p>
            </p:txBody>
          </p:sp>
          <p:cxnSp>
            <p:nvCxnSpPr>
              <p:cNvPr id="23" name="Straight Connector 22"/>
              <p:cNvCxnSpPr/>
              <p:nvPr/>
            </p:nvCxnSpPr>
            <p:spPr>
              <a:xfrm>
                <a:off x="7479093" y="3829559"/>
                <a:ext cx="246253"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98365" y="3829559"/>
                <a:ext cx="460883"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91575" y="3829559"/>
                <a:ext cx="246253"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5156200" y="2743200"/>
              <a:ext cx="3635112"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Find the slope of NO.</a:t>
              </a:r>
            </a:p>
            <a:p>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grpSp>
      <p:cxnSp>
        <p:nvCxnSpPr>
          <p:cNvPr id="29" name="Straight Connector 28"/>
          <p:cNvCxnSpPr/>
          <p:nvPr/>
        </p:nvCxnSpPr>
        <p:spPr>
          <a:xfrm>
            <a:off x="9315450" y="4277241"/>
            <a:ext cx="431411"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44275" y="1421995"/>
            <a:ext cx="1310128" cy="0"/>
          </a:xfrm>
          <a:prstGeom prst="line">
            <a:avLst/>
          </a:prstGeom>
          <a:ln w="28575"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162048" y="7185803"/>
            <a:ext cx="9677401" cy="942197"/>
            <a:chOff x="396821" y="4507447"/>
            <a:chExt cx="8461117" cy="762001"/>
          </a:xfrm>
        </p:grpSpPr>
        <p:sp>
          <p:nvSpPr>
            <p:cNvPr id="31" name="TextBox 30"/>
            <p:cNvSpPr txBox="1"/>
            <p:nvPr/>
          </p:nvSpPr>
          <p:spPr>
            <a:xfrm>
              <a:off x="545892" y="4762500"/>
              <a:ext cx="81788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Lines LM and NO have equal slopes, so these lines are parallel.</a:t>
              </a:r>
              <a:endParaRPr lang="en-US" sz="2400" b="1" dirty="0">
                <a:solidFill>
                  <a:srgbClr val="0000FF"/>
                </a:solidFill>
                <a:latin typeface="Arial" pitchFamily="34" charset="0"/>
                <a:cs typeface="Arial" pitchFamily="34" charset="0"/>
              </a:endParaRPr>
            </a:p>
          </p:txBody>
        </p:sp>
        <p:cxnSp>
          <p:nvCxnSpPr>
            <p:cNvPr id="32" name="Straight Connector 31"/>
            <p:cNvCxnSpPr/>
            <p:nvPr/>
          </p:nvCxnSpPr>
          <p:spPr>
            <a:xfrm>
              <a:off x="1262920" y="4767913"/>
              <a:ext cx="330200"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11301" y="4780614"/>
              <a:ext cx="342900"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396821" y="4507447"/>
              <a:ext cx="8461117" cy="762001"/>
            </a:xfrm>
            <a:custGeom>
              <a:avLst/>
              <a:gdLst/>
              <a:ahLst/>
              <a:cxnLst/>
              <a:rect l="0" t="0" r="0" b="0"/>
              <a:pathLst>
                <a:path w="8001001" h="762001">
                  <a:moveTo>
                    <a:pt x="0" y="0"/>
                  </a:moveTo>
                  <a:lnTo>
                    <a:pt x="8001000" y="0"/>
                  </a:lnTo>
                  <a:lnTo>
                    <a:pt x="8001000" y="762000"/>
                  </a:lnTo>
                  <a:lnTo>
                    <a:pt x="0" y="7620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Tree>
    <p:extLst>
      <p:ext uri="{BB962C8B-B14F-4D97-AF65-F5344CB8AC3E}">
        <p14:creationId xmlns:p14="http://schemas.microsoft.com/office/powerpoint/2010/main" val="14890523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169" y="1041400"/>
            <a:ext cx="9676281"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Find an equation of the line passing through the point (-4,5) and parallel to the line whose equation is  -3x + 2y = -1</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358741" y="3812818"/>
            <a:ext cx="2470309"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-3x + 2y = -1</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476250" y="2878169"/>
            <a:ext cx="5277017"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First, we rewrite the given equation </a:t>
            </a:r>
          </a:p>
          <a:p>
            <a:r>
              <a:rPr lang="en-US" sz="2400" b="1" dirty="0" smtClean="0">
                <a:solidFill>
                  <a:srgbClr val="0000FF"/>
                </a:solidFill>
                <a:latin typeface="Arial" pitchFamily="34" charset="0"/>
                <a:cs typeface="Arial" pitchFamily="34" charset="0"/>
              </a:rPr>
              <a:t>in the slope-intercept form.</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1416843" y="4636933"/>
            <a:ext cx="188833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2y </a:t>
            </a:r>
            <a:r>
              <a:rPr lang="en-US" sz="2400" b="1" dirty="0" smtClean="0">
                <a:solidFill>
                  <a:srgbClr val="0000FF"/>
                </a:solidFill>
                <a:latin typeface="Arial" pitchFamily="34" charset="0"/>
                <a:cs typeface="Arial" pitchFamily="34" charset="0"/>
              </a:rPr>
              <a:t>= 3x – 1</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2152650" y="5481561"/>
            <a:ext cx="551974"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3048476" y="5481561"/>
            <a:ext cx="551974"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grpSp>
        <p:nvGrpSpPr>
          <p:cNvPr id="12" name="Group 11"/>
          <p:cNvGrpSpPr/>
          <p:nvPr/>
        </p:nvGrpSpPr>
        <p:grpSpPr>
          <a:xfrm>
            <a:off x="6572250" y="3251200"/>
            <a:ext cx="551974" cy="830997"/>
            <a:chOff x="5283200" y="1587500"/>
            <a:chExt cx="482600" cy="672069"/>
          </a:xfrm>
        </p:grpSpPr>
        <p:sp>
          <p:nvSpPr>
            <p:cNvPr id="10" name="TextBox 9"/>
            <p:cNvSpPr txBox="1"/>
            <p:nvPr/>
          </p:nvSpPr>
          <p:spPr>
            <a:xfrm>
              <a:off x="5283200" y="1587500"/>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11" name="Straight Connector 10"/>
            <p:cNvCxnSpPr/>
            <p:nvPr/>
          </p:nvCxnSpPr>
          <p:spPr>
            <a:xfrm>
              <a:off x="5342744" y="1890426"/>
              <a:ext cx="1397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V="1">
            <a:off x="1641157" y="6093988"/>
            <a:ext cx="450294" cy="423988"/>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41809" y="6608848"/>
            <a:ext cx="1016794" cy="461665"/>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slope</a:t>
            </a:r>
            <a:endParaRPr lang="en-US" sz="2400" b="1" dirty="0">
              <a:solidFill>
                <a:srgbClr val="FF0000"/>
              </a:solidFill>
              <a:latin typeface="Arial" pitchFamily="34" charset="0"/>
              <a:cs typeface="Arial" pitchFamily="34" charset="0"/>
            </a:endParaRPr>
          </a:p>
        </p:txBody>
      </p:sp>
      <p:sp>
        <p:nvSpPr>
          <p:cNvPr id="15" name="TextBox 14"/>
          <p:cNvSpPr txBox="1"/>
          <p:nvPr/>
        </p:nvSpPr>
        <p:spPr>
          <a:xfrm>
            <a:off x="5821680" y="3415426"/>
            <a:ext cx="892492"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m =</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8019097" y="3396376"/>
            <a:ext cx="1220153"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(-4,5)</a:t>
            </a:r>
            <a:endParaRPr lang="en-US" sz="2400" b="1" dirty="0">
              <a:solidFill>
                <a:srgbClr val="0000FF"/>
              </a:solidFill>
              <a:latin typeface="Arial" pitchFamily="34" charset="0"/>
              <a:cs typeface="Arial" pitchFamily="34" charset="0"/>
            </a:endParaRPr>
          </a:p>
        </p:txBody>
      </p:sp>
      <p:sp>
        <p:nvSpPr>
          <p:cNvPr id="17" name="Freeform 16"/>
          <p:cNvSpPr/>
          <p:nvPr/>
        </p:nvSpPr>
        <p:spPr>
          <a:xfrm>
            <a:off x="6777274" y="4877662"/>
            <a:ext cx="2309576" cy="659538"/>
          </a:xfrm>
          <a:custGeom>
            <a:avLst/>
            <a:gdLst/>
            <a:ahLst/>
            <a:cxnLst/>
            <a:rect l="0" t="0" r="0" b="0"/>
            <a:pathLst>
              <a:path w="2019301" h="533401">
                <a:moveTo>
                  <a:pt x="0" y="0"/>
                </a:moveTo>
                <a:lnTo>
                  <a:pt x="2019300" y="0"/>
                </a:lnTo>
                <a:lnTo>
                  <a:pt x="2019300" y="533400"/>
                </a:lnTo>
                <a:lnTo>
                  <a:pt x="0" y="533400"/>
                </a:lnTo>
                <a:close/>
              </a:path>
            </a:pathLst>
          </a:custGeom>
          <a:solidFill>
            <a:srgbClr val="FFFFFF"/>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8" name="TextBox 17"/>
          <p:cNvSpPr txBox="1"/>
          <p:nvPr/>
        </p:nvSpPr>
        <p:spPr>
          <a:xfrm>
            <a:off x="6866572" y="4999335"/>
            <a:ext cx="3134678"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y-y</a:t>
            </a:r>
            <a:r>
              <a:rPr lang="en-US" sz="2400" b="1" baseline="-25000"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 m(x-x</a:t>
            </a:r>
            <a:r>
              <a:rPr lang="en-US" sz="2400" b="1" baseline="-25000"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19" name="TextBox 18"/>
          <p:cNvSpPr txBox="1"/>
          <p:nvPr/>
        </p:nvSpPr>
        <p:spPr>
          <a:xfrm>
            <a:off x="5571172" y="4008803"/>
            <a:ext cx="5268278"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we will use the point-slope formula.</a:t>
            </a:r>
            <a:endParaRPr lang="en-US" sz="2400" b="1" dirty="0">
              <a:solidFill>
                <a:srgbClr val="0000FF"/>
              </a:solidFill>
              <a:latin typeface="Arial" pitchFamily="34" charset="0"/>
              <a:cs typeface="Arial" pitchFamily="34" charset="0"/>
            </a:endParaRPr>
          </a:p>
        </p:txBody>
      </p:sp>
      <p:grpSp>
        <p:nvGrpSpPr>
          <p:cNvPr id="23" name="Group 22"/>
          <p:cNvGrpSpPr/>
          <p:nvPr/>
        </p:nvGrpSpPr>
        <p:grpSpPr>
          <a:xfrm>
            <a:off x="8153876" y="5773000"/>
            <a:ext cx="551974" cy="830998"/>
            <a:chOff x="6505936" y="3585792"/>
            <a:chExt cx="482600" cy="672069"/>
          </a:xfrm>
        </p:grpSpPr>
        <p:sp>
          <p:nvSpPr>
            <p:cNvPr id="21" name="TextBox 20"/>
            <p:cNvSpPr txBox="1"/>
            <p:nvPr/>
          </p:nvSpPr>
          <p:spPr>
            <a:xfrm>
              <a:off x="6505936" y="3585792"/>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22" name="Straight Connector 21"/>
            <p:cNvCxnSpPr/>
            <p:nvPr/>
          </p:nvCxnSpPr>
          <p:spPr>
            <a:xfrm>
              <a:off x="6566108" y="3918914"/>
              <a:ext cx="1397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7105650" y="5918200"/>
            <a:ext cx="3810000"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5 =     </a:t>
            </a:r>
            <a:r>
              <a:rPr lang="en-US" sz="2400" b="1" dirty="0" smtClean="0">
                <a:solidFill>
                  <a:srgbClr val="0000FF"/>
                </a:solidFill>
                <a:latin typeface="Arial" pitchFamily="34" charset="0"/>
                <a:cs typeface="Arial" pitchFamily="34" charset="0"/>
              </a:rPr>
              <a:t>(x – (-</a:t>
            </a:r>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sp>
        <p:nvSpPr>
          <p:cNvPr id="25" name="TextBox 24"/>
          <p:cNvSpPr txBox="1"/>
          <p:nvPr/>
        </p:nvSpPr>
        <p:spPr>
          <a:xfrm>
            <a:off x="7052786" y="6680200"/>
            <a:ext cx="3100864"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5 =     x + 2</a:t>
            </a:r>
            <a:endParaRPr lang="en-US" sz="2400" b="1" dirty="0">
              <a:solidFill>
                <a:srgbClr val="0000FF"/>
              </a:solidFill>
              <a:latin typeface="Arial" pitchFamily="34" charset="0"/>
              <a:cs typeface="Arial" pitchFamily="34" charset="0"/>
            </a:endParaRPr>
          </a:p>
        </p:txBody>
      </p:sp>
      <p:sp>
        <p:nvSpPr>
          <p:cNvPr id="26" name="TextBox 25"/>
          <p:cNvSpPr txBox="1"/>
          <p:nvPr/>
        </p:nvSpPr>
        <p:spPr>
          <a:xfrm>
            <a:off x="7401401" y="7518400"/>
            <a:ext cx="1684973"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y =    x + 7</a:t>
            </a:r>
            <a:endParaRPr lang="en-US" sz="2400" b="1" dirty="0">
              <a:solidFill>
                <a:srgbClr val="0000FF"/>
              </a:solidFill>
              <a:latin typeface="Arial" pitchFamily="34" charset="0"/>
              <a:cs typeface="Arial" pitchFamily="34" charset="0"/>
            </a:endParaRPr>
          </a:p>
        </p:txBody>
      </p:sp>
      <p:sp>
        <p:nvSpPr>
          <p:cNvPr id="27" name="Freeform 26"/>
          <p:cNvSpPr/>
          <p:nvPr/>
        </p:nvSpPr>
        <p:spPr>
          <a:xfrm>
            <a:off x="7334250" y="7374017"/>
            <a:ext cx="1905000" cy="906383"/>
          </a:xfrm>
          <a:custGeom>
            <a:avLst/>
            <a:gdLst/>
            <a:ahLst/>
            <a:cxnLst/>
            <a:rect l="0" t="0" r="0" b="0"/>
            <a:pathLst>
              <a:path w="1394080" h="657480">
                <a:moveTo>
                  <a:pt x="0" y="0"/>
                </a:moveTo>
                <a:lnTo>
                  <a:pt x="1394079" y="0"/>
                </a:lnTo>
                <a:lnTo>
                  <a:pt x="1394079" y="657479"/>
                </a:lnTo>
                <a:lnTo>
                  <a:pt x="0" y="657479"/>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nvGrpSpPr>
          <p:cNvPr id="30" name="Group 29"/>
          <p:cNvGrpSpPr/>
          <p:nvPr/>
        </p:nvGrpSpPr>
        <p:grpSpPr>
          <a:xfrm>
            <a:off x="8077676" y="6535003"/>
            <a:ext cx="551974" cy="830997"/>
            <a:chOff x="6496154" y="3797300"/>
            <a:chExt cx="482600" cy="672069"/>
          </a:xfrm>
        </p:grpSpPr>
        <p:sp>
          <p:nvSpPr>
            <p:cNvPr id="28" name="TextBox 27"/>
            <p:cNvSpPr txBox="1"/>
            <p:nvPr/>
          </p:nvSpPr>
          <p:spPr>
            <a:xfrm>
              <a:off x="6496154" y="3797300"/>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29" name="Straight Connector 28"/>
            <p:cNvCxnSpPr/>
            <p:nvPr/>
          </p:nvCxnSpPr>
          <p:spPr>
            <a:xfrm>
              <a:off x="6572876" y="4084820"/>
              <a:ext cx="1397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7925276" y="7373209"/>
            <a:ext cx="551974" cy="830998"/>
            <a:chOff x="6655634" y="4951784"/>
            <a:chExt cx="482600" cy="672069"/>
          </a:xfrm>
        </p:grpSpPr>
        <p:sp>
          <p:nvSpPr>
            <p:cNvPr id="31" name="TextBox 30"/>
            <p:cNvSpPr txBox="1"/>
            <p:nvPr/>
          </p:nvSpPr>
          <p:spPr>
            <a:xfrm>
              <a:off x="6655634" y="4951784"/>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32" name="Straight Connector 31"/>
            <p:cNvCxnSpPr/>
            <p:nvPr/>
          </p:nvCxnSpPr>
          <p:spPr>
            <a:xfrm>
              <a:off x="6738496" y="5284901"/>
              <a:ext cx="1397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562100" y="5613340"/>
            <a:ext cx="1962150"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y =     x </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pic>
        <p:nvPicPr>
          <p:cNvPr id="35" name="Picture 3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972050" y="7185884"/>
            <a:ext cx="1827324" cy="1399316"/>
          </a:xfrm>
          <a:prstGeom prst="rect">
            <a:avLst/>
          </a:prstGeom>
          <a:solidFill>
            <a:scrgbClr r="0" g="0" b="0">
              <a:alpha val="0"/>
            </a:scrgbClr>
          </a:solidFill>
        </p:spPr>
      </p:pic>
      <p:cxnSp>
        <p:nvCxnSpPr>
          <p:cNvPr id="37" name="Straight Connector 36"/>
          <p:cNvCxnSpPr/>
          <p:nvPr/>
        </p:nvCxnSpPr>
        <p:spPr>
          <a:xfrm>
            <a:off x="1268588" y="1422400"/>
            <a:ext cx="1310211"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28850" y="5880100"/>
            <a:ext cx="193336"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131127" y="5911036"/>
            <a:ext cx="193336"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0168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330" y="1000718"/>
            <a:ext cx="64651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71291" y="1000718"/>
            <a:ext cx="8290639"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an equation of the line passing through the point (6, -2) and parallel to the line whose equation is </a:t>
            </a:r>
            <a:r>
              <a:rPr lang="en-US" sz="2800" b="1" dirty="0" smtClean="0">
                <a:solidFill>
                  <a:srgbClr val="000000"/>
                </a:solidFill>
                <a:latin typeface="Arial" pitchFamily="34" charset="0"/>
                <a:cs typeface="Arial" pitchFamily="34" charset="0"/>
              </a:rPr>
              <a:t>y = 2x – 3</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3" name="Rectangle 12"/>
          <p:cNvSpPr/>
          <p:nvPr/>
        </p:nvSpPr>
        <p:spPr>
          <a:xfrm>
            <a:off x="3472474" y="3206351"/>
            <a:ext cx="18469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2x + 2</a:t>
            </a:r>
            <a:endParaRPr lang="en-US" sz="2400" b="1" dirty="0">
              <a:solidFill>
                <a:srgbClr val="000000"/>
              </a:solidFill>
              <a:latin typeface="Arial" pitchFamily="34" charset="0"/>
              <a:cs typeface="Arial" pitchFamily="34" charset="0"/>
            </a:endParaRPr>
          </a:p>
        </p:txBody>
      </p:sp>
      <p:sp>
        <p:nvSpPr>
          <p:cNvPr id="14" name="Rectangle 13"/>
          <p:cNvSpPr/>
          <p:nvPr/>
        </p:nvSpPr>
        <p:spPr>
          <a:xfrm>
            <a:off x="3472475" y="3755735"/>
            <a:ext cx="241397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-2x – 10</a:t>
            </a:r>
            <a:endParaRPr lang="en-US" sz="2400" b="1" dirty="0">
              <a:solidFill>
                <a:srgbClr val="000000"/>
              </a:solidFill>
              <a:latin typeface="Arial" pitchFamily="34" charset="0"/>
              <a:cs typeface="Arial" pitchFamily="34" charset="0"/>
            </a:endParaRPr>
          </a:p>
        </p:txBody>
      </p:sp>
      <p:sp>
        <p:nvSpPr>
          <p:cNvPr id="15" name="Rectangle 14"/>
          <p:cNvSpPr/>
          <p:nvPr/>
        </p:nvSpPr>
        <p:spPr>
          <a:xfrm>
            <a:off x="3472474" y="4259887"/>
            <a:ext cx="274413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1/2x – 5</a:t>
            </a:r>
            <a:endParaRPr lang="en-US" sz="2400" b="1" dirty="0">
              <a:solidFill>
                <a:srgbClr val="000000"/>
              </a:solidFill>
              <a:latin typeface="Arial" pitchFamily="34" charset="0"/>
              <a:cs typeface="Arial" pitchFamily="34" charset="0"/>
            </a:endParaRPr>
          </a:p>
        </p:txBody>
      </p:sp>
      <p:sp>
        <p:nvSpPr>
          <p:cNvPr id="16" name="TextBox 15"/>
          <p:cNvSpPr txBox="1"/>
          <p:nvPr/>
        </p:nvSpPr>
        <p:spPr>
          <a:xfrm>
            <a:off x="2927239" y="3212137"/>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35814" y="3764587"/>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23905" y="4278796"/>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9" name="Oval 18"/>
          <p:cNvSpPr/>
          <p:nvPr/>
        </p:nvSpPr>
        <p:spPr>
          <a:xfrm>
            <a:off x="2151675" y="32581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154320" y="378363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37615" y="430179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42808" y="48052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TextBox 22"/>
          <p:cNvSpPr txBox="1"/>
          <p:nvPr/>
        </p:nvSpPr>
        <p:spPr>
          <a:xfrm>
            <a:off x="2929972" y="4793146"/>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4" name="Rectangle 23"/>
          <p:cNvSpPr/>
          <p:nvPr/>
        </p:nvSpPr>
        <p:spPr>
          <a:xfrm>
            <a:off x="3477118" y="4795324"/>
            <a:ext cx="184235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2x – 14</a:t>
            </a:r>
            <a:endParaRPr lang="en-US"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9887644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410" y="1004570"/>
            <a:ext cx="6465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71371" y="1004572"/>
            <a:ext cx="8366760"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equation of a line that is parallel to the line which is represented by the equation        </a:t>
            </a:r>
            <a:r>
              <a:rPr lang="en-US" sz="2800" b="1" dirty="0" smtClean="0">
                <a:solidFill>
                  <a:srgbClr val="000000"/>
                </a:solidFill>
                <a:latin typeface="Arial" pitchFamily="34" charset="0"/>
                <a:cs typeface="Arial" pitchFamily="34" charset="0"/>
              </a:rPr>
              <a:t>y = </a:t>
            </a:r>
            <a:r>
              <a:rPr lang="en-US" sz="2800" b="1" dirty="0" smtClean="0">
                <a:solidFill>
                  <a:srgbClr val="000000"/>
                </a:solidFill>
                <a:latin typeface="Arial" pitchFamily="34" charset="0"/>
                <a:cs typeface="Arial" pitchFamily="34" charset="0"/>
              </a:rPr>
              <a:t>-x </a:t>
            </a:r>
            <a:r>
              <a:rPr lang="en-US" sz="2800" b="1" dirty="0" smtClean="0">
                <a:solidFill>
                  <a:srgbClr val="000000"/>
                </a:solidFill>
                <a:latin typeface="Arial" pitchFamily="34" charset="0"/>
                <a:cs typeface="Arial" pitchFamily="34" charset="0"/>
              </a:rPr>
              <a:t>– 22 </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78517"/>
            <a:ext cx="3950970" cy="78516"/>
          </a:xfrm>
          <a:prstGeom prst="rect">
            <a:avLst/>
          </a:prstGeom>
          <a:solidFill>
            <a:scrgbClr r="0" g="0" b="0">
              <a:alpha val="0"/>
            </a:scrgbClr>
          </a:solidFill>
        </p:spPr>
      </p:pic>
      <p:sp>
        <p:nvSpPr>
          <p:cNvPr id="13" name="Rectangle 12"/>
          <p:cNvSpPr/>
          <p:nvPr/>
        </p:nvSpPr>
        <p:spPr>
          <a:xfrm>
            <a:off x="3472474" y="3206351"/>
            <a:ext cx="18469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x</a:t>
            </a:r>
            <a:r>
              <a:rPr lang="en-US" sz="2400" b="1" dirty="0" smtClean="0">
                <a:solidFill>
                  <a:srgbClr val="000000"/>
                </a:solidFill>
                <a:latin typeface="Arial" pitchFamily="34" charset="0"/>
                <a:cs typeface="Arial" pitchFamily="34" charset="0"/>
              </a:rPr>
              <a:t> – y = 22</a:t>
            </a:r>
            <a:endParaRPr lang="en-US" sz="2400" b="1" dirty="0">
              <a:solidFill>
                <a:srgbClr val="000000"/>
              </a:solidFill>
              <a:latin typeface="Arial" pitchFamily="34" charset="0"/>
              <a:cs typeface="Arial" pitchFamily="34" charset="0"/>
            </a:endParaRPr>
          </a:p>
        </p:txBody>
      </p:sp>
      <p:sp>
        <p:nvSpPr>
          <p:cNvPr id="14" name="Rectangle 13"/>
          <p:cNvSpPr/>
          <p:nvPr/>
        </p:nvSpPr>
        <p:spPr>
          <a:xfrm>
            <a:off x="3472475" y="3755735"/>
            <a:ext cx="184699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x = 22</a:t>
            </a:r>
            <a:endParaRPr lang="en-US" sz="2400" b="1" dirty="0">
              <a:solidFill>
                <a:srgbClr val="000000"/>
              </a:solidFill>
              <a:latin typeface="Arial" pitchFamily="34" charset="0"/>
              <a:cs typeface="Arial" pitchFamily="34" charset="0"/>
            </a:endParaRPr>
          </a:p>
        </p:txBody>
      </p:sp>
      <p:sp>
        <p:nvSpPr>
          <p:cNvPr id="15" name="Rectangle 14"/>
          <p:cNvSpPr/>
          <p:nvPr/>
        </p:nvSpPr>
        <p:spPr>
          <a:xfrm>
            <a:off x="3472474" y="4259887"/>
            <a:ext cx="233777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x =  </a:t>
            </a:r>
            <a:r>
              <a:rPr lang="en-US" sz="2400" b="1" dirty="0">
                <a:solidFill>
                  <a:srgbClr val="000000"/>
                </a:solidFill>
                <a:latin typeface="Arial" pitchFamily="34" charset="0"/>
                <a:cs typeface="Arial" pitchFamily="34" charset="0"/>
              </a:rPr>
              <a:t>-17</a:t>
            </a:r>
          </a:p>
        </p:txBody>
      </p:sp>
      <p:sp>
        <p:nvSpPr>
          <p:cNvPr id="16" name="TextBox 15"/>
          <p:cNvSpPr txBox="1"/>
          <p:nvPr/>
        </p:nvSpPr>
        <p:spPr>
          <a:xfrm>
            <a:off x="2927239" y="3212137"/>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35814" y="3764587"/>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23905" y="4278796"/>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9" name="Oval 18"/>
          <p:cNvSpPr/>
          <p:nvPr/>
        </p:nvSpPr>
        <p:spPr>
          <a:xfrm>
            <a:off x="2151675" y="32581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154320" y="378363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37615" y="430179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42808" y="48052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TextBox 22"/>
          <p:cNvSpPr txBox="1"/>
          <p:nvPr/>
        </p:nvSpPr>
        <p:spPr>
          <a:xfrm>
            <a:off x="2929972" y="4774096"/>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4" name="Rectangle 23"/>
          <p:cNvSpPr/>
          <p:nvPr/>
        </p:nvSpPr>
        <p:spPr>
          <a:xfrm>
            <a:off x="3477118" y="4776274"/>
            <a:ext cx="2485532" cy="476391"/>
          </a:xfrm>
          <a:prstGeom prst="rect">
            <a:avLst/>
          </a:prstGeom>
        </p:spPr>
        <p:txBody>
          <a:bodyPr wrap="square" lIns="106025" tIns="53012" rIns="106025" bIns="53012">
            <a:spAutoFit/>
          </a:bodyPr>
          <a:lstStyle/>
          <a:p>
            <a:r>
              <a:rPr lang="en-US" sz="2400" b="1" dirty="0" smtClean="0">
                <a:solidFill>
                  <a:srgbClr val="000000"/>
                </a:solidFill>
                <a:latin typeface="Arial" pitchFamily="34" charset="0"/>
                <a:cs typeface="Arial" pitchFamily="34" charset="0"/>
              </a:rPr>
              <a:t>2y + x = </a:t>
            </a:r>
            <a:r>
              <a:rPr lang="en-US" sz="2400" b="1" dirty="0">
                <a:solidFill>
                  <a:srgbClr val="000000"/>
                </a:solidFill>
                <a:latin typeface="Arial" pitchFamily="34" charset="0"/>
                <a:cs typeface="Arial" pitchFamily="34" charset="0"/>
              </a:rPr>
              <a:t>-22</a:t>
            </a:r>
          </a:p>
        </p:txBody>
      </p:sp>
    </p:spTree>
    <p:extLst>
      <p:ext uri="{BB962C8B-B14F-4D97-AF65-F5344CB8AC3E}">
        <p14:creationId xmlns:p14="http://schemas.microsoft.com/office/powerpoint/2010/main" val="422652795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332" y="1003705"/>
            <a:ext cx="71451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43922" y="1003707"/>
            <a:ext cx="8566928"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Two lines are represented by equations           </a:t>
            </a:r>
          </a:p>
          <a:p>
            <a:r>
              <a:rPr lang="en-US" sz="2800" b="1" dirty="0" smtClean="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3y = 12x – 14 </a:t>
            </a:r>
            <a:r>
              <a:rPr lang="en-US" sz="2800" b="1" dirty="0" smtClean="0">
                <a:solidFill>
                  <a:srgbClr val="000000"/>
                </a:solidFill>
                <a:latin typeface="Arial" pitchFamily="34" charset="0"/>
                <a:cs typeface="Arial" pitchFamily="34" charset="0"/>
              </a:rPr>
              <a:t>and </a:t>
            </a:r>
            <a:r>
              <a:rPr lang="en-US" sz="2800" b="1" dirty="0" smtClean="0">
                <a:solidFill>
                  <a:srgbClr val="000000"/>
                </a:solidFill>
                <a:latin typeface="Arial" pitchFamily="34" charset="0"/>
                <a:cs typeface="Arial" pitchFamily="34" charset="0"/>
              </a:rPr>
              <a:t>y = </a:t>
            </a:r>
            <a:r>
              <a:rPr lang="en-US" sz="2800" b="1" dirty="0" err="1" smtClean="0">
                <a:solidFill>
                  <a:srgbClr val="000000"/>
                </a:solidFill>
                <a:latin typeface="Arial" pitchFamily="34" charset="0"/>
                <a:cs typeface="Arial" pitchFamily="34" charset="0"/>
              </a:rPr>
              <a:t>kx</a:t>
            </a:r>
            <a:r>
              <a:rPr lang="en-US" sz="2800" b="1" dirty="0" smtClean="0">
                <a:solidFill>
                  <a:srgbClr val="000000"/>
                </a:solidFill>
                <a:latin typeface="Arial" pitchFamily="34" charset="0"/>
                <a:cs typeface="Arial" pitchFamily="34" charset="0"/>
              </a:rPr>
              <a:t> + 14</a:t>
            </a:r>
            <a:r>
              <a:rPr lang="en-US" sz="2800" b="1" dirty="0" smtClean="0">
                <a:solidFill>
                  <a:srgbClr val="000000"/>
                </a:solidFill>
                <a:latin typeface="Arial" pitchFamily="34" charset="0"/>
                <a:cs typeface="Arial" pitchFamily="34" charset="0"/>
              </a:rPr>
              <a:t>.</a:t>
            </a:r>
          </a:p>
          <a:p>
            <a:r>
              <a:rPr lang="en-US" sz="2800" b="1" dirty="0" smtClean="0">
                <a:solidFill>
                  <a:srgbClr val="000000"/>
                </a:solidFill>
                <a:latin typeface="Arial" pitchFamily="34" charset="0"/>
                <a:cs typeface="Arial" pitchFamily="34" charset="0"/>
              </a:rPr>
              <a:t> For which value of k will the lines be parallel?</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3" name="Rectangle 12"/>
          <p:cNvSpPr/>
          <p:nvPr/>
        </p:nvSpPr>
        <p:spPr>
          <a:xfrm>
            <a:off x="3586774" y="3206351"/>
            <a:ext cx="77824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12</a:t>
            </a:r>
          </a:p>
        </p:txBody>
      </p:sp>
      <p:sp>
        <p:nvSpPr>
          <p:cNvPr id="14" name="Rectangle 13"/>
          <p:cNvSpPr/>
          <p:nvPr/>
        </p:nvSpPr>
        <p:spPr>
          <a:xfrm>
            <a:off x="3472476" y="3755735"/>
            <a:ext cx="92582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-14</a:t>
            </a:r>
          </a:p>
        </p:txBody>
      </p:sp>
      <p:sp>
        <p:nvSpPr>
          <p:cNvPr id="15" name="Rectangle 14"/>
          <p:cNvSpPr/>
          <p:nvPr/>
        </p:nvSpPr>
        <p:spPr>
          <a:xfrm>
            <a:off x="3586775" y="4259887"/>
            <a:ext cx="54707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a:t>
            </a:r>
          </a:p>
        </p:txBody>
      </p:sp>
      <p:sp>
        <p:nvSpPr>
          <p:cNvPr id="16" name="TextBox 15"/>
          <p:cNvSpPr txBox="1"/>
          <p:nvPr/>
        </p:nvSpPr>
        <p:spPr>
          <a:xfrm>
            <a:off x="2927239" y="3212137"/>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35814" y="3764587"/>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23905" y="4278796"/>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9" name="Oval 18"/>
          <p:cNvSpPr/>
          <p:nvPr/>
        </p:nvSpPr>
        <p:spPr>
          <a:xfrm>
            <a:off x="2151675" y="32581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154320" y="378363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37615" y="430179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42808" y="48052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TextBox 22"/>
          <p:cNvSpPr txBox="1"/>
          <p:nvPr/>
        </p:nvSpPr>
        <p:spPr>
          <a:xfrm>
            <a:off x="2929972" y="4774096"/>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4" name="Rectangle 23"/>
          <p:cNvSpPr/>
          <p:nvPr/>
        </p:nvSpPr>
        <p:spPr>
          <a:xfrm>
            <a:off x="3477118" y="4776274"/>
            <a:ext cx="773599" cy="474213"/>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-4</a:t>
            </a:r>
          </a:p>
        </p:txBody>
      </p:sp>
    </p:spTree>
    <p:extLst>
      <p:ext uri="{BB962C8B-B14F-4D97-AF65-F5344CB8AC3E}">
        <p14:creationId xmlns:p14="http://schemas.microsoft.com/office/powerpoint/2010/main" val="42069925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331" y="1023620"/>
            <a:ext cx="6465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71291" y="1023621"/>
            <a:ext cx="8463359"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equation represents a line parallel to the line whose equation is 3y + 4x = 21?</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78517"/>
            <a:ext cx="3950970" cy="78516"/>
          </a:xfrm>
          <a:prstGeom prst="rect">
            <a:avLst/>
          </a:prstGeom>
          <a:solidFill>
            <a:scrgbClr r="0" g="0" b="0">
              <a:alpha val="0"/>
            </a:scrgbClr>
          </a:solidFill>
        </p:spPr>
      </p:pic>
      <p:sp>
        <p:nvSpPr>
          <p:cNvPr id="13" name="Rectangle 12"/>
          <p:cNvSpPr/>
          <p:nvPr/>
        </p:nvSpPr>
        <p:spPr>
          <a:xfrm>
            <a:off x="3472474" y="2641600"/>
            <a:ext cx="230138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4y </a:t>
            </a:r>
            <a:r>
              <a:rPr lang="en-US" sz="2400" b="1" dirty="0" smtClean="0">
                <a:solidFill>
                  <a:srgbClr val="000000"/>
                </a:solidFill>
                <a:latin typeface="Arial" pitchFamily="34" charset="0"/>
                <a:cs typeface="Arial" pitchFamily="34" charset="0"/>
              </a:rPr>
              <a:t>+ 3x = 21</a:t>
            </a:r>
            <a:endParaRPr lang="en-US" sz="2400" b="1" dirty="0">
              <a:solidFill>
                <a:srgbClr val="000000"/>
              </a:solidFill>
              <a:latin typeface="Arial" pitchFamily="34" charset="0"/>
              <a:cs typeface="Arial" pitchFamily="34" charset="0"/>
            </a:endParaRPr>
          </a:p>
        </p:txBody>
      </p:sp>
      <p:sp>
        <p:nvSpPr>
          <p:cNvPr id="14" name="Rectangle 13"/>
          <p:cNvSpPr/>
          <p:nvPr/>
        </p:nvSpPr>
        <p:spPr>
          <a:xfrm>
            <a:off x="3472475" y="3190984"/>
            <a:ext cx="2301381"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3y </a:t>
            </a:r>
            <a:r>
              <a:rPr lang="en-US" sz="2400" b="1" dirty="0" smtClean="0">
                <a:solidFill>
                  <a:srgbClr val="000000"/>
                </a:solidFill>
                <a:latin typeface="Arial" pitchFamily="34" charset="0"/>
                <a:cs typeface="Arial" pitchFamily="34" charset="0"/>
              </a:rPr>
              <a:t>– 4x = 22</a:t>
            </a:r>
            <a:endParaRPr lang="en-US" sz="2400" b="1" dirty="0">
              <a:solidFill>
                <a:srgbClr val="000000"/>
              </a:solidFill>
              <a:latin typeface="Arial" pitchFamily="34" charset="0"/>
              <a:cs typeface="Arial" pitchFamily="34" charset="0"/>
            </a:endParaRPr>
          </a:p>
        </p:txBody>
      </p:sp>
      <p:sp>
        <p:nvSpPr>
          <p:cNvPr id="15" name="Rectangle 14"/>
          <p:cNvSpPr/>
          <p:nvPr/>
        </p:nvSpPr>
        <p:spPr>
          <a:xfrm>
            <a:off x="3472474" y="3695136"/>
            <a:ext cx="2214229" cy="476391"/>
          </a:xfrm>
          <a:prstGeom prst="rect">
            <a:avLst/>
          </a:prstGeom>
        </p:spPr>
        <p:txBody>
          <a:bodyPr wrap="square" lIns="106025" tIns="53012" rIns="106025" bIns="53012">
            <a:spAutoFit/>
          </a:bodyPr>
          <a:lstStyle/>
          <a:p>
            <a:r>
              <a:rPr lang="en-US" sz="2400" b="1" dirty="0" smtClean="0">
                <a:solidFill>
                  <a:srgbClr val="000000"/>
                </a:solidFill>
                <a:latin typeface="Arial" pitchFamily="34" charset="0"/>
                <a:cs typeface="Arial" pitchFamily="34" charset="0"/>
              </a:rPr>
              <a:t>3y = </a:t>
            </a:r>
            <a:r>
              <a:rPr lang="en-US" sz="2400" b="1" dirty="0">
                <a:solidFill>
                  <a:srgbClr val="000000"/>
                </a:solidFill>
                <a:latin typeface="Arial" pitchFamily="34" charset="0"/>
                <a:cs typeface="Arial" pitchFamily="34" charset="0"/>
              </a:rPr>
              <a:t>4x </a:t>
            </a:r>
            <a:r>
              <a:rPr lang="en-US" sz="2400" b="1" dirty="0" smtClean="0">
                <a:solidFill>
                  <a:srgbClr val="000000"/>
                </a:solidFill>
                <a:latin typeface="Arial" pitchFamily="34" charset="0"/>
                <a:cs typeface="Arial" pitchFamily="34" charset="0"/>
              </a:rPr>
              <a:t>+ 21</a:t>
            </a:r>
            <a:endParaRPr lang="en-US" sz="2400" b="1" dirty="0">
              <a:solidFill>
                <a:srgbClr val="000000"/>
              </a:solidFill>
              <a:latin typeface="Arial" pitchFamily="34" charset="0"/>
              <a:cs typeface="Arial" pitchFamily="34" charset="0"/>
            </a:endParaRPr>
          </a:p>
        </p:txBody>
      </p:sp>
      <p:sp>
        <p:nvSpPr>
          <p:cNvPr id="16" name="TextBox 15"/>
          <p:cNvSpPr txBox="1"/>
          <p:nvPr/>
        </p:nvSpPr>
        <p:spPr>
          <a:xfrm>
            <a:off x="2927239" y="2647386"/>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35814" y="3199836"/>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23905" y="3714045"/>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9" name="Oval 18"/>
          <p:cNvSpPr/>
          <p:nvPr/>
        </p:nvSpPr>
        <p:spPr>
          <a:xfrm>
            <a:off x="2151675" y="26933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154320" y="32188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37615" y="37370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42808" y="424051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TextBox 22"/>
          <p:cNvSpPr txBox="1"/>
          <p:nvPr/>
        </p:nvSpPr>
        <p:spPr>
          <a:xfrm>
            <a:off x="2929972" y="4209345"/>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4" name="Rectangle 23"/>
          <p:cNvSpPr/>
          <p:nvPr/>
        </p:nvSpPr>
        <p:spPr>
          <a:xfrm>
            <a:off x="3477117" y="4211523"/>
            <a:ext cx="263793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12y </a:t>
            </a:r>
            <a:r>
              <a:rPr lang="en-US" sz="2400" b="1" dirty="0" smtClean="0">
                <a:solidFill>
                  <a:srgbClr val="000000"/>
                </a:solidFill>
                <a:latin typeface="Arial" pitchFamily="34" charset="0"/>
                <a:cs typeface="Arial" pitchFamily="34" charset="0"/>
              </a:rPr>
              <a:t>+ 16x = </a:t>
            </a:r>
            <a:r>
              <a:rPr lang="en-US" sz="2400" b="1" dirty="0">
                <a:solidFill>
                  <a:srgbClr val="000000"/>
                </a:solidFill>
                <a:latin typeface="Arial" pitchFamily="34" charset="0"/>
                <a:cs typeface="Arial" pitchFamily="34" charset="0"/>
              </a:rPr>
              <a:t>12</a:t>
            </a:r>
          </a:p>
        </p:txBody>
      </p:sp>
    </p:spTree>
    <p:extLst>
      <p:ext uri="{BB962C8B-B14F-4D97-AF65-F5344CB8AC3E}">
        <p14:creationId xmlns:p14="http://schemas.microsoft.com/office/powerpoint/2010/main" val="2879057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44797" y="1010162"/>
            <a:ext cx="37766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57185" y="992633"/>
            <a:ext cx="4735354"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Name all lines skew to EF.</a:t>
            </a:r>
            <a:endParaRPr lang="en-US" sz="2800" b="1" dirty="0">
              <a:solidFill>
                <a:srgbClr val="000000"/>
              </a:solidFill>
              <a:latin typeface="Arial" pitchFamily="34" charset="0"/>
              <a:cs typeface="Arial" pitchFamily="34" charset="0"/>
            </a:endParaRPr>
          </a:p>
        </p:txBody>
      </p:sp>
      <p:grpSp>
        <p:nvGrpSpPr>
          <p:cNvPr id="32" name="Group 31"/>
          <p:cNvGrpSpPr/>
          <p:nvPr/>
        </p:nvGrpSpPr>
        <p:grpSpPr>
          <a:xfrm>
            <a:off x="6951386" y="1571610"/>
            <a:ext cx="3321285" cy="3549218"/>
            <a:chOff x="5203877" y="589438"/>
            <a:chExt cx="2962223" cy="3354891"/>
          </a:xfrm>
        </p:grpSpPr>
        <p:grpSp>
          <p:nvGrpSpPr>
            <p:cNvPr id="23" name="Group 22"/>
            <p:cNvGrpSpPr/>
            <p:nvPr/>
          </p:nvGrpSpPr>
          <p:grpSpPr>
            <a:xfrm>
              <a:off x="5588000" y="1066800"/>
              <a:ext cx="2061338" cy="2321445"/>
              <a:chOff x="5588000" y="1066800"/>
              <a:chExt cx="2061338" cy="2321445"/>
            </a:xfrm>
          </p:grpSpPr>
          <p:sp>
            <p:nvSpPr>
              <p:cNvPr id="14" name="Freeform 13"/>
              <p:cNvSpPr/>
              <p:nvPr/>
            </p:nvSpPr>
            <p:spPr>
              <a:xfrm>
                <a:off x="5600700" y="1625600"/>
                <a:ext cx="1524001" cy="1752601"/>
              </a:xfrm>
              <a:custGeom>
                <a:avLst/>
                <a:gdLst/>
                <a:ahLst/>
                <a:cxnLst/>
                <a:rect l="0" t="0" r="0" b="0"/>
                <a:pathLst>
                  <a:path w="1524001" h="1752601">
                    <a:moveTo>
                      <a:pt x="0" y="0"/>
                    </a:moveTo>
                    <a:lnTo>
                      <a:pt x="1524000" y="0"/>
                    </a:lnTo>
                    <a:lnTo>
                      <a:pt x="1524000" y="1752600"/>
                    </a:lnTo>
                    <a:lnTo>
                      <a:pt x="0" y="1752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15" name="Straight Connector 14"/>
              <p:cNvCxnSpPr/>
              <p:nvPr/>
            </p:nvCxnSpPr>
            <p:spPr>
              <a:xfrm>
                <a:off x="6121400" y="1089546"/>
                <a:ext cx="15240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588000" y="1079500"/>
                <a:ext cx="520700" cy="533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124700" y="1079500"/>
                <a:ext cx="520700" cy="533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128638" y="2854845"/>
                <a:ext cx="520700" cy="533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49338" y="1066800"/>
                <a:ext cx="0" cy="17653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21400" y="1104900"/>
                <a:ext cx="0" cy="173990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21400" y="2844800"/>
                <a:ext cx="1511300" cy="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600700" y="2870200"/>
                <a:ext cx="508000" cy="495300"/>
              </a:xfrm>
              <a:prstGeom prst="line">
                <a:avLst/>
              </a:prstGeom>
              <a:ln w="381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5359400" y="3327400"/>
              <a:ext cx="457200" cy="52802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7023100" y="3416300"/>
              <a:ext cx="457200" cy="528029"/>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B</a:t>
              </a:r>
              <a:endParaRPr lang="en-US" sz="2400" b="1">
                <a:solidFill>
                  <a:srgbClr val="000000"/>
                </a:solidFill>
                <a:latin typeface="Arial" pitchFamily="34" charset="0"/>
                <a:cs typeface="Arial" pitchFamily="34" charset="0"/>
              </a:endParaRPr>
            </a:p>
          </p:txBody>
        </p:sp>
        <p:sp>
          <p:nvSpPr>
            <p:cNvPr id="26" name="TextBox 25"/>
            <p:cNvSpPr txBox="1"/>
            <p:nvPr/>
          </p:nvSpPr>
          <p:spPr>
            <a:xfrm>
              <a:off x="7683500" y="2794000"/>
              <a:ext cx="482600" cy="528029"/>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C</a:t>
              </a:r>
              <a:endParaRPr lang="en-US" sz="2400" b="1">
                <a:solidFill>
                  <a:srgbClr val="000000"/>
                </a:solidFill>
                <a:latin typeface="Arial" pitchFamily="34" charset="0"/>
                <a:cs typeface="Arial" pitchFamily="34" charset="0"/>
              </a:endParaRPr>
            </a:p>
          </p:txBody>
        </p:sp>
        <p:sp>
          <p:nvSpPr>
            <p:cNvPr id="27" name="TextBox 26"/>
            <p:cNvSpPr txBox="1"/>
            <p:nvPr/>
          </p:nvSpPr>
          <p:spPr>
            <a:xfrm>
              <a:off x="5736861" y="2506821"/>
              <a:ext cx="482600" cy="528029"/>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D</a:t>
              </a:r>
              <a:endParaRPr lang="en-US" sz="2400" b="1">
                <a:solidFill>
                  <a:srgbClr val="000000"/>
                </a:solidFill>
                <a:latin typeface="Arial" pitchFamily="34" charset="0"/>
                <a:cs typeface="Arial" pitchFamily="34" charset="0"/>
              </a:endParaRPr>
            </a:p>
          </p:txBody>
        </p:sp>
        <p:sp>
          <p:nvSpPr>
            <p:cNvPr id="28" name="TextBox 27"/>
            <p:cNvSpPr txBox="1"/>
            <p:nvPr/>
          </p:nvSpPr>
          <p:spPr>
            <a:xfrm>
              <a:off x="5203877" y="1373822"/>
              <a:ext cx="457200" cy="52802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E</a:t>
              </a:r>
              <a:endParaRPr lang="en-US" sz="2400" b="1" dirty="0">
                <a:solidFill>
                  <a:srgbClr val="000000"/>
                </a:solidFill>
                <a:latin typeface="Arial" pitchFamily="34" charset="0"/>
                <a:cs typeface="Arial" pitchFamily="34" charset="0"/>
              </a:endParaRPr>
            </a:p>
          </p:txBody>
        </p:sp>
        <p:sp>
          <p:nvSpPr>
            <p:cNvPr id="29" name="TextBox 28"/>
            <p:cNvSpPr txBox="1"/>
            <p:nvPr/>
          </p:nvSpPr>
          <p:spPr>
            <a:xfrm>
              <a:off x="7137400" y="1587500"/>
              <a:ext cx="457200" cy="528029"/>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F</a:t>
              </a:r>
              <a:endParaRPr lang="en-US" sz="2400" b="1">
                <a:solidFill>
                  <a:srgbClr val="000000"/>
                </a:solidFill>
                <a:latin typeface="Arial" pitchFamily="34" charset="0"/>
                <a:cs typeface="Arial" pitchFamily="34" charset="0"/>
              </a:endParaRPr>
            </a:p>
          </p:txBody>
        </p:sp>
        <p:sp>
          <p:nvSpPr>
            <p:cNvPr id="30" name="TextBox 29"/>
            <p:cNvSpPr txBox="1"/>
            <p:nvPr/>
          </p:nvSpPr>
          <p:spPr>
            <a:xfrm>
              <a:off x="7645400" y="676592"/>
              <a:ext cx="482600" cy="528029"/>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G</a:t>
              </a:r>
              <a:endParaRPr lang="en-US" sz="2400" b="1">
                <a:solidFill>
                  <a:srgbClr val="000000"/>
                </a:solidFill>
                <a:latin typeface="Arial" pitchFamily="34" charset="0"/>
                <a:cs typeface="Arial" pitchFamily="34" charset="0"/>
              </a:endParaRPr>
            </a:p>
          </p:txBody>
        </p:sp>
        <p:sp>
          <p:nvSpPr>
            <p:cNvPr id="31" name="TextBox 30"/>
            <p:cNvSpPr txBox="1"/>
            <p:nvPr/>
          </p:nvSpPr>
          <p:spPr>
            <a:xfrm>
              <a:off x="5880100" y="589438"/>
              <a:ext cx="482600" cy="528029"/>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H</a:t>
              </a:r>
              <a:endParaRPr lang="en-US" sz="2400" b="1">
                <a:solidFill>
                  <a:srgbClr val="000000"/>
                </a:solidFill>
                <a:latin typeface="Arial" pitchFamily="34" charset="0"/>
                <a:cs typeface="Arial" pitchFamily="34" charset="0"/>
              </a:endParaRPr>
            </a:p>
          </p:txBody>
        </p:sp>
      </p:grpSp>
      <p:cxnSp>
        <p:nvCxnSpPr>
          <p:cNvPr id="33" name="Straight Connector 32"/>
          <p:cNvCxnSpPr/>
          <p:nvPr/>
        </p:nvCxnSpPr>
        <p:spPr>
          <a:xfrm>
            <a:off x="6090609" y="1028597"/>
            <a:ext cx="319564"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39" name="Picture 3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55519"/>
            <a:ext cx="3950970" cy="55519"/>
          </a:xfrm>
          <a:prstGeom prst="rect">
            <a:avLst/>
          </a:prstGeom>
          <a:solidFill>
            <a:scrgbClr r="0" g="0" b="0">
              <a:alpha val="0"/>
            </a:scrgbClr>
          </a:solidFill>
        </p:spPr>
      </p:pic>
      <p:cxnSp>
        <p:nvCxnSpPr>
          <p:cNvPr id="40" name="Straight Connector 39"/>
          <p:cNvCxnSpPr/>
          <p:nvPr/>
        </p:nvCxnSpPr>
        <p:spPr>
          <a:xfrm>
            <a:off x="3586593" y="2277853"/>
            <a:ext cx="305038"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86593" y="2868540"/>
            <a:ext cx="435769"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40009" y="3373299"/>
            <a:ext cx="435769"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40008" y="3892018"/>
            <a:ext cx="435769"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54535" y="4396905"/>
            <a:ext cx="450294"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470257" y="2277853"/>
            <a:ext cx="73979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BC</a:t>
            </a:r>
          </a:p>
        </p:txBody>
      </p:sp>
      <p:sp>
        <p:nvSpPr>
          <p:cNvPr id="46" name="Rectangle 45"/>
          <p:cNvSpPr/>
          <p:nvPr/>
        </p:nvSpPr>
        <p:spPr>
          <a:xfrm>
            <a:off x="3470257" y="2827237"/>
            <a:ext cx="73979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DC</a:t>
            </a:r>
          </a:p>
        </p:txBody>
      </p:sp>
      <p:sp>
        <p:nvSpPr>
          <p:cNvPr id="47" name="Rectangle 46"/>
          <p:cNvSpPr/>
          <p:nvPr/>
        </p:nvSpPr>
        <p:spPr>
          <a:xfrm>
            <a:off x="3470257" y="3331389"/>
            <a:ext cx="73979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HD</a:t>
            </a:r>
          </a:p>
        </p:txBody>
      </p:sp>
      <p:sp>
        <p:nvSpPr>
          <p:cNvPr id="48" name="TextBox 47"/>
          <p:cNvSpPr txBox="1"/>
          <p:nvPr/>
        </p:nvSpPr>
        <p:spPr>
          <a:xfrm>
            <a:off x="2925021" y="2283639"/>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49" name="TextBox 48"/>
          <p:cNvSpPr txBox="1"/>
          <p:nvPr/>
        </p:nvSpPr>
        <p:spPr>
          <a:xfrm>
            <a:off x="2933596" y="2836089"/>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50" name="TextBox 49"/>
          <p:cNvSpPr txBox="1"/>
          <p:nvPr/>
        </p:nvSpPr>
        <p:spPr>
          <a:xfrm>
            <a:off x="2921687" y="3350298"/>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55" name="TextBox 54"/>
          <p:cNvSpPr txBox="1"/>
          <p:nvPr/>
        </p:nvSpPr>
        <p:spPr>
          <a:xfrm>
            <a:off x="2927754" y="3855989"/>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56" name="Rectangle 55"/>
          <p:cNvSpPr/>
          <p:nvPr/>
        </p:nvSpPr>
        <p:spPr>
          <a:xfrm>
            <a:off x="3455445" y="3858167"/>
            <a:ext cx="75460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AB</a:t>
            </a:r>
          </a:p>
        </p:txBody>
      </p:sp>
      <p:sp>
        <p:nvSpPr>
          <p:cNvPr id="58" name="TextBox 57"/>
          <p:cNvSpPr txBox="1"/>
          <p:nvPr/>
        </p:nvSpPr>
        <p:spPr>
          <a:xfrm>
            <a:off x="2935904" y="4379250"/>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E</a:t>
            </a:r>
          </a:p>
        </p:txBody>
      </p:sp>
      <p:sp>
        <p:nvSpPr>
          <p:cNvPr id="59" name="Rectangle 58"/>
          <p:cNvSpPr/>
          <p:nvPr/>
        </p:nvSpPr>
        <p:spPr>
          <a:xfrm>
            <a:off x="3445380" y="4385074"/>
            <a:ext cx="75460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GC</a:t>
            </a:r>
          </a:p>
        </p:txBody>
      </p:sp>
      <p:sp>
        <p:nvSpPr>
          <p:cNvPr id="60" name="Oval 59"/>
          <p:cNvSpPr/>
          <p:nvPr/>
        </p:nvSpPr>
        <p:spPr>
          <a:xfrm>
            <a:off x="2149457" y="23296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61" name="Oval 60"/>
          <p:cNvSpPr/>
          <p:nvPr/>
        </p:nvSpPr>
        <p:spPr>
          <a:xfrm>
            <a:off x="2152102" y="28551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62" name="Oval 61"/>
          <p:cNvSpPr/>
          <p:nvPr/>
        </p:nvSpPr>
        <p:spPr>
          <a:xfrm>
            <a:off x="2154447" y="337329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63" name="Oval 62"/>
          <p:cNvSpPr/>
          <p:nvPr/>
        </p:nvSpPr>
        <p:spPr>
          <a:xfrm>
            <a:off x="2159640" y="387676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64" name="Oval 63"/>
          <p:cNvSpPr/>
          <p:nvPr/>
        </p:nvSpPr>
        <p:spPr>
          <a:xfrm>
            <a:off x="2158169" y="43759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10201136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9629" t="31466" r="35646" b="34483"/>
          <a:stretch/>
        </p:blipFill>
        <p:spPr>
          <a:xfrm>
            <a:off x="5800090" y="1588954"/>
            <a:ext cx="759612" cy="1128846"/>
          </a:xfrm>
          <a:prstGeom prst="rect">
            <a:avLst/>
          </a:prstGeom>
          <a:solidFill>
            <a:scrgbClr r="0" g="0" b="0">
              <a:alpha val="0"/>
            </a:scrgbClr>
          </a:solidFill>
        </p:spPr>
      </p:pic>
      <p:pic>
        <p:nvPicPr>
          <p:cNvPr id="3" name="Picture 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8732" t="35826" r="37551" b="37826"/>
          <a:stretch/>
        </p:blipFill>
        <p:spPr>
          <a:xfrm>
            <a:off x="3790139" y="3556000"/>
            <a:ext cx="769990" cy="923678"/>
          </a:xfrm>
          <a:prstGeom prst="rect">
            <a:avLst/>
          </a:prstGeom>
          <a:solidFill>
            <a:scrgbClr r="0" g="0" b="0">
              <a:alpha val="0"/>
            </a:scrgbClr>
          </a:solidFill>
        </p:spPr>
      </p:pic>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3365" t="38393" r="36011" b="37333"/>
          <a:stretch/>
        </p:blipFill>
        <p:spPr>
          <a:xfrm>
            <a:off x="3941111" y="2870200"/>
            <a:ext cx="663286" cy="832472"/>
          </a:xfrm>
          <a:prstGeom prst="rect">
            <a:avLst/>
          </a:prstGeom>
          <a:solidFill>
            <a:scrgbClr r="0" g="0" b="0">
              <a:alpha val="0"/>
            </a:scrgbClr>
          </a:solidFill>
        </p:spPr>
      </p:pic>
      <p:pic>
        <p:nvPicPr>
          <p:cNvPr id="5" name="Picture 4"/>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8480" t="35641" r="33579" b="32180"/>
          <a:stretch/>
        </p:blipFill>
        <p:spPr>
          <a:xfrm>
            <a:off x="4027055" y="4318000"/>
            <a:ext cx="868795" cy="1147715"/>
          </a:xfrm>
          <a:prstGeom prst="rect">
            <a:avLst/>
          </a:prstGeom>
          <a:solidFill>
            <a:scrgbClr r="0" g="0" b="0">
              <a:alpha val="0"/>
            </a:scrgbClr>
          </a:solidFill>
        </p:spPr>
      </p:pic>
      <p:pic>
        <p:nvPicPr>
          <p:cNvPr id="6" name="Picture 5"/>
          <p:cNvPicPr>
            <a:picLocks/>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8837" t="37932" r="34651" b="31034"/>
          <a:stretch/>
        </p:blipFill>
        <p:spPr>
          <a:xfrm>
            <a:off x="3915489" y="5854366"/>
            <a:ext cx="827961" cy="1130634"/>
          </a:xfrm>
          <a:prstGeom prst="rect">
            <a:avLst/>
          </a:prstGeom>
          <a:solidFill>
            <a:scrgbClr r="0" g="0" b="0">
              <a:alpha val="0"/>
            </a:scrgbClr>
          </a:solidFill>
        </p:spPr>
      </p:pic>
      <p:sp>
        <p:nvSpPr>
          <p:cNvPr id="10" name="TextBox 9"/>
          <p:cNvSpPr txBox="1"/>
          <p:nvPr/>
        </p:nvSpPr>
        <p:spPr>
          <a:xfrm>
            <a:off x="1135451" y="1023620"/>
            <a:ext cx="78819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36</a:t>
            </a:r>
            <a:endParaRPr lang="en-US" sz="2800" b="1" dirty="0">
              <a:solidFill>
                <a:srgbClr val="000000"/>
              </a:solidFill>
              <a:latin typeface="Arial" pitchFamily="34" charset="0"/>
              <a:cs typeface="Arial" pitchFamily="34" charset="0"/>
            </a:endParaRPr>
          </a:p>
        </p:txBody>
      </p:sp>
      <p:sp>
        <p:nvSpPr>
          <p:cNvPr id="11" name="TextBox 10"/>
          <p:cNvSpPr txBox="1"/>
          <p:nvPr/>
        </p:nvSpPr>
        <p:spPr>
          <a:xfrm>
            <a:off x="2065496" y="1023621"/>
            <a:ext cx="8240554"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an equation of the line that passes through point (6,-2) and is parallel to  the line whose equation is y =      x </a:t>
            </a:r>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p:txBody>
      </p:sp>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2628" y="62813"/>
            <a:ext cx="3950970" cy="78516"/>
          </a:xfrm>
          <a:prstGeom prst="rect">
            <a:avLst/>
          </a:prstGeom>
          <a:solidFill>
            <a:scrgbClr r="0" g="0" b="0">
              <a:alpha val="0"/>
            </a:scrgbClr>
          </a:solidFill>
        </p:spPr>
      </p:pic>
      <p:sp>
        <p:nvSpPr>
          <p:cNvPr id="21" name="Rectangle 20"/>
          <p:cNvSpPr/>
          <p:nvPr/>
        </p:nvSpPr>
        <p:spPr>
          <a:xfrm>
            <a:off x="3429851" y="3098800"/>
            <a:ext cx="19993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a:t>
            </a:r>
            <a:r>
              <a:rPr lang="en-US" sz="2400" b="1" dirty="0">
                <a:solidFill>
                  <a:srgbClr val="000000"/>
                </a:solidFill>
                <a:latin typeface="Arial" pitchFamily="34" charset="0"/>
                <a:cs typeface="Arial" pitchFamily="34" charset="0"/>
              </a:rPr>
              <a:t>x </a:t>
            </a:r>
            <a:r>
              <a:rPr lang="en-US" sz="2400" b="1" dirty="0" smtClean="0">
                <a:solidFill>
                  <a:srgbClr val="000000"/>
                </a:solidFill>
                <a:latin typeface="Arial" pitchFamily="34" charset="0"/>
                <a:cs typeface="Arial" pitchFamily="34" charset="0"/>
              </a:rPr>
              <a:t>+ 5</a:t>
            </a:r>
            <a:endParaRPr lang="en-US" sz="2400" b="1" dirty="0">
              <a:solidFill>
                <a:srgbClr val="000000"/>
              </a:solidFill>
              <a:latin typeface="Arial" pitchFamily="34" charset="0"/>
              <a:cs typeface="Arial" pitchFamily="34" charset="0"/>
            </a:endParaRPr>
          </a:p>
        </p:txBody>
      </p:sp>
      <p:sp>
        <p:nvSpPr>
          <p:cNvPr id="22" name="Rectangle 21"/>
          <p:cNvSpPr/>
          <p:nvPr/>
        </p:nvSpPr>
        <p:spPr>
          <a:xfrm>
            <a:off x="3448050" y="3870035"/>
            <a:ext cx="223865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x + 2</a:t>
            </a:r>
            <a:endParaRPr lang="en-US" sz="2400" b="1" dirty="0">
              <a:solidFill>
                <a:srgbClr val="000000"/>
              </a:solidFill>
              <a:latin typeface="Arial" pitchFamily="34" charset="0"/>
              <a:cs typeface="Arial" pitchFamily="34" charset="0"/>
            </a:endParaRPr>
          </a:p>
        </p:txBody>
      </p:sp>
      <p:sp>
        <p:nvSpPr>
          <p:cNvPr id="23" name="Rectangle 22"/>
          <p:cNvSpPr/>
          <p:nvPr/>
        </p:nvSpPr>
        <p:spPr>
          <a:xfrm>
            <a:off x="3472474" y="4545637"/>
            <a:ext cx="221422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a:t>
            </a:r>
            <a:r>
              <a:rPr lang="en-US" sz="2400" b="1" dirty="0">
                <a:solidFill>
                  <a:srgbClr val="000000"/>
                </a:solidFill>
                <a:latin typeface="Arial" pitchFamily="34" charset="0"/>
                <a:cs typeface="Arial" pitchFamily="34" charset="0"/>
              </a:rPr>
              <a:t>-    x </a:t>
            </a:r>
            <a:r>
              <a:rPr lang="en-US" sz="2400" b="1" dirty="0" smtClean="0">
                <a:solidFill>
                  <a:srgbClr val="000000"/>
                </a:solidFill>
                <a:latin typeface="Arial" pitchFamily="34" charset="0"/>
                <a:cs typeface="Arial" pitchFamily="34" charset="0"/>
              </a:rPr>
              <a:t>+ 2</a:t>
            </a:r>
            <a:endParaRPr lang="en-US" sz="2400" b="1" dirty="0">
              <a:solidFill>
                <a:srgbClr val="000000"/>
              </a:solidFill>
              <a:latin typeface="Arial" pitchFamily="34" charset="0"/>
              <a:cs typeface="Arial" pitchFamily="34" charset="0"/>
            </a:endParaRPr>
          </a:p>
        </p:txBody>
      </p:sp>
      <p:sp>
        <p:nvSpPr>
          <p:cNvPr id="24" name="TextBox 23"/>
          <p:cNvSpPr txBox="1"/>
          <p:nvPr/>
        </p:nvSpPr>
        <p:spPr>
          <a:xfrm>
            <a:off x="2927239" y="3117583"/>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25" name="TextBox 24"/>
          <p:cNvSpPr txBox="1"/>
          <p:nvPr/>
        </p:nvSpPr>
        <p:spPr>
          <a:xfrm>
            <a:off x="2935814" y="3878887"/>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6" name="TextBox 25"/>
          <p:cNvSpPr txBox="1"/>
          <p:nvPr/>
        </p:nvSpPr>
        <p:spPr>
          <a:xfrm>
            <a:off x="2923905" y="4564546"/>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7" name="Oval 26"/>
          <p:cNvSpPr/>
          <p:nvPr/>
        </p:nvSpPr>
        <p:spPr>
          <a:xfrm>
            <a:off x="2151675" y="31635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2154320" y="389793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2137615" y="458754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2142808" y="531839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TextBox 30"/>
          <p:cNvSpPr txBox="1"/>
          <p:nvPr/>
        </p:nvSpPr>
        <p:spPr>
          <a:xfrm>
            <a:off x="2929972" y="5325331"/>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32" name="Rectangle 31"/>
          <p:cNvSpPr/>
          <p:nvPr/>
        </p:nvSpPr>
        <p:spPr>
          <a:xfrm>
            <a:off x="3477117" y="5327509"/>
            <a:ext cx="229673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a:t>
            </a:r>
            <a:r>
              <a:rPr lang="en-US" sz="2400" b="1" dirty="0">
                <a:solidFill>
                  <a:srgbClr val="000000"/>
                </a:solidFill>
                <a:latin typeface="Arial" pitchFamily="34" charset="0"/>
                <a:cs typeface="Arial" pitchFamily="34" charset="0"/>
              </a:rPr>
              <a:t>-2x + 2</a:t>
            </a:r>
          </a:p>
        </p:txBody>
      </p:sp>
      <p:sp>
        <p:nvSpPr>
          <p:cNvPr id="33" name="Oval 32"/>
          <p:cNvSpPr/>
          <p:nvPr/>
        </p:nvSpPr>
        <p:spPr>
          <a:xfrm>
            <a:off x="2133195" y="603520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4" name="TextBox 33"/>
          <p:cNvSpPr txBox="1"/>
          <p:nvPr/>
        </p:nvSpPr>
        <p:spPr>
          <a:xfrm>
            <a:off x="2920359" y="6042142"/>
            <a:ext cx="400729" cy="476391"/>
          </a:xfrm>
          <a:prstGeom prst="rect">
            <a:avLst/>
          </a:prstGeom>
          <a:noFill/>
        </p:spPr>
        <p:txBody>
          <a:bodyPr wrap="square" lIns="106025" tIns="53012" rIns="106025" bIns="53012" rtlCol="0">
            <a:spAutoFit/>
          </a:bodyPr>
          <a:lstStyle/>
          <a:p>
            <a:r>
              <a:rPr lang="en-US" sz="2400" b="1" dirty="0" smtClean="0">
                <a:solidFill>
                  <a:srgbClr val="000000"/>
                </a:solidFill>
                <a:latin typeface="Arial" pitchFamily="34" charset="0"/>
                <a:cs typeface="Arial" pitchFamily="34" charset="0"/>
              </a:rPr>
              <a:t>E</a:t>
            </a:r>
            <a:endParaRPr lang="en-US" sz="2400" b="1" dirty="0">
              <a:solidFill>
                <a:srgbClr val="000000"/>
              </a:solidFill>
              <a:latin typeface="Arial" pitchFamily="34" charset="0"/>
              <a:cs typeface="Arial" pitchFamily="34" charset="0"/>
            </a:endParaRPr>
          </a:p>
        </p:txBody>
      </p:sp>
      <p:sp>
        <p:nvSpPr>
          <p:cNvPr id="35" name="Rectangle 34"/>
          <p:cNvSpPr/>
          <p:nvPr/>
        </p:nvSpPr>
        <p:spPr>
          <a:xfrm>
            <a:off x="3467505" y="6044320"/>
            <a:ext cx="135214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a:t>
            </a:r>
            <a:r>
              <a:rPr lang="en-US" sz="2400" b="1" dirty="0" smtClean="0">
                <a:solidFill>
                  <a:srgbClr val="000000"/>
                </a:solidFill>
                <a:latin typeface="Arial" pitchFamily="34" charset="0"/>
                <a:cs typeface="Arial" pitchFamily="34" charset="0"/>
              </a:rPr>
              <a:t>x</a:t>
            </a:r>
            <a:endParaRPr lang="en-US"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813622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2794" t="35484" r="34145" b="32258"/>
          <a:stretch/>
        </p:blipFill>
        <p:spPr>
          <a:xfrm>
            <a:off x="3905250" y="3642852"/>
            <a:ext cx="713542" cy="1150533"/>
          </a:xfrm>
          <a:prstGeom prst="rect">
            <a:avLst/>
          </a:prstGeom>
          <a:solidFill>
            <a:scrgbClr r="0" g="0" b="0">
              <a:alpha val="0"/>
            </a:scrgbClr>
          </a:solidFill>
        </p:spPr>
      </p:pic>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9345" t="36066" r="37594" b="31967"/>
          <a:stretch/>
        </p:blipFill>
        <p:spPr>
          <a:xfrm>
            <a:off x="3840397" y="4438759"/>
            <a:ext cx="713542" cy="1140154"/>
          </a:xfrm>
          <a:prstGeom prst="rect">
            <a:avLst/>
          </a:prstGeom>
          <a:solidFill>
            <a:scrgbClr r="0" g="0" b="0">
              <a:alpha val="0"/>
            </a:scrgbClr>
          </a:solidFill>
        </p:spPr>
      </p:pic>
      <p:pic>
        <p:nvPicPr>
          <p:cNvPr id="5" name="Picture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0732" t="36921" r="38123" b="31539"/>
          <a:stretch/>
        </p:blipFill>
        <p:spPr>
          <a:xfrm>
            <a:off x="4729550" y="4438760"/>
            <a:ext cx="654259" cy="1124923"/>
          </a:xfrm>
          <a:prstGeom prst="rect">
            <a:avLst/>
          </a:prstGeom>
          <a:solidFill>
            <a:scrgbClr r="0" g="0" b="0">
              <a:alpha val="0"/>
            </a:scrgbClr>
          </a:solidFill>
        </p:spPr>
      </p:pic>
      <p:sp>
        <p:nvSpPr>
          <p:cNvPr id="7" name="TextBox 6"/>
          <p:cNvSpPr txBox="1"/>
          <p:nvPr/>
        </p:nvSpPr>
        <p:spPr>
          <a:xfrm>
            <a:off x="1126085" y="1023620"/>
            <a:ext cx="65365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37</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2075584" y="1023621"/>
            <a:ext cx="8458201"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an equation of the line that passes the point (5,-2) and is parallel to the line 9x-3y=12?</a:t>
            </a:r>
            <a:endParaRPr lang="en-US" sz="2800" b="1" dirty="0">
              <a:solidFill>
                <a:srgbClr val="00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2628" y="62813"/>
            <a:ext cx="3950970" cy="78516"/>
          </a:xfrm>
          <a:prstGeom prst="rect">
            <a:avLst/>
          </a:prstGeom>
          <a:solidFill>
            <a:scrgbClr r="0" g="0" b="0">
              <a:alpha val="0"/>
            </a:scrgbClr>
          </a:solidFill>
        </p:spPr>
      </p:pic>
      <p:sp>
        <p:nvSpPr>
          <p:cNvPr id="21" name="Rectangle 20"/>
          <p:cNvSpPr/>
          <p:nvPr/>
        </p:nvSpPr>
        <p:spPr>
          <a:xfrm>
            <a:off x="3472474" y="3187997"/>
            <a:ext cx="1846999" cy="476391"/>
          </a:xfrm>
          <a:prstGeom prst="rect">
            <a:avLst/>
          </a:prstGeom>
        </p:spPr>
        <p:txBody>
          <a:bodyPr wrap="square" lIns="106025" tIns="53012" rIns="106025" bIns="53012">
            <a:spAutoFit/>
          </a:bodyPr>
          <a:lstStyle/>
          <a:p>
            <a:r>
              <a:rPr lang="en-US" sz="2400" b="1" dirty="0" smtClean="0">
                <a:solidFill>
                  <a:srgbClr val="000000"/>
                </a:solidFill>
                <a:latin typeface="Arial" pitchFamily="34" charset="0"/>
                <a:cs typeface="Arial" pitchFamily="34" charset="0"/>
              </a:rPr>
              <a:t>y = 3x – 17</a:t>
            </a:r>
            <a:endParaRPr lang="en-US" sz="2400" b="1" dirty="0">
              <a:solidFill>
                <a:srgbClr val="000000"/>
              </a:solidFill>
              <a:latin typeface="Arial" pitchFamily="34" charset="0"/>
              <a:cs typeface="Arial" pitchFamily="34" charset="0"/>
            </a:endParaRPr>
          </a:p>
        </p:txBody>
      </p:sp>
      <p:sp>
        <p:nvSpPr>
          <p:cNvPr id="22" name="Rectangle 21"/>
          <p:cNvSpPr/>
          <p:nvPr/>
        </p:nvSpPr>
        <p:spPr>
          <a:xfrm>
            <a:off x="3453425" y="3957697"/>
            <a:ext cx="184699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x  –</a:t>
            </a:r>
            <a:endParaRPr lang="en-US" sz="2400" b="1" dirty="0">
              <a:solidFill>
                <a:srgbClr val="000000"/>
              </a:solidFill>
              <a:latin typeface="Arial" pitchFamily="34" charset="0"/>
              <a:cs typeface="Arial" pitchFamily="34" charset="0"/>
            </a:endParaRPr>
          </a:p>
        </p:txBody>
      </p:sp>
      <p:sp>
        <p:nvSpPr>
          <p:cNvPr id="23" name="Rectangle 22"/>
          <p:cNvSpPr/>
          <p:nvPr/>
        </p:nvSpPr>
        <p:spPr>
          <a:xfrm>
            <a:off x="3472474" y="4685446"/>
            <a:ext cx="221422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  </a:t>
            </a:r>
            <a:r>
              <a:rPr lang="en-US" sz="2400" b="1" dirty="0">
                <a:solidFill>
                  <a:srgbClr val="000000"/>
                </a:solidFill>
                <a:latin typeface="Arial" pitchFamily="34" charset="0"/>
                <a:cs typeface="Arial" pitchFamily="34" charset="0"/>
              </a:rPr>
              <a:t>x +</a:t>
            </a:r>
          </a:p>
        </p:txBody>
      </p:sp>
      <p:sp>
        <p:nvSpPr>
          <p:cNvPr id="24" name="TextBox 23"/>
          <p:cNvSpPr txBox="1"/>
          <p:nvPr/>
        </p:nvSpPr>
        <p:spPr>
          <a:xfrm>
            <a:off x="2927239" y="3193783"/>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25" name="TextBox 24"/>
          <p:cNvSpPr txBox="1"/>
          <p:nvPr/>
        </p:nvSpPr>
        <p:spPr>
          <a:xfrm>
            <a:off x="2916764" y="3966549"/>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6" name="TextBox 25"/>
          <p:cNvSpPr txBox="1"/>
          <p:nvPr/>
        </p:nvSpPr>
        <p:spPr>
          <a:xfrm>
            <a:off x="2923905" y="4704355"/>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7" name="Oval 26"/>
          <p:cNvSpPr/>
          <p:nvPr/>
        </p:nvSpPr>
        <p:spPr>
          <a:xfrm>
            <a:off x="2151675" y="32397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2135270" y="398559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2137615" y="47273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2142808" y="543269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TextBox 30"/>
          <p:cNvSpPr txBox="1"/>
          <p:nvPr/>
        </p:nvSpPr>
        <p:spPr>
          <a:xfrm>
            <a:off x="2929972" y="5439631"/>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32" name="Rectangle 31"/>
          <p:cNvSpPr/>
          <p:nvPr/>
        </p:nvSpPr>
        <p:spPr>
          <a:xfrm>
            <a:off x="3477117" y="5441809"/>
            <a:ext cx="229673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a:t>
            </a:r>
            <a:r>
              <a:rPr lang="en-US" sz="2400" b="1" dirty="0" smtClean="0">
                <a:solidFill>
                  <a:srgbClr val="000000"/>
                </a:solidFill>
                <a:latin typeface="Arial" pitchFamily="34" charset="0"/>
                <a:cs typeface="Arial" pitchFamily="34" charset="0"/>
              </a:rPr>
              <a:t>= </a:t>
            </a:r>
            <a:r>
              <a:rPr lang="en-US" sz="2400" b="1" dirty="0">
                <a:solidFill>
                  <a:srgbClr val="000000"/>
                </a:solidFill>
                <a:latin typeface="Arial" pitchFamily="34" charset="0"/>
                <a:cs typeface="Arial" pitchFamily="34" charset="0"/>
              </a:rPr>
              <a:t>-</a:t>
            </a:r>
            <a:r>
              <a:rPr lang="en-US" sz="2400" b="1" dirty="0" smtClean="0">
                <a:solidFill>
                  <a:srgbClr val="000000"/>
                </a:solidFill>
                <a:latin typeface="Arial" pitchFamily="34" charset="0"/>
                <a:cs typeface="Arial" pitchFamily="34" charset="0"/>
              </a:rPr>
              <a:t>3x + 15</a:t>
            </a:r>
            <a:endParaRPr lang="en-US" sz="2400" b="1" dirty="0">
              <a:solidFill>
                <a:srgbClr val="000000"/>
              </a:solidFill>
              <a:latin typeface="Arial" pitchFamily="34" charset="0"/>
              <a:cs typeface="Arial"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850" y="3860800"/>
            <a:ext cx="304800" cy="731520"/>
          </a:xfrm>
          <a:prstGeom prst="rect">
            <a:avLst/>
          </a:prstGeom>
        </p:spPr>
      </p:pic>
    </p:spTree>
    <p:extLst>
      <p:ext uri="{BB962C8B-B14F-4D97-AF65-F5344CB8AC3E}">
        <p14:creationId xmlns:p14="http://schemas.microsoft.com/office/powerpoint/2010/main" val="74780332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750778"/>
            <a:ext cx="10972800" cy="830997"/>
          </a:xfrm>
          <a:prstGeom prst="rect">
            <a:avLst/>
          </a:prstGeom>
          <a:noFill/>
        </p:spPr>
        <p:txBody>
          <a:bodyPr vert="horz" wrap="square" rtlCol="0">
            <a:spAutoFit/>
          </a:bodyPr>
          <a:lstStyle/>
          <a:p>
            <a:pPr algn="ctr"/>
            <a:r>
              <a:rPr lang="en-US" sz="4800" b="1" smtClean="0">
                <a:solidFill>
                  <a:srgbClr val="0000FF"/>
                </a:solidFill>
                <a:latin typeface="Arial" pitchFamily="34" charset="0"/>
                <a:cs typeface="Arial" pitchFamily="34" charset="0"/>
              </a:rPr>
              <a:t>Perpendicular Lines and Angles</a:t>
            </a:r>
            <a:endParaRPr lang="en-US" sz="4800" b="1">
              <a:solidFill>
                <a:srgbClr val="0000FF"/>
              </a:solidFill>
              <a:latin typeface="Arial" pitchFamily="34" charset="0"/>
              <a:cs typeface="Arial" pitchFamily="34" charset="0"/>
            </a:endParaRPr>
          </a:p>
        </p:txBody>
      </p:sp>
      <p:sp>
        <p:nvSpPr>
          <p:cNvPr id="3" name="TextBox 2"/>
          <p:cNvSpPr txBox="1"/>
          <p:nvPr/>
        </p:nvSpPr>
        <p:spPr>
          <a:xfrm>
            <a:off x="8037885" y="2450290"/>
            <a:ext cx="2057400" cy="707886"/>
          </a:xfrm>
          <a:prstGeom prst="rect">
            <a:avLst/>
          </a:prstGeom>
          <a:noFill/>
        </p:spPr>
        <p:txBody>
          <a:bodyPr vert="horz" wrap="square" rtlCol="0">
            <a:spAutoFit/>
          </a:bodyPr>
          <a:lstStyle/>
          <a:p>
            <a:r>
              <a:rPr lang="en-US" sz="2000" b="1" i="1" smtClean="0">
                <a:solidFill>
                  <a:srgbClr val="0000FF"/>
                </a:solidFill>
                <a:latin typeface="Arial" pitchFamily="34" charset="0"/>
                <a:cs typeface="Arial" pitchFamily="34" charset="0"/>
              </a:rPr>
              <a:t>Return to Table </a:t>
            </a:r>
          </a:p>
          <a:p>
            <a:r>
              <a:rPr lang="en-US" sz="2000" b="1" i="1" smtClean="0">
                <a:solidFill>
                  <a:srgbClr val="0000FF"/>
                </a:solidFill>
                <a:latin typeface="Arial" pitchFamily="34" charset="0"/>
                <a:cs typeface="Arial" pitchFamily="34" charset="0"/>
              </a:rPr>
              <a:t>of Contents</a:t>
            </a:r>
            <a:endParaRPr lang="en-US" sz="2000" b="1" i="1">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666202" y="2338015"/>
            <a:ext cx="2677138" cy="874440"/>
          </a:xfrm>
          <a:custGeom>
            <a:avLst/>
            <a:gdLst/>
            <a:ahLst/>
            <a:cxnLst/>
            <a:rect l="0" t="0" r="0" b="0"/>
            <a:pathLst>
              <a:path w="3238501" h="342901">
                <a:moveTo>
                  <a:pt x="0" y="0"/>
                </a:moveTo>
                <a:lnTo>
                  <a:pt x="3238500" y="0"/>
                </a:lnTo>
                <a:lnTo>
                  <a:pt x="3238500" y="342900"/>
                </a:lnTo>
                <a:lnTo>
                  <a:pt x="0" y="342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128459720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52450" y="5328699"/>
            <a:ext cx="3921920" cy="2418301"/>
            <a:chOff x="355600" y="2552700"/>
            <a:chExt cx="3429001" cy="1955801"/>
          </a:xfrm>
        </p:grpSpPr>
        <p:sp>
          <p:nvSpPr>
            <p:cNvPr id="2" name="Freeform 1"/>
            <p:cNvSpPr/>
            <p:nvPr/>
          </p:nvSpPr>
          <p:spPr>
            <a:xfrm>
              <a:off x="355600" y="2552700"/>
              <a:ext cx="3429001" cy="1955801"/>
            </a:xfrm>
            <a:custGeom>
              <a:avLst/>
              <a:gdLst/>
              <a:ahLst/>
              <a:cxnLst/>
              <a:rect l="0" t="0" r="0" b="0"/>
              <a:pathLst>
                <a:path w="3429001" h="1955801">
                  <a:moveTo>
                    <a:pt x="0" y="1955800"/>
                  </a:moveTo>
                  <a:lnTo>
                    <a:pt x="771779" y="0"/>
                  </a:lnTo>
                  <a:lnTo>
                    <a:pt x="3429000" y="0"/>
                  </a:lnTo>
                  <a:lnTo>
                    <a:pt x="2657221" y="19558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3" name="Straight Connector 2"/>
            <p:cNvCxnSpPr/>
            <p:nvPr/>
          </p:nvCxnSpPr>
          <p:spPr>
            <a:xfrm>
              <a:off x="1981200" y="2971800"/>
              <a:ext cx="0" cy="109220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168400" y="3492500"/>
              <a:ext cx="1600200" cy="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81300" y="3098800"/>
              <a:ext cx="5080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n</a:t>
              </a:r>
              <a:endParaRPr lang="en-US" sz="2000" b="1" dirty="0">
                <a:solidFill>
                  <a:srgbClr val="0000FF"/>
                </a:solidFill>
                <a:latin typeface="Arial" pitchFamily="34" charset="0"/>
                <a:cs typeface="Arial" pitchFamily="34" charset="0"/>
              </a:endParaRPr>
            </a:p>
          </p:txBody>
        </p:sp>
        <p:sp>
          <p:nvSpPr>
            <p:cNvPr id="6" name="TextBox 5"/>
            <p:cNvSpPr txBox="1"/>
            <p:nvPr/>
          </p:nvSpPr>
          <p:spPr>
            <a:xfrm>
              <a:off x="2070100" y="2679700"/>
              <a:ext cx="508000" cy="323589"/>
            </a:xfrm>
            <a:prstGeom prst="rect">
              <a:avLst/>
            </a:prstGeom>
            <a:noFill/>
          </p:spPr>
          <p:txBody>
            <a:bodyPr vert="horz" rtlCol="0">
              <a:spAutoFit/>
            </a:bodyPr>
            <a:lstStyle/>
            <a:p>
              <a:r>
                <a:rPr lang="en-US" sz="2000" b="1" smtClean="0">
                  <a:solidFill>
                    <a:srgbClr val="FF0000"/>
                  </a:solidFill>
                  <a:latin typeface="Arial" pitchFamily="34" charset="0"/>
                  <a:cs typeface="Arial" pitchFamily="34" charset="0"/>
                </a:rPr>
                <a:t>p</a:t>
              </a:r>
              <a:endParaRPr lang="en-US" sz="2000" b="1">
                <a:solidFill>
                  <a:srgbClr val="FF0000"/>
                </a:solidFill>
                <a:latin typeface="Arial" pitchFamily="34" charset="0"/>
                <a:cs typeface="Arial" pitchFamily="34" charset="0"/>
              </a:endParaRPr>
            </a:p>
          </p:txBody>
        </p:sp>
      </p:grpSp>
      <p:sp>
        <p:nvSpPr>
          <p:cNvPr id="8" name="TextBox 7"/>
          <p:cNvSpPr txBox="1"/>
          <p:nvPr/>
        </p:nvSpPr>
        <p:spPr>
          <a:xfrm>
            <a:off x="1135143" y="1106655"/>
            <a:ext cx="9247108" cy="15696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Lines p and n are intersecting lines, so they are coplanar. You may notice that these two lines intersect in very special way - they form 4 right angles. These two intersecting lines are called </a:t>
            </a:r>
            <a:r>
              <a:rPr lang="en-US" sz="2400" b="1" dirty="0" smtClean="0">
                <a:solidFill>
                  <a:srgbClr val="FF0000"/>
                </a:solidFill>
                <a:latin typeface="Arial" pitchFamily="34" charset="0"/>
                <a:cs typeface="Arial" pitchFamily="34" charset="0"/>
              </a:rPr>
              <a:t>perpendicular lines.</a:t>
            </a:r>
            <a:endParaRPr lang="en-US" sz="2400" b="1" dirty="0">
              <a:solidFill>
                <a:srgbClr val="FF0000"/>
              </a:solidFill>
              <a:latin typeface="Arial" pitchFamily="34" charset="0"/>
              <a:cs typeface="Arial" pitchFamily="34" charset="0"/>
            </a:endParaRPr>
          </a:p>
        </p:txBody>
      </p:sp>
      <p:grpSp>
        <p:nvGrpSpPr>
          <p:cNvPr id="13" name="Group 12"/>
          <p:cNvGrpSpPr/>
          <p:nvPr/>
        </p:nvGrpSpPr>
        <p:grpSpPr>
          <a:xfrm>
            <a:off x="1242536" y="2946400"/>
            <a:ext cx="9801464" cy="1219199"/>
            <a:chOff x="1092200" y="1369573"/>
            <a:chExt cx="8569584" cy="986023"/>
          </a:xfrm>
        </p:grpSpPr>
        <p:sp>
          <p:nvSpPr>
            <p:cNvPr id="9" name="Freeform 8"/>
            <p:cNvSpPr/>
            <p:nvPr/>
          </p:nvSpPr>
          <p:spPr>
            <a:xfrm>
              <a:off x="1092200" y="1377129"/>
              <a:ext cx="2623692" cy="978467"/>
            </a:xfrm>
            <a:custGeom>
              <a:avLst/>
              <a:gdLst/>
              <a:ahLst/>
              <a:cxnLst/>
              <a:rect l="0" t="0" r="0" b="0"/>
              <a:pathLst>
                <a:path w="2231518" h="565151">
                  <a:moveTo>
                    <a:pt x="0" y="0"/>
                  </a:moveTo>
                  <a:lnTo>
                    <a:pt x="2231517" y="0"/>
                  </a:lnTo>
                  <a:lnTo>
                    <a:pt x="2231517" y="565150"/>
                  </a:lnTo>
                  <a:lnTo>
                    <a:pt x="0" y="56515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0" name="TextBox 9"/>
            <p:cNvSpPr txBox="1"/>
            <p:nvPr/>
          </p:nvSpPr>
          <p:spPr>
            <a:xfrm>
              <a:off x="1124678" y="1369573"/>
              <a:ext cx="2362200" cy="970762"/>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Definition of</a:t>
              </a:r>
            </a:p>
            <a:p>
              <a:r>
                <a:rPr lang="en-US" sz="2400" b="1" dirty="0" smtClean="0">
                  <a:solidFill>
                    <a:srgbClr val="FF0000"/>
                  </a:solidFill>
                  <a:latin typeface="Arial" pitchFamily="34" charset="0"/>
                  <a:cs typeface="Arial" pitchFamily="34" charset="0"/>
                </a:rPr>
                <a:t>Perpendicular Lines</a:t>
              </a:r>
              <a:endParaRPr lang="en-US" sz="2400" b="1" dirty="0">
                <a:solidFill>
                  <a:srgbClr val="FF0000"/>
                </a:solidFill>
                <a:latin typeface="Arial" pitchFamily="34" charset="0"/>
                <a:cs typeface="Arial" pitchFamily="34" charset="0"/>
              </a:endParaRPr>
            </a:p>
          </p:txBody>
        </p:sp>
        <p:sp>
          <p:nvSpPr>
            <p:cNvPr id="11" name="TextBox 10"/>
            <p:cNvSpPr txBox="1"/>
            <p:nvPr/>
          </p:nvSpPr>
          <p:spPr>
            <a:xfrm>
              <a:off x="3761489" y="1508087"/>
              <a:ext cx="5854699" cy="67206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Two lines are perpendicular if and only if they are intersecting to form 4 right angles</a:t>
              </a:r>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12" name="Freeform 11"/>
            <p:cNvSpPr/>
            <p:nvPr/>
          </p:nvSpPr>
          <p:spPr>
            <a:xfrm>
              <a:off x="3715892" y="1377129"/>
              <a:ext cx="5945892" cy="978467"/>
            </a:xfrm>
            <a:custGeom>
              <a:avLst/>
              <a:gdLst/>
              <a:ahLst/>
              <a:cxnLst/>
              <a:rect l="0" t="0" r="0" b="0"/>
              <a:pathLst>
                <a:path w="4247897" h="568072">
                  <a:moveTo>
                    <a:pt x="0" y="0"/>
                  </a:moveTo>
                  <a:lnTo>
                    <a:pt x="4247896" y="0"/>
                  </a:lnTo>
                  <a:lnTo>
                    <a:pt x="4247896" y="568071"/>
                  </a:lnTo>
                  <a:lnTo>
                    <a:pt x="0" y="56807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grpSp>
      <p:grpSp>
        <p:nvGrpSpPr>
          <p:cNvPr id="23" name="Group 22"/>
          <p:cNvGrpSpPr/>
          <p:nvPr/>
        </p:nvGrpSpPr>
        <p:grpSpPr>
          <a:xfrm>
            <a:off x="4591050" y="5104035"/>
            <a:ext cx="6016229" cy="2254760"/>
            <a:chOff x="4019862" y="3314700"/>
            <a:chExt cx="5260091" cy="1823536"/>
          </a:xfrm>
        </p:grpSpPr>
        <p:sp>
          <p:nvSpPr>
            <p:cNvPr id="14" name="TextBox 13"/>
            <p:cNvSpPr txBox="1"/>
            <p:nvPr/>
          </p:nvSpPr>
          <p:spPr>
            <a:xfrm>
              <a:off x="4064000" y="3314700"/>
              <a:ext cx="5118100" cy="67206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Two perpendicular lines are always </a:t>
              </a:r>
              <a:r>
                <a:rPr lang="en-US" sz="2400" b="1" dirty="0" smtClean="0">
                  <a:solidFill>
                    <a:srgbClr val="FF0000"/>
                  </a:solidFill>
                  <a:latin typeface="Arial" pitchFamily="34" charset="0"/>
                  <a:cs typeface="Arial" pitchFamily="34" charset="0"/>
                </a:rPr>
                <a:t>coplanar</a:t>
              </a:r>
              <a:r>
                <a:rPr lang="en-US" sz="2400" b="1" dirty="0" smtClean="0">
                  <a:solidFill>
                    <a:srgbClr val="0000FF"/>
                  </a:solidFill>
                  <a:latin typeface="Arial" pitchFamily="34" charset="0"/>
                  <a:cs typeface="Arial" pitchFamily="34" charset="0"/>
                </a:rPr>
                <a:t>. In </a:t>
              </a:r>
              <a:r>
                <a:rPr lang="en-US" sz="2400" b="1" dirty="0" smtClean="0">
                  <a:solidFill>
                    <a:srgbClr val="0000FF"/>
                  </a:solidFill>
                  <a:latin typeface="Arial" pitchFamily="34" charset="0"/>
                  <a:cs typeface="Arial" pitchFamily="34" charset="0"/>
                </a:rPr>
                <a:t>geometry, the </a:t>
              </a:r>
              <a:r>
                <a:rPr lang="en-US" sz="2400" b="1" dirty="0" smtClean="0">
                  <a:solidFill>
                    <a:srgbClr val="0000FF"/>
                  </a:solidFill>
                  <a:latin typeface="Arial" pitchFamily="34" charset="0"/>
                  <a:cs typeface="Arial" pitchFamily="34" charset="0"/>
                </a:rPr>
                <a:t>symbol </a:t>
              </a:r>
              <a:r>
                <a:rPr lang="en-US" sz="2400" b="1" dirty="0" smtClean="0">
                  <a:solidFill>
                    <a:srgbClr val="FF0000"/>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 </a:t>
              </a:r>
              <a:endParaRPr lang="en-US" sz="2400" b="1" dirty="0">
                <a:solidFill>
                  <a:srgbClr val="FF0000"/>
                </a:solidFill>
                <a:latin typeface="Arial" pitchFamily="34" charset="0"/>
                <a:cs typeface="Arial" pitchFamily="34" charset="0"/>
              </a:endParaRPr>
            </a:p>
          </p:txBody>
        </p:sp>
        <p:sp>
          <p:nvSpPr>
            <p:cNvPr id="15" name="TextBox 14"/>
            <p:cNvSpPr txBox="1"/>
            <p:nvPr/>
          </p:nvSpPr>
          <p:spPr>
            <a:xfrm>
              <a:off x="4019862" y="3911529"/>
              <a:ext cx="4746886" cy="37337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means </a:t>
              </a:r>
              <a:r>
                <a:rPr lang="en-US" sz="2400" b="1" i="1" dirty="0" smtClean="0">
                  <a:solidFill>
                    <a:srgbClr val="FF0000"/>
                  </a:solidFill>
                  <a:latin typeface="Arial" pitchFamily="34" charset="0"/>
                  <a:cs typeface="Arial" pitchFamily="34" charset="0"/>
                </a:rPr>
                <a:t>is perpendicular to</a:t>
              </a:r>
              <a:r>
                <a:rPr lang="en-US" sz="2400" b="1" i="1" dirty="0" smtClean="0">
                  <a:solidFill>
                    <a:srgbClr val="0000FF"/>
                  </a:solidFill>
                  <a:latin typeface="Arial" pitchFamily="34" charset="0"/>
                  <a:cs typeface="Arial" pitchFamily="34" charset="0"/>
                </a:rPr>
                <a:t> .</a:t>
              </a:r>
              <a:endParaRPr lang="en-US" sz="2400" b="1" i="1" dirty="0">
                <a:solidFill>
                  <a:srgbClr val="0000FF"/>
                </a:solidFill>
                <a:latin typeface="Arial" pitchFamily="34" charset="0"/>
                <a:cs typeface="Arial" pitchFamily="34" charset="0"/>
              </a:endParaRPr>
            </a:p>
          </p:txBody>
        </p:sp>
        <p:sp>
          <p:nvSpPr>
            <p:cNvPr id="16" name="TextBox 15"/>
            <p:cNvSpPr txBox="1"/>
            <p:nvPr/>
          </p:nvSpPr>
          <p:spPr>
            <a:xfrm>
              <a:off x="4153108" y="4466168"/>
              <a:ext cx="5126845" cy="672068"/>
            </a:xfrm>
            <a:prstGeom prst="rect">
              <a:avLst/>
            </a:prstGeom>
            <a:noFill/>
          </p:spPr>
          <p:txBody>
            <a:bodyPr vert="horz" wrap="square" rtlCol="0">
              <a:spAutoFit/>
            </a:bodyPr>
            <a:lstStyle/>
            <a:p>
              <a:r>
                <a:rPr lang="en-US" sz="2400" b="1" i="1" dirty="0" smtClean="0">
                  <a:solidFill>
                    <a:srgbClr val="0000FF"/>
                  </a:solidFill>
                  <a:latin typeface="Arial" pitchFamily="34" charset="0"/>
                  <a:cs typeface="Arial" pitchFamily="34" charset="0"/>
                </a:rPr>
                <a:t>p </a:t>
              </a:r>
              <a:r>
                <a:rPr lang="en-US" sz="2400" b="1" dirty="0" smtClean="0">
                  <a:solidFill>
                    <a:srgbClr val="FF0000"/>
                  </a:solidFill>
                  <a:latin typeface="Arial" pitchFamily="34" charset="0"/>
                  <a:cs typeface="Arial" pitchFamily="34" charset="0"/>
                  <a:sym typeface="Symbol"/>
                </a:rPr>
                <a:t></a:t>
              </a:r>
              <a:r>
                <a:rPr lang="en-US" sz="2400" b="1" i="1" dirty="0" smtClean="0">
                  <a:solidFill>
                    <a:srgbClr val="0000FF"/>
                  </a:solidFill>
                  <a:latin typeface="Arial" pitchFamily="34" charset="0"/>
                  <a:cs typeface="Arial" pitchFamily="34" charset="0"/>
                </a:rPr>
                <a:t>  </a:t>
              </a:r>
              <a:r>
                <a:rPr lang="en-US" sz="2400" b="1" i="1" dirty="0" smtClean="0">
                  <a:solidFill>
                    <a:srgbClr val="0000FF"/>
                  </a:solidFill>
                  <a:latin typeface="Arial" pitchFamily="34" charset="0"/>
                  <a:cs typeface="Arial" pitchFamily="34" charset="0"/>
                </a:rPr>
                <a:t>n  </a:t>
              </a:r>
              <a:r>
                <a:rPr lang="en-US" sz="2400" b="1" dirty="0" smtClean="0">
                  <a:solidFill>
                    <a:srgbClr val="0000FF"/>
                  </a:solidFill>
                  <a:latin typeface="Arial" pitchFamily="34" charset="0"/>
                  <a:cs typeface="Arial" pitchFamily="34" charset="0"/>
                </a:rPr>
                <a:t>means line p is perpendicular to line n.</a:t>
              </a:r>
              <a:endParaRPr lang="en-US" sz="2400" b="1" dirty="0">
                <a:solidFill>
                  <a:srgbClr val="0000FF"/>
                </a:solidFill>
                <a:latin typeface="Arial" pitchFamily="34" charset="0"/>
                <a:cs typeface="Arial" pitchFamily="34" charset="0"/>
              </a:endParaRPr>
            </a:p>
          </p:txBody>
        </p:sp>
      </p:grpSp>
      <p:cxnSp>
        <p:nvCxnSpPr>
          <p:cNvPr id="24" name="Straight Connector 23"/>
          <p:cNvCxnSpPr/>
          <p:nvPr/>
        </p:nvCxnSpPr>
        <p:spPr>
          <a:xfrm flipH="1">
            <a:off x="2259956" y="6716573"/>
            <a:ext cx="125937" cy="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282297" y="6511351"/>
            <a:ext cx="0" cy="147453"/>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77470" y="6299200"/>
            <a:ext cx="125937" cy="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09850" y="6299200"/>
            <a:ext cx="0" cy="147453"/>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282152" y="6299200"/>
            <a:ext cx="0" cy="136147"/>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05050" y="6299200"/>
            <a:ext cx="136396" cy="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609850" y="6527800"/>
            <a:ext cx="145" cy="136147"/>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73454" y="6733434"/>
            <a:ext cx="136396" cy="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16930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724650" y="1498600"/>
            <a:ext cx="4067175" cy="2057129"/>
            <a:chOff x="6489701" y="444500"/>
            <a:chExt cx="3556000" cy="1663701"/>
          </a:xfrm>
        </p:grpSpPr>
        <p:grpSp>
          <p:nvGrpSpPr>
            <p:cNvPr id="26" name="Group 25"/>
            <p:cNvGrpSpPr/>
            <p:nvPr/>
          </p:nvGrpSpPr>
          <p:grpSpPr>
            <a:xfrm>
              <a:off x="6489701" y="444500"/>
              <a:ext cx="3556000" cy="1663701"/>
              <a:chOff x="6489701" y="444500"/>
              <a:chExt cx="3556000" cy="1663701"/>
            </a:xfrm>
          </p:grpSpPr>
          <p:sp>
            <p:nvSpPr>
              <p:cNvPr id="2" name="Freeform 1"/>
              <p:cNvSpPr/>
              <p:nvPr/>
            </p:nvSpPr>
            <p:spPr>
              <a:xfrm>
                <a:off x="6489701" y="444500"/>
                <a:ext cx="3556000" cy="1663701"/>
              </a:xfrm>
              <a:custGeom>
                <a:avLst/>
                <a:gdLst/>
                <a:ahLst/>
                <a:cxnLst/>
                <a:rect l="0" t="0" r="0" b="0"/>
                <a:pathLst>
                  <a:path w="3556001" h="1663701">
                    <a:moveTo>
                      <a:pt x="0" y="1663700"/>
                    </a:moveTo>
                    <a:lnTo>
                      <a:pt x="800354" y="0"/>
                    </a:lnTo>
                    <a:lnTo>
                      <a:pt x="3556000" y="0"/>
                    </a:lnTo>
                    <a:lnTo>
                      <a:pt x="2755646" y="16637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3" name="Straight Connector 2"/>
              <p:cNvCxnSpPr/>
              <p:nvPr/>
            </p:nvCxnSpPr>
            <p:spPr>
              <a:xfrm>
                <a:off x="7556500" y="1625600"/>
                <a:ext cx="1587500" cy="0"/>
              </a:xfrm>
              <a:prstGeom prst="line">
                <a:avLst/>
              </a:prstGeom>
              <a:ln w="38100" cap="flat" cmpd="sng" algn="ctr">
                <a:solidFill>
                  <a:srgbClr val="A52A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658100" y="889000"/>
                <a:ext cx="1676400" cy="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318500" y="546100"/>
                <a:ext cx="0" cy="1447800"/>
              </a:xfrm>
              <a:prstGeom prst="line">
                <a:avLst/>
              </a:prstGeom>
              <a:ln w="38100" cap="flat" cmpd="sng" algn="ctr">
                <a:solidFill>
                  <a:srgbClr val="0093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43900" y="774700"/>
                <a:ext cx="88900" cy="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31200" y="1524000"/>
                <a:ext cx="101600" cy="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32800" y="774700"/>
                <a:ext cx="0" cy="7620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420100" y="1536700"/>
                <a:ext cx="0" cy="7620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300593" y="6551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1" name="Oval 10"/>
              <p:cNvSpPr/>
              <p:nvPr/>
            </p:nvSpPr>
            <p:spPr>
              <a:xfrm>
                <a:off x="8300593" y="8583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2" name="Oval 11"/>
              <p:cNvSpPr/>
              <p:nvPr/>
            </p:nvSpPr>
            <p:spPr>
              <a:xfrm>
                <a:off x="8541893" y="8710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3" name="Oval 12"/>
              <p:cNvSpPr/>
              <p:nvPr/>
            </p:nvSpPr>
            <p:spPr>
              <a:xfrm>
                <a:off x="8300593" y="13790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4" name="Oval 13"/>
              <p:cNvSpPr/>
              <p:nvPr/>
            </p:nvSpPr>
            <p:spPr>
              <a:xfrm>
                <a:off x="8300593" y="16076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5" name="Oval 14"/>
              <p:cNvSpPr/>
              <p:nvPr/>
            </p:nvSpPr>
            <p:spPr>
              <a:xfrm>
                <a:off x="8300593" y="16076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Oval 15"/>
              <p:cNvSpPr/>
              <p:nvPr/>
            </p:nvSpPr>
            <p:spPr>
              <a:xfrm>
                <a:off x="8567293" y="16076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Oval 16"/>
              <p:cNvSpPr/>
              <p:nvPr/>
            </p:nvSpPr>
            <p:spPr>
              <a:xfrm>
                <a:off x="8567293" y="16076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8" name="TextBox 17"/>
              <p:cNvSpPr txBox="1"/>
              <p:nvPr/>
            </p:nvSpPr>
            <p:spPr>
              <a:xfrm>
                <a:off x="8039100" y="5334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A</a:t>
                </a:r>
                <a:endParaRPr lang="en-US" sz="2000" b="1" dirty="0">
                  <a:solidFill>
                    <a:srgbClr val="0000FF"/>
                  </a:solidFill>
                  <a:latin typeface="Arial" pitchFamily="34" charset="0"/>
                  <a:cs typeface="Arial" pitchFamily="34" charset="0"/>
                </a:endParaRPr>
              </a:p>
            </p:txBody>
          </p:sp>
          <p:sp>
            <p:nvSpPr>
              <p:cNvPr id="19" name="TextBox 18"/>
              <p:cNvSpPr txBox="1"/>
              <p:nvPr/>
            </p:nvSpPr>
            <p:spPr>
              <a:xfrm>
                <a:off x="8064500" y="9017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B</a:t>
                </a:r>
                <a:endParaRPr lang="en-US" sz="2000" b="1" dirty="0">
                  <a:solidFill>
                    <a:srgbClr val="0000FF"/>
                  </a:solidFill>
                  <a:latin typeface="Arial" pitchFamily="34" charset="0"/>
                  <a:cs typeface="Arial" pitchFamily="34" charset="0"/>
                </a:endParaRPr>
              </a:p>
            </p:txBody>
          </p:sp>
          <p:sp>
            <p:nvSpPr>
              <p:cNvPr id="20" name="TextBox 19"/>
              <p:cNvSpPr txBox="1"/>
              <p:nvPr/>
            </p:nvSpPr>
            <p:spPr>
              <a:xfrm>
                <a:off x="8445500" y="9144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a:t>
                </a:r>
                <a:endParaRPr lang="en-US" sz="2000" b="1" dirty="0">
                  <a:solidFill>
                    <a:srgbClr val="0000FF"/>
                  </a:solidFill>
                  <a:latin typeface="Arial" pitchFamily="34" charset="0"/>
                  <a:cs typeface="Arial" pitchFamily="34" charset="0"/>
                </a:endParaRPr>
              </a:p>
            </p:txBody>
          </p:sp>
          <p:sp>
            <p:nvSpPr>
              <p:cNvPr id="21" name="TextBox 20"/>
              <p:cNvSpPr txBox="1"/>
              <p:nvPr/>
            </p:nvSpPr>
            <p:spPr>
              <a:xfrm>
                <a:off x="8039100" y="13081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D</a:t>
                </a:r>
                <a:endParaRPr lang="en-US" sz="2000" b="1" dirty="0">
                  <a:solidFill>
                    <a:srgbClr val="0000FF"/>
                  </a:solidFill>
                  <a:latin typeface="Arial" pitchFamily="34" charset="0"/>
                  <a:cs typeface="Arial" pitchFamily="34" charset="0"/>
                </a:endParaRPr>
              </a:p>
            </p:txBody>
          </p:sp>
          <p:sp>
            <p:nvSpPr>
              <p:cNvPr id="22" name="TextBox 21"/>
              <p:cNvSpPr txBox="1"/>
              <p:nvPr/>
            </p:nvSpPr>
            <p:spPr>
              <a:xfrm>
                <a:off x="8077200" y="16510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E</a:t>
                </a:r>
                <a:endParaRPr lang="en-US" sz="2000" b="1" dirty="0">
                  <a:solidFill>
                    <a:srgbClr val="0000FF"/>
                  </a:solidFill>
                  <a:latin typeface="Arial" pitchFamily="34" charset="0"/>
                  <a:cs typeface="Arial" pitchFamily="34" charset="0"/>
                </a:endParaRPr>
              </a:p>
            </p:txBody>
          </p:sp>
          <p:sp>
            <p:nvSpPr>
              <p:cNvPr id="23" name="TextBox 22"/>
              <p:cNvSpPr txBox="1"/>
              <p:nvPr/>
            </p:nvSpPr>
            <p:spPr>
              <a:xfrm>
                <a:off x="8483600" y="1651000"/>
                <a:ext cx="4064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F</a:t>
                </a:r>
                <a:endParaRPr lang="en-US" sz="2000" b="1" dirty="0">
                  <a:solidFill>
                    <a:srgbClr val="0000FF"/>
                  </a:solidFill>
                  <a:latin typeface="Arial" pitchFamily="34" charset="0"/>
                  <a:cs typeface="Arial" pitchFamily="34" charset="0"/>
                </a:endParaRPr>
              </a:p>
            </p:txBody>
          </p:sp>
          <p:sp>
            <p:nvSpPr>
              <p:cNvPr id="24" name="TextBox 23"/>
              <p:cNvSpPr txBox="1"/>
              <p:nvPr/>
            </p:nvSpPr>
            <p:spPr>
              <a:xfrm>
                <a:off x="9359900" y="647700"/>
                <a:ext cx="4826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n</a:t>
                </a:r>
                <a:endParaRPr lang="en-US" sz="2000" b="1" dirty="0">
                  <a:solidFill>
                    <a:srgbClr val="0000FF"/>
                  </a:solidFill>
                  <a:latin typeface="Arial" pitchFamily="34" charset="0"/>
                  <a:cs typeface="Arial" pitchFamily="34" charset="0"/>
                </a:endParaRPr>
              </a:p>
            </p:txBody>
          </p:sp>
          <p:sp>
            <p:nvSpPr>
              <p:cNvPr id="25" name="TextBox 24"/>
              <p:cNvSpPr txBox="1"/>
              <p:nvPr/>
            </p:nvSpPr>
            <p:spPr>
              <a:xfrm>
                <a:off x="9182100" y="1320800"/>
                <a:ext cx="4826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p</a:t>
                </a:r>
                <a:endParaRPr lang="en-US" sz="2000" b="1" dirty="0">
                  <a:solidFill>
                    <a:srgbClr val="0000FF"/>
                  </a:solidFill>
                  <a:latin typeface="Arial" pitchFamily="34" charset="0"/>
                  <a:cs typeface="Arial" pitchFamily="34" charset="0"/>
                </a:endParaRPr>
              </a:p>
            </p:txBody>
          </p:sp>
        </p:grpSp>
        <p:sp>
          <p:nvSpPr>
            <p:cNvPr id="27" name="Freeform 26"/>
            <p:cNvSpPr/>
            <p:nvPr/>
          </p:nvSpPr>
          <p:spPr>
            <a:xfrm rot="5461200">
              <a:off x="8877300" y="1574800"/>
              <a:ext cx="76201" cy="88901"/>
            </a:xfrm>
            <a:custGeom>
              <a:avLst/>
              <a:gdLst/>
              <a:ahLst/>
              <a:cxnLst/>
              <a:rect l="0" t="0" r="0" b="0"/>
              <a:pathLst>
                <a:path w="76201" h="88901">
                  <a:moveTo>
                    <a:pt x="76200" y="37084"/>
                  </a:moveTo>
                  <a:lnTo>
                    <a:pt x="57150" y="37084"/>
                  </a:lnTo>
                  <a:lnTo>
                    <a:pt x="57150" y="88900"/>
                  </a:lnTo>
                  <a:lnTo>
                    <a:pt x="19050" y="88900"/>
                  </a:lnTo>
                  <a:lnTo>
                    <a:pt x="19050" y="37084"/>
                  </a:lnTo>
                  <a:lnTo>
                    <a:pt x="0" y="37084"/>
                  </a:lnTo>
                  <a:lnTo>
                    <a:pt x="38100"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Freeform 27"/>
            <p:cNvSpPr/>
            <p:nvPr/>
          </p:nvSpPr>
          <p:spPr>
            <a:xfrm rot="5459400">
              <a:off x="8978900" y="840907"/>
              <a:ext cx="76201" cy="88901"/>
            </a:xfrm>
            <a:custGeom>
              <a:avLst/>
              <a:gdLst/>
              <a:ahLst/>
              <a:cxnLst/>
              <a:rect l="0" t="0" r="0" b="0"/>
              <a:pathLst>
                <a:path w="76201" h="88901">
                  <a:moveTo>
                    <a:pt x="76200" y="37084"/>
                  </a:moveTo>
                  <a:lnTo>
                    <a:pt x="57150" y="37084"/>
                  </a:lnTo>
                  <a:lnTo>
                    <a:pt x="57150" y="88900"/>
                  </a:lnTo>
                  <a:lnTo>
                    <a:pt x="19050" y="88900"/>
                  </a:lnTo>
                  <a:lnTo>
                    <a:pt x="19050" y="37084"/>
                  </a:lnTo>
                  <a:lnTo>
                    <a:pt x="0" y="37084"/>
                  </a:lnTo>
                  <a:lnTo>
                    <a:pt x="38100"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30" name="TextBox 29"/>
          <p:cNvSpPr txBox="1"/>
          <p:nvPr/>
        </p:nvSpPr>
        <p:spPr>
          <a:xfrm>
            <a:off x="857250" y="1114464"/>
            <a:ext cx="6248400"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Lines n and p are parallel as shown on the diagram. Then  m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ABC = </a:t>
            </a:r>
            <a:r>
              <a:rPr lang="en-US" sz="2400" b="1" dirty="0" err="1" smtClean="0">
                <a:solidFill>
                  <a:srgbClr val="0000FF"/>
                </a:solidFill>
                <a:latin typeface="Arial" pitchFamily="34" charset="0"/>
                <a:cs typeface="Arial" pitchFamily="34" charset="0"/>
              </a:rPr>
              <a:t>m</a:t>
            </a:r>
            <a:r>
              <a:rPr lang="en-US" sz="2400" b="1" dirty="0" err="1" smtClean="0">
                <a:solidFill>
                  <a:srgbClr val="0000FF"/>
                </a:solidFill>
                <a:latin typeface="Arial" pitchFamily="34" charset="0"/>
                <a:cs typeface="Arial" pitchFamily="34" charset="0"/>
                <a:sym typeface="Symbol"/>
              </a:rPr>
              <a:t></a:t>
            </a:r>
            <a:r>
              <a:rPr lang="en-US" sz="2400" b="1" dirty="0" err="1" smtClean="0">
                <a:solidFill>
                  <a:srgbClr val="0000FF"/>
                </a:solidFill>
                <a:latin typeface="Arial" pitchFamily="34" charset="0"/>
                <a:cs typeface="Arial" pitchFamily="34" charset="0"/>
              </a:rPr>
              <a:t>DEF</a:t>
            </a:r>
            <a:r>
              <a:rPr lang="en-US" sz="2400" b="1" dirty="0" smtClean="0">
                <a:solidFill>
                  <a:srgbClr val="0000FF"/>
                </a:solidFill>
                <a:latin typeface="Arial" pitchFamily="34" charset="0"/>
                <a:cs typeface="Arial" pitchFamily="34" charset="0"/>
              </a:rPr>
              <a:t>, because </a:t>
            </a:r>
            <a:r>
              <a:rPr lang="en-US" sz="2400" b="1" dirty="0" smtClean="0">
                <a:solidFill>
                  <a:srgbClr val="0000FF"/>
                </a:solidFill>
                <a:latin typeface="Arial" pitchFamily="34" charset="0"/>
                <a:cs typeface="Arial" pitchFamily="34" charset="0"/>
              </a:rPr>
              <a:t>they are corresponding angles.    </a:t>
            </a:r>
            <a:endParaRPr lang="en-US" sz="2400" b="1" dirty="0">
              <a:solidFill>
                <a:srgbClr val="0000FF"/>
              </a:solidFill>
              <a:latin typeface="Arial" pitchFamily="34" charset="0"/>
              <a:cs typeface="Arial" pitchFamily="34" charset="0"/>
            </a:endParaRPr>
          </a:p>
        </p:txBody>
      </p:sp>
      <p:sp>
        <p:nvSpPr>
          <p:cNvPr id="44" name="TextBox 43"/>
          <p:cNvSpPr txBox="1"/>
          <p:nvPr/>
        </p:nvSpPr>
        <p:spPr>
          <a:xfrm>
            <a:off x="933450" y="2794000"/>
            <a:ext cx="4953000"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If AE </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EF</a:t>
            </a:r>
            <a:r>
              <a:rPr lang="en-US" sz="2400" b="1" dirty="0" smtClean="0">
                <a:solidFill>
                  <a:srgbClr val="0000FF"/>
                </a:solidFill>
                <a:latin typeface="Arial" pitchFamily="34" charset="0"/>
                <a:cs typeface="Arial" pitchFamily="34" charset="0"/>
              </a:rPr>
              <a:t>, then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DEF=90</a:t>
            </a:r>
            <a:r>
              <a:rPr lang="en-US" sz="2400" b="1" baseline="70000" dirty="0" smtClean="0">
                <a:solidFill>
                  <a:srgbClr val="0000FF"/>
                </a:solidFill>
                <a:latin typeface="Arial" pitchFamily="34" charset="0"/>
                <a:cs typeface="Arial" pitchFamily="34" charset="0"/>
              </a:rPr>
              <a:t>0</a:t>
            </a:r>
            <a:r>
              <a:rPr lang="en-US" sz="2400" b="1" dirty="0" smtClean="0">
                <a:solidFill>
                  <a:srgbClr val="0000FF"/>
                </a:solidFill>
                <a:latin typeface="Arial" pitchFamily="34" charset="0"/>
                <a:cs typeface="Arial" pitchFamily="34" charset="0"/>
              </a:rPr>
              <a:t>.</a:t>
            </a:r>
          </a:p>
          <a:p>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sp>
        <p:nvSpPr>
          <p:cNvPr id="53" name="TextBox 52"/>
          <p:cNvSpPr txBox="1"/>
          <p:nvPr/>
        </p:nvSpPr>
        <p:spPr>
          <a:xfrm>
            <a:off x="933450" y="3639403"/>
            <a:ext cx="5105400"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So, m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ABC </a:t>
            </a:r>
            <a:r>
              <a:rPr lang="en-US" sz="2400" b="1" dirty="0" smtClean="0">
                <a:solidFill>
                  <a:srgbClr val="0000FF"/>
                </a:solidFill>
                <a:latin typeface="Arial" pitchFamily="34" charset="0"/>
                <a:cs typeface="Arial" pitchFamily="34" charset="0"/>
              </a:rPr>
              <a:t>= 90</a:t>
            </a:r>
            <a:r>
              <a:rPr lang="en-US" sz="2400" b="1" baseline="70000" dirty="0" smtClean="0">
                <a:solidFill>
                  <a:srgbClr val="0000FF"/>
                </a:solidFill>
                <a:latin typeface="Arial" pitchFamily="34" charset="0"/>
                <a:cs typeface="Arial" pitchFamily="34" charset="0"/>
              </a:rPr>
              <a:t>0</a:t>
            </a:r>
            <a:r>
              <a:rPr lang="en-US" sz="2400" b="1" dirty="0" smtClean="0">
                <a:solidFill>
                  <a:srgbClr val="0000FF"/>
                </a:solidFill>
                <a:latin typeface="Arial" pitchFamily="34" charset="0"/>
                <a:cs typeface="Arial" pitchFamily="34" charset="0"/>
              </a:rPr>
              <a:t>. Therefore, we can conclude a theorem.</a:t>
            </a:r>
            <a:endParaRPr lang="en-US" sz="2400" b="1" dirty="0">
              <a:solidFill>
                <a:srgbClr val="0000FF"/>
              </a:solidFill>
              <a:latin typeface="Arial" pitchFamily="34" charset="0"/>
              <a:cs typeface="Arial" pitchFamily="34" charset="0"/>
            </a:endParaRPr>
          </a:p>
        </p:txBody>
      </p:sp>
      <p:sp>
        <p:nvSpPr>
          <p:cNvPr id="55" name="Freeform 54"/>
          <p:cNvSpPr/>
          <p:nvPr/>
        </p:nvSpPr>
        <p:spPr>
          <a:xfrm>
            <a:off x="3489006" y="1879600"/>
            <a:ext cx="3311844" cy="486802"/>
          </a:xfrm>
          <a:custGeom>
            <a:avLst/>
            <a:gdLst/>
            <a:ahLst/>
            <a:cxnLst/>
            <a:rect l="0" t="0" r="0" b="0"/>
            <a:pathLst>
              <a:path w="2895601" h="393701">
                <a:moveTo>
                  <a:pt x="0" y="0"/>
                </a:moveTo>
                <a:lnTo>
                  <a:pt x="2895600" y="0"/>
                </a:lnTo>
                <a:lnTo>
                  <a:pt x="2895600" y="393700"/>
                </a:lnTo>
                <a:lnTo>
                  <a:pt x="0" y="3937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nvGrpSpPr>
          <p:cNvPr id="60" name="Group 59"/>
          <p:cNvGrpSpPr/>
          <p:nvPr/>
        </p:nvGrpSpPr>
        <p:grpSpPr>
          <a:xfrm>
            <a:off x="1197531" y="5003800"/>
            <a:ext cx="9594294" cy="1230873"/>
            <a:chOff x="863600" y="3086800"/>
            <a:chExt cx="8388454" cy="995467"/>
          </a:xfrm>
        </p:grpSpPr>
        <p:sp>
          <p:nvSpPr>
            <p:cNvPr id="56" name="Freeform 55"/>
            <p:cNvSpPr/>
            <p:nvPr/>
          </p:nvSpPr>
          <p:spPr>
            <a:xfrm>
              <a:off x="863600" y="3105150"/>
              <a:ext cx="2847468" cy="959331"/>
            </a:xfrm>
            <a:custGeom>
              <a:avLst/>
              <a:gdLst/>
              <a:ahLst/>
              <a:cxnLst/>
              <a:rect l="0" t="0" r="0" b="0"/>
              <a:pathLst>
                <a:path w="2847468" h="631318">
                  <a:moveTo>
                    <a:pt x="0" y="0"/>
                  </a:moveTo>
                  <a:lnTo>
                    <a:pt x="2847467" y="0"/>
                  </a:lnTo>
                  <a:lnTo>
                    <a:pt x="2847467" y="631317"/>
                  </a:lnTo>
                  <a:lnTo>
                    <a:pt x="0" y="631317"/>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7" name="TextBox 56"/>
            <p:cNvSpPr txBox="1"/>
            <p:nvPr/>
          </p:nvSpPr>
          <p:spPr>
            <a:xfrm>
              <a:off x="900033" y="3102056"/>
              <a:ext cx="2997200" cy="970766"/>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Perpendicular Transversal</a:t>
              </a:r>
            </a:p>
            <a:p>
              <a:r>
                <a:rPr lang="en-US" sz="2400" b="1" dirty="0" smtClean="0">
                  <a:solidFill>
                    <a:srgbClr val="FF0000"/>
                  </a:solidFill>
                  <a:latin typeface="Arial" pitchFamily="34" charset="0"/>
                  <a:cs typeface="Arial" pitchFamily="34" charset="0"/>
                </a:rPr>
                <a:t>Theorem</a:t>
              </a:r>
              <a:endParaRPr lang="en-US" sz="2400" b="1" dirty="0">
                <a:solidFill>
                  <a:srgbClr val="FF0000"/>
                </a:solidFill>
                <a:latin typeface="Arial" pitchFamily="34" charset="0"/>
                <a:cs typeface="Arial" pitchFamily="34" charset="0"/>
              </a:endParaRPr>
            </a:p>
          </p:txBody>
        </p:sp>
        <p:sp>
          <p:nvSpPr>
            <p:cNvPr id="58" name="TextBox 57"/>
            <p:cNvSpPr txBox="1"/>
            <p:nvPr/>
          </p:nvSpPr>
          <p:spPr>
            <a:xfrm>
              <a:off x="3797300" y="3111500"/>
              <a:ext cx="5454754" cy="9707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In a plane, if a line is perpendicular to one of two </a:t>
              </a:r>
              <a:r>
                <a:rPr lang="en-US" sz="2400" b="1" dirty="0" smtClean="0">
                  <a:solidFill>
                    <a:srgbClr val="0000FF"/>
                  </a:solidFill>
                  <a:latin typeface="Arial" pitchFamily="34" charset="0"/>
                  <a:cs typeface="Arial" pitchFamily="34" charset="0"/>
                </a:rPr>
                <a:t>parallel </a:t>
              </a:r>
              <a:r>
                <a:rPr lang="en-US" sz="2400" b="1" dirty="0" smtClean="0">
                  <a:solidFill>
                    <a:srgbClr val="0000FF"/>
                  </a:solidFill>
                  <a:latin typeface="Arial" pitchFamily="34" charset="0"/>
                  <a:cs typeface="Arial" pitchFamily="34" charset="0"/>
                </a:rPr>
                <a:t>lines, then it is perpendicular to the other.</a:t>
              </a:r>
              <a:endParaRPr lang="en-US" sz="2400" b="1" dirty="0">
                <a:solidFill>
                  <a:srgbClr val="0000FF"/>
                </a:solidFill>
                <a:latin typeface="Arial" pitchFamily="34" charset="0"/>
                <a:cs typeface="Arial" pitchFamily="34" charset="0"/>
              </a:endParaRPr>
            </a:p>
          </p:txBody>
        </p:sp>
        <p:sp>
          <p:nvSpPr>
            <p:cNvPr id="59" name="Freeform 58"/>
            <p:cNvSpPr/>
            <p:nvPr/>
          </p:nvSpPr>
          <p:spPr>
            <a:xfrm>
              <a:off x="3729844" y="3086800"/>
              <a:ext cx="5522210" cy="977682"/>
            </a:xfrm>
            <a:custGeom>
              <a:avLst/>
              <a:gdLst/>
              <a:ahLst/>
              <a:cxnLst/>
              <a:rect l="0" t="0" r="0" b="0"/>
              <a:pathLst>
                <a:path w="6289168" h="644018">
                  <a:moveTo>
                    <a:pt x="0" y="0"/>
                  </a:moveTo>
                  <a:lnTo>
                    <a:pt x="6289167" y="0"/>
                  </a:lnTo>
                  <a:lnTo>
                    <a:pt x="6289167" y="644017"/>
                  </a:lnTo>
                  <a:lnTo>
                    <a:pt x="0" y="64401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Tree>
    <p:extLst>
      <p:ext uri="{BB962C8B-B14F-4D97-AF65-F5344CB8AC3E}">
        <p14:creationId xmlns:p14="http://schemas.microsoft.com/office/powerpoint/2010/main" val="2688653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5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331" y="1023620"/>
            <a:ext cx="70619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71291" y="1023622"/>
            <a:ext cx="8310959"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In the plane, line a is parallel to line b, line b is parallel to line c, and line d is perpendicular to line a. Which is following Must be true?</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2" name="Rectangle 11"/>
          <p:cNvSpPr/>
          <p:nvPr/>
        </p:nvSpPr>
        <p:spPr>
          <a:xfrm>
            <a:off x="3472475" y="3206351"/>
            <a:ext cx="110711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d || b</a:t>
            </a:r>
          </a:p>
        </p:txBody>
      </p:sp>
      <p:sp>
        <p:nvSpPr>
          <p:cNvPr id="13" name="Rectangle 12"/>
          <p:cNvSpPr/>
          <p:nvPr/>
        </p:nvSpPr>
        <p:spPr>
          <a:xfrm>
            <a:off x="3472476" y="3755735"/>
            <a:ext cx="110711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c || d</a:t>
            </a:r>
          </a:p>
        </p:txBody>
      </p:sp>
      <p:sp>
        <p:nvSpPr>
          <p:cNvPr id="14" name="Rectangle 13"/>
          <p:cNvSpPr/>
          <p:nvPr/>
        </p:nvSpPr>
        <p:spPr>
          <a:xfrm>
            <a:off x="3448050" y="4279900"/>
            <a:ext cx="1107116" cy="495300"/>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d</a:t>
            </a:r>
            <a:r>
              <a:rPr lang="en-US" sz="2400" b="1" dirty="0" smtClean="0">
                <a:solidFill>
                  <a:srgbClr val="000000"/>
                </a:solidFill>
                <a:latin typeface="Arial" pitchFamily="34" charset="0"/>
                <a:cs typeface="Arial" pitchFamily="34" charset="0"/>
              </a:rPr>
              <a:t> </a:t>
            </a:r>
            <a:r>
              <a:rPr lang="en-US" sz="2400" b="1" dirty="0" smtClean="0">
                <a:solidFill>
                  <a:srgbClr val="000000"/>
                </a:solidFill>
                <a:latin typeface="Arial" pitchFamily="34" charset="0"/>
                <a:cs typeface="Arial" pitchFamily="34" charset="0"/>
                <a:sym typeface="Symbol"/>
              </a:rPr>
              <a:t></a:t>
            </a:r>
            <a:r>
              <a:rPr lang="en-US" sz="2400" b="1" dirty="0" smtClean="0">
                <a:solidFill>
                  <a:srgbClr val="000000"/>
                </a:solidFill>
                <a:latin typeface="Arial" pitchFamily="34" charset="0"/>
                <a:cs typeface="Arial" pitchFamily="34" charset="0"/>
              </a:rPr>
              <a:t> a</a:t>
            </a:r>
            <a:endParaRPr lang="en-US" sz="2400" b="1" dirty="0">
              <a:solidFill>
                <a:srgbClr val="000000"/>
              </a:solidFill>
              <a:latin typeface="Arial" pitchFamily="34" charset="0"/>
              <a:cs typeface="Arial" pitchFamily="34" charset="0"/>
            </a:endParaRPr>
          </a:p>
        </p:txBody>
      </p:sp>
      <p:sp>
        <p:nvSpPr>
          <p:cNvPr id="15" name="TextBox 14"/>
          <p:cNvSpPr txBox="1"/>
          <p:nvPr/>
        </p:nvSpPr>
        <p:spPr>
          <a:xfrm>
            <a:off x="2927239" y="3212137"/>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6" name="TextBox 15"/>
          <p:cNvSpPr txBox="1"/>
          <p:nvPr/>
        </p:nvSpPr>
        <p:spPr>
          <a:xfrm>
            <a:off x="2935814" y="3764587"/>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7" name="TextBox 16"/>
          <p:cNvSpPr txBox="1"/>
          <p:nvPr/>
        </p:nvSpPr>
        <p:spPr>
          <a:xfrm>
            <a:off x="2923905" y="4278796"/>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8" name="Oval 17"/>
          <p:cNvSpPr/>
          <p:nvPr/>
        </p:nvSpPr>
        <p:spPr>
          <a:xfrm>
            <a:off x="2151675" y="32581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9" name="Oval 18"/>
          <p:cNvSpPr/>
          <p:nvPr/>
        </p:nvSpPr>
        <p:spPr>
          <a:xfrm>
            <a:off x="2154320" y="378363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137615" y="430179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279507270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6006" y="1023620"/>
            <a:ext cx="7227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75506" y="1023621"/>
            <a:ext cx="8326199"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In the plane, line k is perpendicular to line m, line m is parallel to line n, n is parallel to line o. Which is following Must be true?</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3" name="Rectangle 12"/>
          <p:cNvSpPr/>
          <p:nvPr/>
        </p:nvSpPr>
        <p:spPr>
          <a:xfrm>
            <a:off x="3472475" y="3206351"/>
            <a:ext cx="110711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k || o</a:t>
            </a:r>
          </a:p>
        </p:txBody>
      </p:sp>
      <p:sp>
        <p:nvSpPr>
          <p:cNvPr id="14" name="Rectangle 13"/>
          <p:cNvSpPr/>
          <p:nvPr/>
        </p:nvSpPr>
        <p:spPr>
          <a:xfrm>
            <a:off x="3483936" y="3755735"/>
            <a:ext cx="110711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k </a:t>
            </a:r>
            <a:r>
              <a:rPr lang="en-US" sz="2400" b="1" dirty="0" smtClean="0">
                <a:solidFill>
                  <a:srgbClr val="000000"/>
                </a:solidFill>
                <a:latin typeface="Arial" pitchFamily="34" charset="0"/>
                <a:cs typeface="Arial" pitchFamily="34" charset="0"/>
                <a:sym typeface="Symbol"/>
              </a:rPr>
              <a:t></a:t>
            </a:r>
            <a:r>
              <a:rPr lang="en-US" sz="2400" b="1" dirty="0" smtClean="0">
                <a:solidFill>
                  <a:srgbClr val="000000"/>
                </a:solidFill>
                <a:latin typeface="Arial" pitchFamily="34" charset="0"/>
                <a:cs typeface="Arial" pitchFamily="34" charset="0"/>
              </a:rPr>
              <a:t>  </a:t>
            </a:r>
            <a:r>
              <a:rPr lang="en-US" sz="2400" b="1" dirty="0">
                <a:solidFill>
                  <a:srgbClr val="000000"/>
                </a:solidFill>
                <a:latin typeface="Arial" pitchFamily="34" charset="0"/>
                <a:cs typeface="Arial" pitchFamily="34" charset="0"/>
              </a:rPr>
              <a:t>o</a:t>
            </a:r>
          </a:p>
        </p:txBody>
      </p:sp>
      <p:sp>
        <p:nvSpPr>
          <p:cNvPr id="15" name="Rectangle 14"/>
          <p:cNvSpPr/>
          <p:nvPr/>
        </p:nvSpPr>
        <p:spPr>
          <a:xfrm>
            <a:off x="3472475" y="4259887"/>
            <a:ext cx="1347176" cy="495300"/>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neither</a:t>
            </a:r>
          </a:p>
        </p:txBody>
      </p:sp>
      <p:sp>
        <p:nvSpPr>
          <p:cNvPr id="16" name="TextBox 15"/>
          <p:cNvSpPr txBox="1"/>
          <p:nvPr/>
        </p:nvSpPr>
        <p:spPr>
          <a:xfrm>
            <a:off x="2927239" y="3212137"/>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35814" y="3764587"/>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23905" y="4278796"/>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9" name="Oval 18"/>
          <p:cNvSpPr/>
          <p:nvPr/>
        </p:nvSpPr>
        <p:spPr>
          <a:xfrm>
            <a:off x="2151675" y="32581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154320" y="378363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37615" y="430179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5574588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237" y="1019206"/>
            <a:ext cx="6465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43422" y="1019207"/>
            <a:ext cx="3863816"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Find the value of x.</a:t>
            </a:r>
            <a:endParaRPr lang="en-US" sz="2800" b="1" dirty="0">
              <a:solidFill>
                <a:srgbClr val="000000"/>
              </a:solidFill>
              <a:latin typeface="Arial" pitchFamily="34" charset="0"/>
              <a:cs typeface="Arial" pitchFamily="34" charset="0"/>
            </a:endParaRPr>
          </a:p>
        </p:txBody>
      </p:sp>
      <p:grpSp>
        <p:nvGrpSpPr>
          <p:cNvPr id="13" name="Group 12"/>
          <p:cNvGrpSpPr/>
          <p:nvPr/>
        </p:nvGrpSpPr>
        <p:grpSpPr>
          <a:xfrm>
            <a:off x="6419850" y="1418827"/>
            <a:ext cx="3997880" cy="3737373"/>
            <a:chOff x="5041900" y="469900"/>
            <a:chExt cx="3495414" cy="3022600"/>
          </a:xfrm>
        </p:grpSpPr>
        <p:cxnSp>
          <p:nvCxnSpPr>
            <p:cNvPr id="4" name="Straight Connector 3"/>
            <p:cNvCxnSpPr/>
            <p:nvPr/>
          </p:nvCxnSpPr>
          <p:spPr>
            <a:xfrm>
              <a:off x="5156200" y="1320800"/>
              <a:ext cx="27940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41900" y="2692400"/>
              <a:ext cx="31623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553200" y="469900"/>
              <a:ext cx="114300" cy="30226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50000" y="1155700"/>
              <a:ext cx="203200"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362700" y="1155700"/>
              <a:ext cx="0" cy="15240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rot="5171400">
              <a:off x="7493699" y="2659712"/>
              <a:ext cx="138304" cy="63501"/>
            </a:xfrm>
            <a:custGeom>
              <a:avLst/>
              <a:gdLst/>
              <a:ahLst/>
              <a:cxnLst/>
              <a:rect l="0" t="0" r="0" b="0"/>
              <a:pathLst>
                <a:path w="114301" h="63501">
                  <a:moveTo>
                    <a:pt x="114300" y="26416"/>
                  </a:moveTo>
                  <a:lnTo>
                    <a:pt x="85725" y="26416"/>
                  </a:lnTo>
                  <a:lnTo>
                    <a:pt x="85725" y="63500"/>
                  </a:lnTo>
                  <a:lnTo>
                    <a:pt x="28575" y="63500"/>
                  </a:lnTo>
                  <a:lnTo>
                    <a:pt x="28575" y="26416"/>
                  </a:lnTo>
                  <a:lnTo>
                    <a:pt x="0" y="26416"/>
                  </a:lnTo>
                  <a:lnTo>
                    <a:pt x="57150" y="0"/>
                  </a:lnTo>
                  <a:close/>
                </a:path>
              </a:pathLst>
            </a:cu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0" name="Freeform 9"/>
            <p:cNvSpPr/>
            <p:nvPr/>
          </p:nvSpPr>
          <p:spPr>
            <a:xfrm rot="5479800">
              <a:off x="7366699" y="1295400"/>
              <a:ext cx="138304" cy="63501"/>
            </a:xfrm>
            <a:custGeom>
              <a:avLst/>
              <a:gdLst/>
              <a:ahLst/>
              <a:cxnLst/>
              <a:rect l="0" t="0" r="0" b="0"/>
              <a:pathLst>
                <a:path w="114301" h="63501">
                  <a:moveTo>
                    <a:pt x="114300" y="26416"/>
                  </a:moveTo>
                  <a:lnTo>
                    <a:pt x="85725" y="26416"/>
                  </a:lnTo>
                  <a:lnTo>
                    <a:pt x="85725" y="63500"/>
                  </a:lnTo>
                  <a:lnTo>
                    <a:pt x="28575" y="63500"/>
                  </a:lnTo>
                  <a:lnTo>
                    <a:pt x="28575" y="26416"/>
                  </a:lnTo>
                  <a:lnTo>
                    <a:pt x="0" y="26416"/>
                  </a:lnTo>
                  <a:lnTo>
                    <a:pt x="57150" y="0"/>
                  </a:lnTo>
                  <a:close/>
                </a:path>
              </a:pathLst>
            </a:cu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1" name="TextBox 10"/>
            <p:cNvSpPr txBox="1"/>
            <p:nvPr/>
          </p:nvSpPr>
          <p:spPr>
            <a:xfrm>
              <a:off x="6883399" y="3022600"/>
              <a:ext cx="1653915" cy="373372"/>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(6x + 18)</a:t>
              </a:r>
              <a:r>
                <a:rPr lang="en-US" sz="2400" b="1" baseline="70000" dirty="0" smtClean="0">
                  <a:solidFill>
                    <a:srgbClr val="000000"/>
                  </a:solidFill>
                  <a:latin typeface="Arial" pitchFamily="34" charset="0"/>
                  <a:cs typeface="Arial" pitchFamily="34" charset="0"/>
                </a:rPr>
                <a:t>0</a:t>
              </a:r>
              <a:endParaRPr lang="en-US" sz="2400" b="1" baseline="70000"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37300" y="2298700"/>
              <a:ext cx="1117600" cy="1155700"/>
            </a:xfrm>
            <a:prstGeom prst="rect">
              <a:avLst/>
            </a:prstGeom>
            <a:solidFill>
              <a:scrgbClr r="0" g="0" b="0">
                <a:alpha val="0"/>
              </a:scrgbClr>
            </a:solidFill>
          </p:spPr>
        </p:pic>
      </p:grpSp>
      <p:pic>
        <p:nvPicPr>
          <p:cNvPr id="14" name="Picture 1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7154" y="94220"/>
            <a:ext cx="4648200" cy="78516"/>
          </a:xfrm>
          <a:prstGeom prst="rect">
            <a:avLst/>
          </a:prstGeom>
          <a:solidFill>
            <a:scrgbClr r="0" g="0" b="0">
              <a:alpha val="0"/>
            </a:scrgbClr>
          </a:solidFill>
        </p:spPr>
      </p:pic>
    </p:spTree>
    <p:extLst>
      <p:ext uri="{BB962C8B-B14F-4D97-AF65-F5344CB8AC3E}">
        <p14:creationId xmlns:p14="http://schemas.microsoft.com/office/powerpoint/2010/main" val="313193371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755650"/>
            <a:ext cx="10972800"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Constructing Perpendicular Lines</a:t>
            </a:r>
            <a:endParaRPr lang="en-US" sz="4800" b="1" dirty="0">
              <a:solidFill>
                <a:srgbClr val="0000FF"/>
              </a:solidFill>
              <a:latin typeface="Arial" pitchFamily="34" charset="0"/>
              <a:cs typeface="Arial" pitchFamily="34" charset="0"/>
            </a:endParaRPr>
          </a:p>
        </p:txBody>
      </p:sp>
      <p:sp>
        <p:nvSpPr>
          <p:cNvPr id="3" name="TextBox 2"/>
          <p:cNvSpPr txBox="1"/>
          <p:nvPr/>
        </p:nvSpPr>
        <p:spPr>
          <a:xfrm>
            <a:off x="7948930" y="2428240"/>
            <a:ext cx="2743200" cy="707886"/>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Table </a:t>
            </a:r>
          </a:p>
          <a:p>
            <a:r>
              <a:rPr lang="en-US" sz="2000" b="1" i="1" dirty="0" smtClean="0">
                <a:solidFill>
                  <a:srgbClr val="0000FF"/>
                </a:solidFill>
                <a:latin typeface="Arial" pitchFamily="34" charset="0"/>
                <a:cs typeface="Arial" pitchFamily="34" charset="0"/>
              </a:rPr>
              <a:t>of Contents</a:t>
            </a:r>
            <a:endParaRPr lang="en-US" sz="2000" b="1" i="1" dirty="0">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685657" y="2338015"/>
            <a:ext cx="2677138" cy="874440"/>
          </a:xfrm>
          <a:custGeom>
            <a:avLst/>
            <a:gdLst/>
            <a:ahLst/>
            <a:cxnLst/>
            <a:rect l="0" t="0" r="0" b="0"/>
            <a:pathLst>
              <a:path w="3238501" h="342901">
                <a:moveTo>
                  <a:pt x="0" y="0"/>
                </a:moveTo>
                <a:lnTo>
                  <a:pt x="3238500" y="0"/>
                </a:lnTo>
                <a:lnTo>
                  <a:pt x="3238500" y="342900"/>
                </a:lnTo>
                <a:lnTo>
                  <a:pt x="0" y="342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91480783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5054" y="1984104"/>
            <a:ext cx="5853827" cy="6359815"/>
          </a:xfrm>
          <a:prstGeom prst="rect">
            <a:avLst/>
          </a:prstGeom>
          <a:solidFill>
            <a:scrgbClr r="0" g="0" b="0">
              <a:alpha val="0"/>
            </a:scrgbClr>
          </a:solidFill>
        </p:spPr>
      </p:pic>
      <p:pic>
        <p:nvPicPr>
          <p:cNvPr id="13" name="Picture 12"/>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16253" y="2141137"/>
            <a:ext cx="1220153" cy="7663184"/>
          </a:xfrm>
          <a:prstGeom prst="rect">
            <a:avLst/>
          </a:prstGeom>
          <a:solidFill>
            <a:scrgbClr r="0" g="0" b="0">
              <a:alpha val="0"/>
            </a:scrgbClr>
          </a:solidFill>
        </p:spPr>
      </p:pic>
      <p:pic>
        <p:nvPicPr>
          <p:cNvPr id="20" name="Picture 19"/>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75272" y="1999807"/>
            <a:ext cx="4139803" cy="7506152"/>
          </a:xfrm>
          <a:prstGeom prst="rect">
            <a:avLst/>
          </a:prstGeom>
          <a:solidFill>
            <a:scrgbClr r="0" g="0" b="0">
              <a:alpha val="0"/>
            </a:scrgbClr>
          </a:solidFill>
        </p:spPr>
      </p:pic>
      <p:pic>
        <p:nvPicPr>
          <p:cNvPr id="22" name="Picture 21"/>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5850" y="1858478"/>
            <a:ext cx="2353151" cy="7773107"/>
          </a:xfrm>
          <a:prstGeom prst="rect">
            <a:avLst/>
          </a:prstGeom>
          <a:solidFill>
            <a:scrgbClr r="0" g="0" b="0">
              <a:alpha val="0"/>
            </a:scrgbClr>
          </a:solidFill>
        </p:spPr>
      </p:pic>
      <p:grpSp>
        <p:nvGrpSpPr>
          <p:cNvPr id="5" name="Group 4"/>
          <p:cNvGrpSpPr/>
          <p:nvPr/>
        </p:nvGrpSpPr>
        <p:grpSpPr>
          <a:xfrm>
            <a:off x="1507093" y="2360983"/>
            <a:ext cx="4677251" cy="2371190"/>
            <a:chOff x="901700" y="1816100"/>
            <a:chExt cx="4089400" cy="1917700"/>
          </a:xfrm>
        </p:grpSpPr>
        <p:cxnSp>
          <p:nvCxnSpPr>
            <p:cNvPr id="2" name="Straight Connector 1"/>
            <p:cNvCxnSpPr/>
            <p:nvPr/>
          </p:nvCxnSpPr>
          <p:spPr>
            <a:xfrm>
              <a:off x="901700" y="3733800"/>
              <a:ext cx="4089400" cy="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438400" y="1816100"/>
              <a:ext cx="1879600" cy="1892300"/>
            </a:xfrm>
            <a:prstGeom prst="line">
              <a:avLst/>
            </a:prstGeom>
            <a:ln w="25400" cap="flat" cmpd="sng" algn="ctr">
              <a:solidFill>
                <a:srgbClr val="00FF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413000" y="1841500"/>
              <a:ext cx="927100" cy="1854200"/>
            </a:xfrm>
            <a:prstGeom prst="line">
              <a:avLst/>
            </a:prstGeom>
            <a:ln w="38100" cap="flat" cmpd="sng" algn="ctr">
              <a:solidFill>
                <a:srgbClr val="A52A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6" name="Oval 5"/>
          <p:cNvSpPr/>
          <p:nvPr/>
        </p:nvSpPr>
        <p:spPr>
          <a:xfrm>
            <a:off x="3215162" y="2338840"/>
            <a:ext cx="43577" cy="4711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nvGrpSpPr>
          <p:cNvPr id="12" name="Group 11"/>
          <p:cNvGrpSpPr/>
          <p:nvPr/>
        </p:nvGrpSpPr>
        <p:grpSpPr>
          <a:xfrm>
            <a:off x="7564279" y="2433061"/>
            <a:ext cx="2498408" cy="2393332"/>
            <a:chOff x="6197600" y="1874393"/>
            <a:chExt cx="2184400" cy="1935607"/>
          </a:xfrm>
        </p:grpSpPr>
        <p:cxnSp>
          <p:nvCxnSpPr>
            <p:cNvPr id="7" name="Straight Connector 6"/>
            <p:cNvCxnSpPr/>
            <p:nvPr/>
          </p:nvCxnSpPr>
          <p:spPr>
            <a:xfrm>
              <a:off x="6197600" y="3810000"/>
              <a:ext cx="2184400" cy="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576693" y="18743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9" name="Straight Connector 8"/>
            <p:cNvCxnSpPr/>
            <p:nvPr/>
          </p:nvCxnSpPr>
          <p:spPr>
            <a:xfrm>
              <a:off x="7594600" y="1905000"/>
              <a:ext cx="0" cy="1866900"/>
            </a:xfrm>
            <a:prstGeom prst="line">
              <a:avLst/>
            </a:prstGeom>
            <a:ln w="38100" cap="flat" cmpd="sng" algn="ctr">
              <a:solidFill>
                <a:srgbClr val="4B008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94600" y="3657600"/>
              <a:ext cx="139700" cy="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21600" y="3657600"/>
              <a:ext cx="0" cy="1397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23850" y="508000"/>
            <a:ext cx="11180724" cy="1476107"/>
            <a:chOff x="609600" y="317500"/>
            <a:chExt cx="9097989" cy="1193799"/>
          </a:xfrm>
        </p:grpSpPr>
        <p:grpSp>
          <p:nvGrpSpPr>
            <p:cNvPr id="16" name="Group 15"/>
            <p:cNvGrpSpPr/>
            <p:nvPr/>
          </p:nvGrpSpPr>
          <p:grpSpPr>
            <a:xfrm>
              <a:off x="3141688" y="317500"/>
              <a:ext cx="6565901" cy="1193799"/>
              <a:chOff x="3141688" y="317500"/>
              <a:chExt cx="6565901" cy="1193799"/>
            </a:xfrm>
          </p:grpSpPr>
          <p:sp>
            <p:nvSpPr>
              <p:cNvPr id="14" name="Freeform 13"/>
              <p:cNvSpPr/>
              <p:nvPr/>
            </p:nvSpPr>
            <p:spPr>
              <a:xfrm>
                <a:off x="3141688" y="317500"/>
                <a:ext cx="6565901" cy="1193799"/>
              </a:xfrm>
              <a:custGeom>
                <a:avLst/>
                <a:gdLst/>
                <a:ahLst/>
                <a:cxnLst/>
                <a:rect l="0" t="0" r="0" b="0"/>
                <a:pathLst>
                  <a:path w="6565901" h="711201">
                    <a:moveTo>
                      <a:pt x="0" y="0"/>
                    </a:moveTo>
                    <a:lnTo>
                      <a:pt x="6565900" y="0"/>
                    </a:lnTo>
                    <a:lnTo>
                      <a:pt x="6565900" y="711200"/>
                    </a:lnTo>
                    <a:lnTo>
                      <a:pt x="0" y="7112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5" name="TextBox 14"/>
              <p:cNvSpPr txBox="1"/>
              <p:nvPr/>
            </p:nvSpPr>
            <p:spPr>
              <a:xfrm>
                <a:off x="3231590" y="386321"/>
                <a:ext cx="6375400" cy="970766"/>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 distance from a line to a point not on the line is the length of the segment perpendicular to the line from the point.</a:t>
                </a:r>
                <a:endParaRPr lang="en-US" sz="2400" b="1" dirty="0">
                  <a:solidFill>
                    <a:srgbClr val="0000FF"/>
                  </a:solidFill>
                  <a:latin typeface="Arial" pitchFamily="34" charset="0"/>
                  <a:cs typeface="Arial" pitchFamily="34" charset="0"/>
                </a:endParaRPr>
              </a:p>
            </p:txBody>
          </p:sp>
        </p:grpSp>
        <p:sp>
          <p:nvSpPr>
            <p:cNvPr id="17" name="Freeform 16"/>
            <p:cNvSpPr/>
            <p:nvPr/>
          </p:nvSpPr>
          <p:spPr>
            <a:xfrm>
              <a:off x="609600" y="317500"/>
              <a:ext cx="2528571" cy="1193799"/>
            </a:xfrm>
            <a:custGeom>
              <a:avLst/>
              <a:gdLst/>
              <a:ahLst/>
              <a:cxnLst/>
              <a:rect l="0" t="0" r="0" b="0"/>
              <a:pathLst>
                <a:path w="2528571" h="706121">
                  <a:moveTo>
                    <a:pt x="0" y="0"/>
                  </a:moveTo>
                  <a:lnTo>
                    <a:pt x="2528570" y="0"/>
                  </a:lnTo>
                  <a:lnTo>
                    <a:pt x="2528570" y="706120"/>
                  </a:lnTo>
                  <a:lnTo>
                    <a:pt x="0" y="70612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8" name="TextBox 17"/>
            <p:cNvSpPr txBox="1"/>
            <p:nvPr/>
          </p:nvSpPr>
          <p:spPr>
            <a:xfrm>
              <a:off x="609600" y="440753"/>
              <a:ext cx="2743200" cy="970766"/>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The Distance between </a:t>
              </a:r>
              <a:r>
                <a:rPr lang="en-US" sz="2400" b="1" dirty="0" smtClean="0">
                  <a:solidFill>
                    <a:srgbClr val="FF0000"/>
                  </a:solidFill>
                  <a:latin typeface="Arial" pitchFamily="34" charset="0"/>
                  <a:cs typeface="Arial" pitchFamily="34" charset="0"/>
                </a:rPr>
                <a:t>a </a:t>
              </a:r>
              <a:r>
                <a:rPr lang="en-US" sz="2400" b="1" dirty="0" smtClean="0">
                  <a:solidFill>
                    <a:srgbClr val="FF0000"/>
                  </a:solidFill>
                  <a:latin typeface="Arial" pitchFamily="34" charset="0"/>
                  <a:cs typeface="Arial" pitchFamily="34" charset="0"/>
                </a:rPr>
                <a:t>Point and a Line</a:t>
              </a:r>
              <a:endParaRPr lang="en-US" sz="2400" b="1" dirty="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55682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55859" y="982453"/>
            <a:ext cx="5703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52009" y="982453"/>
            <a:ext cx="791575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Two intersecting lines are always coplanar.</a:t>
            </a:r>
            <a:endParaRPr lang="en-US" sz="2800" b="1" dirty="0">
              <a:solidFill>
                <a:srgbClr val="000000"/>
              </a:solidFill>
              <a:latin typeface="Arial" pitchFamily="34" charset="0"/>
              <a:cs typeface="Arial" pitchFamily="34" charset="0"/>
            </a:endParaRP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6205" y="55519"/>
            <a:ext cx="3718560" cy="55519"/>
          </a:xfrm>
          <a:prstGeom prst="rect">
            <a:avLst/>
          </a:prstGeom>
          <a:solidFill>
            <a:scrgbClr r="0" g="0" b="0">
              <a:alpha val="0"/>
            </a:scrgbClr>
          </a:solidFill>
        </p:spPr>
      </p:pic>
      <p:sp>
        <p:nvSpPr>
          <p:cNvPr id="7" name="TextBox 6"/>
          <p:cNvSpPr txBox="1"/>
          <p:nvPr/>
        </p:nvSpPr>
        <p:spPr>
          <a:xfrm>
            <a:off x="2935401" y="2260600"/>
            <a:ext cx="1154837"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True</a:t>
            </a:r>
          </a:p>
        </p:txBody>
      </p:sp>
      <p:sp>
        <p:nvSpPr>
          <p:cNvPr id="8" name="TextBox 7"/>
          <p:cNvSpPr txBox="1"/>
          <p:nvPr/>
        </p:nvSpPr>
        <p:spPr>
          <a:xfrm>
            <a:off x="2940042" y="2851960"/>
            <a:ext cx="127719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False</a:t>
            </a:r>
          </a:p>
        </p:txBody>
      </p:sp>
      <p:sp>
        <p:nvSpPr>
          <p:cNvPr id="9" name="Oval 8"/>
          <p:cNvSpPr/>
          <p:nvPr/>
        </p:nvSpPr>
        <p:spPr>
          <a:xfrm>
            <a:off x="2159838" y="23260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0" name="Oval 9"/>
          <p:cNvSpPr/>
          <p:nvPr/>
        </p:nvSpPr>
        <p:spPr>
          <a:xfrm>
            <a:off x="2143433" y="28792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56947512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932" y="1041400"/>
            <a:ext cx="9086375"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we will construct a line through a point perpendicular to a given line. </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688896" y="2039203"/>
            <a:ext cx="5197554" cy="83099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Given</a:t>
            </a:r>
            <a:r>
              <a:rPr lang="en-US" sz="2400" dirty="0" smtClean="0">
                <a:solidFill>
                  <a:srgbClr val="000000"/>
                </a:solidFill>
                <a:latin typeface="Arial" pitchFamily="34" charset="0"/>
                <a:cs typeface="Arial" pitchFamily="34" charset="0"/>
              </a:rPr>
              <a:t>: Line AB and point C not on the line.</a:t>
            </a:r>
            <a:endParaRPr lang="en-US" sz="2400" dirty="0">
              <a:solidFill>
                <a:srgbClr val="000000"/>
              </a:solidFill>
              <a:latin typeface="Arial" pitchFamily="34" charset="0"/>
              <a:cs typeface="Arial" pitchFamily="34" charset="0"/>
            </a:endParaRPr>
          </a:p>
        </p:txBody>
      </p:sp>
      <p:grpSp>
        <p:nvGrpSpPr>
          <p:cNvPr id="11" name="Group 10"/>
          <p:cNvGrpSpPr/>
          <p:nvPr/>
        </p:nvGrpSpPr>
        <p:grpSpPr>
          <a:xfrm>
            <a:off x="1371600" y="2717800"/>
            <a:ext cx="3762137" cy="1828796"/>
            <a:chOff x="1054100" y="786633"/>
            <a:chExt cx="3289300" cy="1479039"/>
          </a:xfrm>
        </p:grpSpPr>
        <p:cxnSp>
          <p:nvCxnSpPr>
            <p:cNvPr id="4" name="Straight Connector 3"/>
            <p:cNvCxnSpPr/>
            <p:nvPr/>
          </p:nvCxnSpPr>
          <p:spPr>
            <a:xfrm>
              <a:off x="1055751" y="1802892"/>
              <a:ext cx="318604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315591" y="883915"/>
              <a:ext cx="26416"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Oval 5"/>
            <p:cNvSpPr/>
            <p:nvPr/>
          </p:nvSpPr>
          <p:spPr>
            <a:xfrm>
              <a:off x="1252093" y="17981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 name="Oval 6"/>
            <p:cNvSpPr/>
            <p:nvPr/>
          </p:nvSpPr>
          <p:spPr>
            <a:xfrm>
              <a:off x="4007993" y="17854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TextBox 7"/>
            <p:cNvSpPr txBox="1"/>
            <p:nvPr/>
          </p:nvSpPr>
          <p:spPr>
            <a:xfrm>
              <a:off x="1054100" y="1866900"/>
              <a:ext cx="508000" cy="373372"/>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A</a:t>
              </a:r>
              <a:endParaRPr lang="en-US" sz="2400" dirty="0">
                <a:solidFill>
                  <a:srgbClr val="000000"/>
                </a:solidFill>
                <a:latin typeface="Arial" pitchFamily="34" charset="0"/>
                <a:cs typeface="Arial" pitchFamily="34" charset="0"/>
              </a:endParaRPr>
            </a:p>
          </p:txBody>
        </p:sp>
        <p:sp>
          <p:nvSpPr>
            <p:cNvPr id="9" name="TextBox 8"/>
            <p:cNvSpPr txBox="1"/>
            <p:nvPr/>
          </p:nvSpPr>
          <p:spPr>
            <a:xfrm>
              <a:off x="3835400" y="1892300"/>
              <a:ext cx="508000" cy="373372"/>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B</a:t>
              </a:r>
              <a:endParaRPr lang="en-US" sz="2400" dirty="0">
                <a:solidFill>
                  <a:srgbClr val="000000"/>
                </a:solidFill>
                <a:latin typeface="Arial" pitchFamily="34" charset="0"/>
                <a:cs typeface="Arial" pitchFamily="34" charset="0"/>
              </a:endParaRPr>
            </a:p>
          </p:txBody>
        </p:sp>
        <p:sp>
          <p:nvSpPr>
            <p:cNvPr id="10" name="TextBox 9"/>
            <p:cNvSpPr txBox="1"/>
            <p:nvPr/>
          </p:nvSpPr>
          <p:spPr>
            <a:xfrm>
              <a:off x="2400300" y="786633"/>
              <a:ext cx="482600" cy="373372"/>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C</a:t>
              </a:r>
              <a:endParaRPr lang="en-US" sz="2400" dirty="0">
                <a:solidFill>
                  <a:srgbClr val="000000"/>
                </a:solidFill>
                <a:latin typeface="Arial" pitchFamily="34" charset="0"/>
                <a:cs typeface="Arial" pitchFamily="34" charset="0"/>
              </a:endParaRPr>
            </a:p>
          </p:txBody>
        </p:sp>
      </p:grpSp>
      <p:cxnSp>
        <p:nvCxnSpPr>
          <p:cNvPr id="12" name="Straight Connector 11"/>
          <p:cNvCxnSpPr/>
          <p:nvPr/>
        </p:nvCxnSpPr>
        <p:spPr>
          <a:xfrm>
            <a:off x="2457450" y="2032000"/>
            <a:ext cx="319564"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7650" y="4577140"/>
            <a:ext cx="5277564" cy="1569660"/>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Step 1</a:t>
            </a:r>
            <a:r>
              <a:rPr lang="en-US" sz="2400" dirty="0" smtClean="0">
                <a:solidFill>
                  <a:srgbClr val="000000"/>
                </a:solidFill>
                <a:latin typeface="Arial" pitchFamily="34" charset="0"/>
                <a:cs typeface="Arial" pitchFamily="34" charset="0"/>
              </a:rPr>
              <a:t>. Place the compass on the point C. Set the compass width wide enough that you will be able to draw two arcs on the AB.</a:t>
            </a:r>
            <a:endParaRPr lang="en-US" sz="2400" dirty="0">
              <a:solidFill>
                <a:srgbClr val="000000"/>
              </a:solidFill>
              <a:latin typeface="Arial" pitchFamily="34" charset="0"/>
              <a:cs typeface="Arial" pitchFamily="34" charset="0"/>
            </a:endParaRPr>
          </a:p>
        </p:txBody>
      </p:sp>
      <p:cxnSp>
        <p:nvCxnSpPr>
          <p:cNvPr id="14" name="Straight Connector 13"/>
          <p:cNvCxnSpPr/>
          <p:nvPr/>
        </p:nvCxnSpPr>
        <p:spPr>
          <a:xfrm>
            <a:off x="2486930" y="5727700"/>
            <a:ext cx="351520"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886450" y="3442057"/>
            <a:ext cx="4996815" cy="1654081"/>
            <a:chOff x="5638800" y="2007435"/>
            <a:chExt cx="4368800" cy="1337736"/>
          </a:xfrm>
        </p:grpSpPr>
        <p:cxnSp>
          <p:nvCxnSpPr>
            <p:cNvPr id="15" name="Straight Connector 14"/>
            <p:cNvCxnSpPr/>
            <p:nvPr/>
          </p:nvCxnSpPr>
          <p:spPr>
            <a:xfrm>
              <a:off x="5753100" y="2933192"/>
              <a:ext cx="40767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751191" y="2027682"/>
              <a:ext cx="26416"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 name="Oval 16"/>
            <p:cNvSpPr/>
            <p:nvPr/>
          </p:nvSpPr>
          <p:spPr>
            <a:xfrm>
              <a:off x="5785993" y="29157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8" name="Oval 17"/>
            <p:cNvSpPr/>
            <p:nvPr/>
          </p:nvSpPr>
          <p:spPr>
            <a:xfrm>
              <a:off x="9570593" y="29157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9" name="TextBox 18"/>
            <p:cNvSpPr txBox="1"/>
            <p:nvPr/>
          </p:nvSpPr>
          <p:spPr>
            <a:xfrm>
              <a:off x="5638800" y="2946400"/>
              <a:ext cx="508000" cy="373371"/>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A</a:t>
              </a:r>
              <a:endParaRPr lang="en-US" sz="2400" dirty="0">
                <a:solidFill>
                  <a:srgbClr val="000000"/>
                </a:solidFill>
                <a:latin typeface="Arial" pitchFamily="34" charset="0"/>
                <a:cs typeface="Arial" pitchFamily="34" charset="0"/>
              </a:endParaRPr>
            </a:p>
          </p:txBody>
        </p:sp>
        <p:sp>
          <p:nvSpPr>
            <p:cNvPr id="20" name="TextBox 19"/>
            <p:cNvSpPr txBox="1"/>
            <p:nvPr/>
          </p:nvSpPr>
          <p:spPr>
            <a:xfrm>
              <a:off x="9499600" y="2971800"/>
              <a:ext cx="508000" cy="373371"/>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B</a:t>
              </a:r>
              <a:endParaRPr lang="en-US" sz="2400" dirty="0">
                <a:solidFill>
                  <a:srgbClr val="000000"/>
                </a:solidFill>
                <a:latin typeface="Arial" pitchFamily="34" charset="0"/>
                <a:cs typeface="Arial" pitchFamily="34" charset="0"/>
              </a:endParaRPr>
            </a:p>
          </p:txBody>
        </p:sp>
        <p:sp>
          <p:nvSpPr>
            <p:cNvPr id="21" name="TextBox 20"/>
            <p:cNvSpPr txBox="1"/>
            <p:nvPr/>
          </p:nvSpPr>
          <p:spPr>
            <a:xfrm>
              <a:off x="7819244" y="2007435"/>
              <a:ext cx="482600" cy="373371"/>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C</a:t>
              </a:r>
              <a:endParaRPr lang="en-US" sz="2400" dirty="0">
                <a:solidFill>
                  <a:srgbClr val="000000"/>
                </a:solidFill>
                <a:latin typeface="Arial" pitchFamily="34" charset="0"/>
                <a:cs typeface="Arial" pitchFamily="34" charset="0"/>
              </a:endParaRPr>
            </a:p>
          </p:txBody>
        </p:sp>
      </p:grpSp>
      <p:cxnSp>
        <p:nvCxnSpPr>
          <p:cNvPr id="27" name="Straight Connector 26"/>
          <p:cNvCxnSpPr/>
          <p:nvPr/>
        </p:nvCxnSpPr>
        <p:spPr>
          <a:xfrm>
            <a:off x="5200650" y="6604000"/>
            <a:ext cx="319564"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4076" y="6604000"/>
            <a:ext cx="5662374" cy="83099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Step 2</a:t>
            </a:r>
            <a:r>
              <a:rPr lang="en-US" sz="2400" dirty="0" smtClean="0">
                <a:solidFill>
                  <a:srgbClr val="000000"/>
                </a:solidFill>
                <a:latin typeface="Arial" pitchFamily="34" charset="0"/>
                <a:cs typeface="Arial" pitchFamily="34" charset="0"/>
              </a:rPr>
              <a:t>. Label two points on the line AB as points D and E.</a:t>
            </a:r>
            <a:endParaRPr lang="en-US" sz="2400" dirty="0">
              <a:solidFill>
                <a:srgbClr val="000000"/>
              </a:solidFill>
              <a:latin typeface="Arial" pitchFamily="34" charset="0"/>
              <a:cs typeface="Arial" pitchFamily="34" charset="0"/>
            </a:endParaRPr>
          </a:p>
        </p:txBody>
      </p:sp>
      <p:cxnSp>
        <p:nvCxnSpPr>
          <p:cNvPr id="29" name="Straight Connector 28"/>
          <p:cNvCxnSpPr/>
          <p:nvPr/>
        </p:nvCxnSpPr>
        <p:spPr>
          <a:xfrm>
            <a:off x="6550581" y="6716745"/>
            <a:ext cx="466272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835897" y="5597104"/>
            <a:ext cx="30213" cy="32663"/>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1" name="Oval 30"/>
          <p:cNvSpPr/>
          <p:nvPr/>
        </p:nvSpPr>
        <p:spPr>
          <a:xfrm>
            <a:off x="6588202" y="6695232"/>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2" name="Oval 31"/>
          <p:cNvSpPr/>
          <p:nvPr/>
        </p:nvSpPr>
        <p:spPr>
          <a:xfrm>
            <a:off x="10916838" y="6695232"/>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3" name="TextBox 32"/>
          <p:cNvSpPr txBox="1"/>
          <p:nvPr/>
        </p:nvSpPr>
        <p:spPr>
          <a:xfrm>
            <a:off x="6419850" y="6733077"/>
            <a:ext cx="581025"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A</a:t>
            </a:r>
            <a:endParaRPr lang="en-US" sz="2400" dirty="0">
              <a:solidFill>
                <a:srgbClr val="000000"/>
              </a:solidFill>
              <a:latin typeface="Arial" pitchFamily="34" charset="0"/>
              <a:cs typeface="Arial" pitchFamily="34" charset="0"/>
            </a:endParaRPr>
          </a:p>
        </p:txBody>
      </p:sp>
      <p:sp>
        <p:nvSpPr>
          <p:cNvPr id="34" name="TextBox 33"/>
          <p:cNvSpPr txBox="1"/>
          <p:nvPr/>
        </p:nvSpPr>
        <p:spPr>
          <a:xfrm>
            <a:off x="10835640" y="6764483"/>
            <a:ext cx="581025"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B</a:t>
            </a:r>
            <a:endParaRPr lang="en-US" sz="2400" dirty="0">
              <a:solidFill>
                <a:srgbClr val="000000"/>
              </a:solidFill>
              <a:latin typeface="Arial" pitchFamily="34" charset="0"/>
              <a:cs typeface="Arial" pitchFamily="34" charset="0"/>
            </a:endParaRPr>
          </a:p>
        </p:txBody>
      </p:sp>
      <p:sp>
        <p:nvSpPr>
          <p:cNvPr id="35" name="TextBox 34"/>
          <p:cNvSpPr txBox="1"/>
          <p:nvPr/>
        </p:nvSpPr>
        <p:spPr>
          <a:xfrm>
            <a:off x="8932783" y="5476817"/>
            <a:ext cx="551974"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C</a:t>
            </a:r>
            <a:endParaRPr lang="en-US" sz="2400" dirty="0">
              <a:solidFill>
                <a:srgbClr val="000000"/>
              </a:solidFill>
              <a:latin typeface="Arial" pitchFamily="34" charset="0"/>
              <a:cs typeface="Arial" pitchFamily="34" charset="0"/>
            </a:endParaRPr>
          </a:p>
        </p:txBody>
      </p:sp>
      <p:sp>
        <p:nvSpPr>
          <p:cNvPr id="36" name="Oval 35"/>
          <p:cNvSpPr/>
          <p:nvPr/>
        </p:nvSpPr>
        <p:spPr>
          <a:xfrm>
            <a:off x="144185" y="1040651"/>
            <a:ext cx="7263" cy="0"/>
          </a:xfrm>
          <a:prstGeom prst="ellipse">
            <a:avLst/>
          </a:prstGeom>
          <a:solidFill>
            <a:schemeClr val="accent1">
              <a:alpha val="1000"/>
            </a:schemeClr>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0" name="Oval 39"/>
          <p:cNvSpPr/>
          <p:nvPr/>
        </p:nvSpPr>
        <p:spPr>
          <a:xfrm>
            <a:off x="7387111" y="6695232"/>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1" name="Oval 40"/>
          <p:cNvSpPr/>
          <p:nvPr/>
        </p:nvSpPr>
        <p:spPr>
          <a:xfrm>
            <a:off x="7372586" y="6679529"/>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2" name="Oval 41"/>
          <p:cNvSpPr/>
          <p:nvPr/>
        </p:nvSpPr>
        <p:spPr>
          <a:xfrm>
            <a:off x="10306762" y="6695232"/>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3" name="Oval 42"/>
          <p:cNvSpPr/>
          <p:nvPr/>
        </p:nvSpPr>
        <p:spPr>
          <a:xfrm>
            <a:off x="10306762" y="6695232"/>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4" name="Oval 43"/>
          <p:cNvSpPr/>
          <p:nvPr/>
        </p:nvSpPr>
        <p:spPr>
          <a:xfrm>
            <a:off x="10306762" y="6679529"/>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5" name="Oval 44"/>
          <p:cNvSpPr/>
          <p:nvPr/>
        </p:nvSpPr>
        <p:spPr>
          <a:xfrm>
            <a:off x="10306762" y="6679529"/>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6" name="Oval 45"/>
          <p:cNvSpPr/>
          <p:nvPr/>
        </p:nvSpPr>
        <p:spPr>
          <a:xfrm>
            <a:off x="10306762" y="6679529"/>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7" name="Oval 46"/>
          <p:cNvSpPr/>
          <p:nvPr/>
        </p:nvSpPr>
        <p:spPr>
          <a:xfrm>
            <a:off x="7372586" y="6679529"/>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8" name="Oval 47"/>
          <p:cNvSpPr/>
          <p:nvPr/>
        </p:nvSpPr>
        <p:spPr>
          <a:xfrm>
            <a:off x="7347166" y="6652048"/>
            <a:ext cx="91802" cy="99245"/>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9" name="Oval 48"/>
          <p:cNvSpPr/>
          <p:nvPr/>
        </p:nvSpPr>
        <p:spPr>
          <a:xfrm>
            <a:off x="10321288" y="6679529"/>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0" name="Oval 49"/>
          <p:cNvSpPr/>
          <p:nvPr/>
        </p:nvSpPr>
        <p:spPr>
          <a:xfrm>
            <a:off x="10321288" y="6679529"/>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1" name="Oval 50"/>
          <p:cNvSpPr/>
          <p:nvPr/>
        </p:nvSpPr>
        <p:spPr>
          <a:xfrm>
            <a:off x="10321288" y="6679529"/>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2" name="Oval 51"/>
          <p:cNvSpPr/>
          <p:nvPr/>
        </p:nvSpPr>
        <p:spPr>
          <a:xfrm>
            <a:off x="10306762" y="6679529"/>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3" name="Oval 52"/>
          <p:cNvSpPr/>
          <p:nvPr/>
        </p:nvSpPr>
        <p:spPr>
          <a:xfrm>
            <a:off x="10306762" y="6679529"/>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4" name="Oval 53"/>
          <p:cNvSpPr/>
          <p:nvPr/>
        </p:nvSpPr>
        <p:spPr>
          <a:xfrm>
            <a:off x="10321288" y="6710935"/>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5" name="Oval 54"/>
          <p:cNvSpPr/>
          <p:nvPr/>
        </p:nvSpPr>
        <p:spPr>
          <a:xfrm>
            <a:off x="10321288" y="6710935"/>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6" name="TextBox 55"/>
          <p:cNvSpPr txBox="1"/>
          <p:nvPr/>
        </p:nvSpPr>
        <p:spPr>
          <a:xfrm>
            <a:off x="7088029" y="6843000"/>
            <a:ext cx="639127" cy="461665"/>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D</a:t>
            </a:r>
            <a:endParaRPr lang="en-US" sz="2400" dirty="0">
              <a:solidFill>
                <a:srgbClr val="000000"/>
              </a:solidFill>
              <a:latin typeface="Arial" pitchFamily="34" charset="0"/>
              <a:cs typeface="Arial" pitchFamily="34" charset="0"/>
            </a:endParaRPr>
          </a:p>
        </p:txBody>
      </p:sp>
      <p:sp>
        <p:nvSpPr>
          <p:cNvPr id="57" name="TextBox 56"/>
          <p:cNvSpPr txBox="1"/>
          <p:nvPr/>
        </p:nvSpPr>
        <p:spPr>
          <a:xfrm>
            <a:off x="10414397" y="6852055"/>
            <a:ext cx="421243" cy="461665"/>
          </a:xfrm>
          <a:prstGeom prst="rect">
            <a:avLst/>
          </a:prstGeom>
          <a:noFill/>
        </p:spPr>
        <p:txBody>
          <a:bodyPr vert="horz" wrap="square" rtlCol="0">
            <a:spAutoFit/>
          </a:bodyPr>
          <a:lstStyle/>
          <a:p>
            <a:r>
              <a:rPr lang="en-US" sz="2400" dirty="0" smtClean="0">
                <a:solidFill>
                  <a:srgbClr val="000000"/>
                </a:solidFill>
                <a:latin typeface="Arial" pitchFamily="34" charset="0"/>
                <a:cs typeface="Arial" pitchFamily="34" charset="0"/>
              </a:rPr>
              <a:t>E</a:t>
            </a:r>
            <a:endParaRPr lang="en-US" sz="2400" dirty="0">
              <a:solidFill>
                <a:srgbClr val="000000"/>
              </a:solidFill>
              <a:latin typeface="Arial" pitchFamily="34" charset="0"/>
              <a:cs typeface="Arial" pitchFamily="34" charset="0"/>
            </a:endParaRPr>
          </a:p>
        </p:txBody>
      </p:sp>
      <p:sp>
        <p:nvSpPr>
          <p:cNvPr id="62" name="Arc 61"/>
          <p:cNvSpPr/>
          <p:nvPr/>
        </p:nvSpPr>
        <p:spPr>
          <a:xfrm rot="10076096">
            <a:off x="7223028" y="5482813"/>
            <a:ext cx="1342965" cy="14336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5" name="Arc 64"/>
          <p:cNvSpPr/>
          <p:nvPr/>
        </p:nvSpPr>
        <p:spPr>
          <a:xfrm rot="10800000">
            <a:off x="7011615" y="3612745"/>
            <a:ext cx="1143000" cy="125457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6" name="Arc 65"/>
          <p:cNvSpPr/>
          <p:nvPr/>
        </p:nvSpPr>
        <p:spPr>
          <a:xfrm rot="5400000">
            <a:off x="8547696" y="2829362"/>
            <a:ext cx="2324266" cy="149154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sp>
        <p:nvSpPr>
          <p:cNvPr id="68" name="Arc 67"/>
          <p:cNvSpPr/>
          <p:nvPr/>
        </p:nvSpPr>
        <p:spPr>
          <a:xfrm rot="5400000">
            <a:off x="8822960" y="4944150"/>
            <a:ext cx="2324266" cy="149154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pic>
        <p:nvPicPr>
          <p:cNvPr id="59" name="Picture 58"/>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7199" t="33974" r="29088" b="14203"/>
          <a:stretch/>
        </p:blipFill>
        <p:spPr>
          <a:xfrm>
            <a:off x="8315561" y="582980"/>
            <a:ext cx="3114439" cy="4239845"/>
          </a:xfrm>
          <a:prstGeom prst="rect">
            <a:avLst/>
          </a:prstGeom>
          <a:solidFill>
            <a:scrgbClr r="0" g="0" b="0">
              <a:alpha val="0"/>
            </a:scrgbClr>
          </a:solidFill>
        </p:spPr>
      </p:pic>
    </p:spTree>
    <p:extLst>
      <p:ext uri="{BB962C8B-B14F-4D97-AF65-F5344CB8AC3E}">
        <p14:creationId xmlns:p14="http://schemas.microsoft.com/office/powerpoint/2010/main" val="225081523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2850" y="1546225"/>
            <a:ext cx="7500938" cy="5972175"/>
          </a:xfrm>
          <a:prstGeom prst="rect">
            <a:avLst/>
          </a:prstGeom>
        </p:spPr>
      </p:pic>
      <p:sp>
        <p:nvSpPr>
          <p:cNvPr id="24" name="Oval 23"/>
          <p:cNvSpPr>
            <a:spLocks noChangeAspect="1"/>
          </p:cNvSpPr>
          <p:nvPr/>
        </p:nvSpPr>
        <p:spPr>
          <a:xfrm>
            <a:off x="-61183" y="-23556"/>
            <a:ext cx="46658" cy="45719"/>
          </a:xfrm>
          <a:prstGeom prst="ellipse">
            <a:avLst/>
          </a:prstGeom>
          <a:solidFill>
            <a:schemeClr val="accent1">
              <a:alpha val="1000"/>
            </a:schemeClr>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 name="TextBox 1"/>
          <p:cNvSpPr txBox="1"/>
          <p:nvPr/>
        </p:nvSpPr>
        <p:spPr>
          <a:xfrm>
            <a:off x="171450" y="3334603"/>
            <a:ext cx="4855816" cy="830997"/>
          </a:xfrm>
          <a:prstGeom prst="rect">
            <a:avLst/>
          </a:prstGeom>
          <a:noFill/>
        </p:spPr>
        <p:txBody>
          <a:bodyPr wrap="none" rtlCol="0">
            <a:spAutoFit/>
          </a:bodyPr>
          <a:lstStyle/>
          <a:p>
            <a:r>
              <a:rPr lang="en-US" sz="2400" b="1" dirty="0">
                <a:latin typeface="Arial" pitchFamily="34" charset="0"/>
                <a:cs typeface="Arial" pitchFamily="34" charset="0"/>
              </a:rPr>
              <a:t>Step 4. </a:t>
            </a:r>
            <a:r>
              <a:rPr lang="en-US" sz="2400" dirty="0">
                <a:latin typeface="Arial" pitchFamily="34" charset="0"/>
                <a:cs typeface="Arial" pitchFamily="34" charset="0"/>
              </a:rPr>
              <a:t>Name point of </a:t>
            </a:r>
            <a:r>
              <a:rPr lang="en-US" sz="2400" dirty="0" smtClean="0">
                <a:latin typeface="Arial" pitchFamily="34" charset="0"/>
                <a:cs typeface="Arial" pitchFamily="34" charset="0"/>
              </a:rPr>
              <a:t>intersection</a:t>
            </a:r>
          </a:p>
          <a:p>
            <a:r>
              <a:rPr lang="en-US" sz="2400" dirty="0" smtClean="0">
                <a:latin typeface="Arial" pitchFamily="34" charset="0"/>
                <a:cs typeface="Arial" pitchFamily="34" charset="0"/>
              </a:rPr>
              <a:t> </a:t>
            </a:r>
            <a:r>
              <a:rPr lang="en-US" sz="2400" dirty="0">
                <a:latin typeface="Arial" pitchFamily="34" charset="0"/>
                <a:cs typeface="Arial" pitchFamily="34" charset="0"/>
              </a:rPr>
              <a:t>of two arcs as point F</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3" name="TextBox 2"/>
          <p:cNvSpPr txBox="1"/>
          <p:nvPr/>
        </p:nvSpPr>
        <p:spPr>
          <a:xfrm>
            <a:off x="1194031" y="591403"/>
            <a:ext cx="8807219" cy="830997"/>
          </a:xfrm>
          <a:prstGeom prst="rect">
            <a:avLst/>
          </a:prstGeom>
          <a:noFill/>
        </p:spPr>
        <p:txBody>
          <a:bodyPr wrap="none" rtlCol="0">
            <a:spAutoFit/>
          </a:bodyPr>
          <a:lstStyle/>
          <a:p>
            <a:r>
              <a:rPr lang="en-US" sz="2400" b="1" dirty="0">
                <a:latin typeface="Arial" pitchFamily="34" charset="0"/>
                <a:cs typeface="Arial" pitchFamily="34" charset="0"/>
              </a:rPr>
              <a:t>Step 3. </a:t>
            </a:r>
            <a:r>
              <a:rPr lang="en-US" sz="2400" dirty="0">
                <a:latin typeface="Arial" pitchFamily="34" charset="0"/>
                <a:cs typeface="Arial" pitchFamily="34" charset="0"/>
              </a:rPr>
              <a:t>From each point D and E with the same compass width</a:t>
            </a:r>
          </a:p>
          <a:p>
            <a:r>
              <a:rPr lang="en-US" sz="2400" dirty="0">
                <a:latin typeface="Arial" pitchFamily="34" charset="0"/>
                <a:cs typeface="Arial" pitchFamily="34" charset="0"/>
              </a:rPr>
              <a:t>draw two arcs below the </a:t>
            </a:r>
            <a:r>
              <a:rPr lang="en-US" sz="2400" dirty="0" smtClean="0">
                <a:latin typeface="Arial" pitchFamily="34" charset="0"/>
                <a:cs typeface="Arial" pitchFamily="34" charset="0"/>
              </a:rPr>
              <a:t>line </a:t>
            </a:r>
            <a:r>
              <a:rPr lang="en-US" sz="2400" dirty="0">
                <a:latin typeface="Arial" pitchFamily="34" charset="0"/>
                <a:cs typeface="Arial" pitchFamily="34" charset="0"/>
              </a:rPr>
              <a:t>AB, so the arcs will intersect.</a:t>
            </a:r>
            <a:endParaRPr lang="en-US" sz="2400" dirty="0">
              <a:latin typeface="Arial" pitchFamily="34" charset="0"/>
              <a:cs typeface="Arial" pitchFamily="34" charset="0"/>
            </a:endParaRPr>
          </a:p>
        </p:txBody>
      </p:sp>
      <p:sp>
        <p:nvSpPr>
          <p:cNvPr id="5" name="TextBox 4"/>
          <p:cNvSpPr txBox="1"/>
          <p:nvPr/>
        </p:nvSpPr>
        <p:spPr>
          <a:xfrm>
            <a:off x="149718" y="4545012"/>
            <a:ext cx="5508880" cy="830997"/>
          </a:xfrm>
          <a:prstGeom prst="rect">
            <a:avLst/>
          </a:prstGeom>
          <a:noFill/>
        </p:spPr>
        <p:txBody>
          <a:bodyPr wrap="none" rtlCol="0">
            <a:spAutoFit/>
          </a:bodyPr>
          <a:lstStyle/>
          <a:p>
            <a:r>
              <a:rPr lang="en-US" sz="2400" b="1" dirty="0">
                <a:latin typeface="Arial" pitchFamily="34" charset="0"/>
                <a:cs typeface="Arial" pitchFamily="34" charset="0"/>
              </a:rPr>
              <a:t>Step 5. </a:t>
            </a:r>
            <a:r>
              <a:rPr lang="en-US" sz="2400" dirty="0">
                <a:latin typeface="Arial" pitchFamily="34" charset="0"/>
                <a:cs typeface="Arial" pitchFamily="34" charset="0"/>
              </a:rPr>
              <a:t>Connect points C and F.</a:t>
            </a:r>
          </a:p>
          <a:p>
            <a:r>
              <a:rPr lang="en-US" sz="2400" dirty="0">
                <a:latin typeface="Arial" pitchFamily="34" charset="0"/>
                <a:cs typeface="Arial" pitchFamily="34" charset="0"/>
              </a:rPr>
              <a:t>The line CF is perpendicular to line AB.</a:t>
            </a:r>
            <a:endParaRPr lang="en-US" sz="2400" dirty="0">
              <a:latin typeface="Arial" pitchFamily="34" charset="0"/>
              <a:cs typeface="Arial" pitchFamily="34" charset="0"/>
            </a:endParaRPr>
          </a:p>
        </p:txBody>
      </p:sp>
      <p:cxnSp>
        <p:nvCxnSpPr>
          <p:cNvPr id="11" name="Straight Arrow Connector 10"/>
          <p:cNvCxnSpPr/>
          <p:nvPr/>
        </p:nvCxnSpPr>
        <p:spPr>
          <a:xfrm>
            <a:off x="1390650" y="4960510"/>
            <a:ext cx="381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027266" y="4960510"/>
            <a:ext cx="381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00650" y="1006901"/>
            <a:ext cx="381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6146800"/>
            <a:ext cx="2257425" cy="842963"/>
          </a:xfrm>
          <a:prstGeom prst="rect">
            <a:avLst/>
          </a:prstGeom>
        </p:spPr>
      </p:pic>
    </p:spTree>
    <p:extLst>
      <p:ext uri="{BB962C8B-B14F-4D97-AF65-F5344CB8AC3E}">
        <p14:creationId xmlns:p14="http://schemas.microsoft.com/office/powerpoint/2010/main" val="393209782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971" y="1115070"/>
            <a:ext cx="9220279" cy="830997"/>
            <a:chOff x="241300" y="292100"/>
            <a:chExt cx="8864600" cy="672069"/>
          </a:xfrm>
        </p:grpSpPr>
        <p:sp>
          <p:nvSpPr>
            <p:cNvPr id="2" name="TextBox 1"/>
            <p:cNvSpPr txBox="1"/>
            <p:nvPr/>
          </p:nvSpPr>
          <p:spPr>
            <a:xfrm>
              <a:off x="241300" y="292100"/>
              <a:ext cx="8864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Construct a perpendicular line from the point P to the line a. Write down each step you are performing.</a:t>
              </a:r>
              <a:endParaRPr lang="en-US" sz="2400" b="1" dirty="0">
                <a:solidFill>
                  <a:srgbClr val="0000FF"/>
                </a:solidFill>
                <a:latin typeface="Arial" pitchFamily="34" charset="0"/>
                <a:cs typeface="Arial" pitchFamily="34" charset="0"/>
              </a:endParaRPr>
            </a:p>
          </p:txBody>
        </p:sp>
        <p:cxnSp>
          <p:nvCxnSpPr>
            <p:cNvPr id="3" name="Straight Connector 2"/>
            <p:cNvCxnSpPr/>
            <p:nvPr/>
          </p:nvCxnSpPr>
          <p:spPr>
            <a:xfrm>
              <a:off x="325806" y="605866"/>
              <a:ext cx="1325988"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8631317" y="2508042"/>
            <a:ext cx="1917382" cy="3439011"/>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0115071" y="3271063"/>
            <a:ext cx="43577" cy="4711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7" name="TextBox 6"/>
          <p:cNvSpPr txBox="1"/>
          <p:nvPr/>
        </p:nvSpPr>
        <p:spPr>
          <a:xfrm>
            <a:off x="10077450" y="2884920"/>
            <a:ext cx="668179"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P</a:t>
            </a:r>
            <a:endParaRPr lang="en-US" sz="2000" b="1" dirty="0">
              <a:solidFill>
                <a:srgbClr val="0000FF"/>
              </a:solidFill>
              <a:latin typeface="Arial" pitchFamily="34" charset="0"/>
              <a:cs typeface="Arial" pitchFamily="34" charset="0"/>
            </a:endParaRPr>
          </a:p>
        </p:txBody>
      </p:sp>
      <p:sp>
        <p:nvSpPr>
          <p:cNvPr id="8" name="TextBox 7"/>
          <p:cNvSpPr txBox="1"/>
          <p:nvPr/>
        </p:nvSpPr>
        <p:spPr>
          <a:xfrm>
            <a:off x="10505123" y="6072679"/>
            <a:ext cx="639127"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a</a:t>
            </a:r>
            <a:endParaRPr lang="en-US" sz="2000" b="1" dirty="0">
              <a:solidFill>
                <a:srgbClr val="0000FF"/>
              </a:solidFill>
              <a:latin typeface="Arial" pitchFamily="34" charset="0"/>
              <a:cs typeface="Arial" pitchFamily="34" charset="0"/>
            </a:endParaRPr>
          </a:p>
        </p:txBody>
      </p:sp>
      <p:sp>
        <p:nvSpPr>
          <p:cNvPr id="9" name="TextBox 8"/>
          <p:cNvSpPr txBox="1"/>
          <p:nvPr/>
        </p:nvSpPr>
        <p:spPr>
          <a:xfrm>
            <a:off x="1330802" y="3327728"/>
            <a:ext cx="1336357"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Step 1.</a:t>
            </a:r>
            <a:endParaRPr lang="en-US" sz="2000" b="1">
              <a:solidFill>
                <a:srgbClr val="0000FF"/>
              </a:solidFill>
              <a:latin typeface="Arial" pitchFamily="34" charset="0"/>
              <a:cs typeface="Arial" pitchFamily="34" charset="0"/>
            </a:endParaRPr>
          </a:p>
        </p:txBody>
      </p:sp>
      <p:sp>
        <p:nvSpPr>
          <p:cNvPr id="10" name="TextBox 9"/>
          <p:cNvSpPr txBox="1"/>
          <p:nvPr/>
        </p:nvSpPr>
        <p:spPr>
          <a:xfrm>
            <a:off x="1330802" y="4379846"/>
            <a:ext cx="1336357"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Step 2.</a:t>
            </a:r>
            <a:endParaRPr lang="en-US" sz="2000" b="1">
              <a:solidFill>
                <a:srgbClr val="0000FF"/>
              </a:solidFill>
              <a:latin typeface="Arial" pitchFamily="34" charset="0"/>
              <a:cs typeface="Arial" pitchFamily="34" charset="0"/>
            </a:endParaRPr>
          </a:p>
        </p:txBody>
      </p:sp>
      <p:sp>
        <p:nvSpPr>
          <p:cNvPr id="11" name="TextBox 10"/>
          <p:cNvSpPr txBox="1"/>
          <p:nvPr/>
        </p:nvSpPr>
        <p:spPr>
          <a:xfrm>
            <a:off x="1345327" y="5494776"/>
            <a:ext cx="1336357"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Step 3.</a:t>
            </a:r>
            <a:endParaRPr lang="en-US" sz="2000" b="1">
              <a:solidFill>
                <a:srgbClr val="0000FF"/>
              </a:solidFill>
              <a:latin typeface="Arial" pitchFamily="34" charset="0"/>
              <a:cs typeface="Arial" pitchFamily="34" charset="0"/>
            </a:endParaRPr>
          </a:p>
        </p:txBody>
      </p:sp>
      <p:sp>
        <p:nvSpPr>
          <p:cNvPr id="12" name="TextBox 11"/>
          <p:cNvSpPr txBox="1"/>
          <p:nvPr/>
        </p:nvSpPr>
        <p:spPr>
          <a:xfrm>
            <a:off x="1388904" y="6782442"/>
            <a:ext cx="1336357"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Step 4.</a:t>
            </a:r>
            <a:endParaRPr lang="en-US" sz="2000" b="1" dirty="0">
              <a:solidFill>
                <a:srgbClr val="0000FF"/>
              </a:solidFill>
              <a:latin typeface="Arial" pitchFamily="34" charset="0"/>
              <a:cs typeface="Arial" pitchFamily="34" charset="0"/>
            </a:endParaRPr>
          </a:p>
        </p:txBody>
      </p:sp>
      <p:sp>
        <p:nvSpPr>
          <p:cNvPr id="13" name="TextBox 12"/>
          <p:cNvSpPr txBox="1"/>
          <p:nvPr/>
        </p:nvSpPr>
        <p:spPr>
          <a:xfrm>
            <a:off x="1330802" y="7991592"/>
            <a:ext cx="1336357"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Step 5.</a:t>
            </a:r>
            <a:endParaRPr lang="en-US" sz="2000" b="1" dirty="0">
              <a:solidFill>
                <a:srgbClr val="0000FF"/>
              </a:solidFill>
              <a:latin typeface="Arial" pitchFamily="34" charset="0"/>
              <a:cs typeface="Arial" pitchFamily="34" charset="0"/>
            </a:endParaRPr>
          </a:p>
        </p:txBody>
      </p:sp>
      <p:sp>
        <p:nvSpPr>
          <p:cNvPr id="14" name="Freeform 13"/>
          <p:cNvSpPr/>
          <p:nvPr/>
        </p:nvSpPr>
        <p:spPr>
          <a:xfrm>
            <a:off x="1272699" y="3280618"/>
            <a:ext cx="7303049" cy="954288"/>
          </a:xfrm>
          <a:custGeom>
            <a:avLst/>
            <a:gdLst/>
            <a:ahLst/>
            <a:cxnLst/>
            <a:rect l="0" t="0" r="0" b="0"/>
            <a:pathLst>
              <a:path w="6385180" h="771780">
                <a:moveTo>
                  <a:pt x="0" y="0"/>
                </a:moveTo>
                <a:lnTo>
                  <a:pt x="6385179" y="0"/>
                </a:lnTo>
                <a:lnTo>
                  <a:pt x="6385179" y="771779"/>
                </a:lnTo>
                <a:lnTo>
                  <a:pt x="0" y="77177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15" name="Freeform 14"/>
          <p:cNvSpPr/>
          <p:nvPr/>
        </p:nvSpPr>
        <p:spPr>
          <a:xfrm>
            <a:off x="1287225" y="4386539"/>
            <a:ext cx="7303049" cy="954288"/>
          </a:xfrm>
          <a:custGeom>
            <a:avLst/>
            <a:gdLst/>
            <a:ahLst/>
            <a:cxnLst/>
            <a:rect l="0" t="0" r="0" b="0"/>
            <a:pathLst>
              <a:path w="6385180" h="771780">
                <a:moveTo>
                  <a:pt x="0" y="0"/>
                </a:moveTo>
                <a:lnTo>
                  <a:pt x="6385179" y="0"/>
                </a:lnTo>
                <a:lnTo>
                  <a:pt x="6385179" y="771779"/>
                </a:lnTo>
                <a:lnTo>
                  <a:pt x="0" y="77177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16" name="Freeform 15"/>
          <p:cNvSpPr/>
          <p:nvPr/>
        </p:nvSpPr>
        <p:spPr>
          <a:xfrm>
            <a:off x="1301750" y="5497312"/>
            <a:ext cx="7303049" cy="954288"/>
          </a:xfrm>
          <a:custGeom>
            <a:avLst/>
            <a:gdLst/>
            <a:ahLst/>
            <a:cxnLst/>
            <a:rect l="0" t="0" r="0" b="0"/>
            <a:pathLst>
              <a:path w="6385180" h="771780">
                <a:moveTo>
                  <a:pt x="0" y="0"/>
                </a:moveTo>
                <a:lnTo>
                  <a:pt x="6385179" y="0"/>
                </a:lnTo>
                <a:lnTo>
                  <a:pt x="6385179" y="771779"/>
                </a:lnTo>
                <a:lnTo>
                  <a:pt x="0" y="77177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17" name="Freeform 16"/>
          <p:cNvSpPr/>
          <p:nvPr/>
        </p:nvSpPr>
        <p:spPr>
          <a:xfrm>
            <a:off x="1276350" y="6680200"/>
            <a:ext cx="7303049" cy="954288"/>
          </a:xfrm>
          <a:custGeom>
            <a:avLst/>
            <a:gdLst/>
            <a:ahLst/>
            <a:cxnLst/>
            <a:rect l="0" t="0" r="0" b="0"/>
            <a:pathLst>
              <a:path w="6385180" h="771780">
                <a:moveTo>
                  <a:pt x="0" y="0"/>
                </a:moveTo>
                <a:lnTo>
                  <a:pt x="6385179" y="0"/>
                </a:lnTo>
                <a:lnTo>
                  <a:pt x="6385179" y="771779"/>
                </a:lnTo>
                <a:lnTo>
                  <a:pt x="0" y="77177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18" name="Freeform 17"/>
          <p:cNvSpPr/>
          <p:nvPr/>
        </p:nvSpPr>
        <p:spPr>
          <a:xfrm>
            <a:off x="1291749" y="7823200"/>
            <a:ext cx="7303049" cy="954288"/>
          </a:xfrm>
          <a:custGeom>
            <a:avLst/>
            <a:gdLst/>
            <a:ahLst/>
            <a:cxnLst/>
            <a:rect l="0" t="0" r="0" b="0"/>
            <a:pathLst>
              <a:path w="6385180" h="771780">
                <a:moveTo>
                  <a:pt x="0" y="0"/>
                </a:moveTo>
                <a:lnTo>
                  <a:pt x="6385179" y="0"/>
                </a:lnTo>
                <a:lnTo>
                  <a:pt x="6385179" y="771779"/>
                </a:lnTo>
                <a:lnTo>
                  <a:pt x="0" y="77177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Tree>
    <p:extLst>
      <p:ext uri="{BB962C8B-B14F-4D97-AF65-F5344CB8AC3E}">
        <p14:creationId xmlns:p14="http://schemas.microsoft.com/office/powerpoint/2010/main" val="222180207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521" y="979999"/>
            <a:ext cx="6465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62161" y="984655"/>
            <a:ext cx="664562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State which two lines are parallel.</a:t>
            </a:r>
            <a:endParaRPr lang="en-US" sz="2800" b="1" dirty="0">
              <a:solidFill>
                <a:srgbClr val="000000"/>
              </a:solidFill>
              <a:latin typeface="Arial" pitchFamily="34" charset="0"/>
              <a:cs typeface="Arial" pitchFamily="34" charset="0"/>
            </a:endParaRPr>
          </a:p>
        </p:txBody>
      </p:sp>
      <p:grpSp>
        <p:nvGrpSpPr>
          <p:cNvPr id="22" name="Group 21"/>
          <p:cNvGrpSpPr/>
          <p:nvPr/>
        </p:nvGrpSpPr>
        <p:grpSpPr>
          <a:xfrm>
            <a:off x="6724650" y="2028595"/>
            <a:ext cx="4008637" cy="4042005"/>
            <a:chOff x="5499481" y="673100"/>
            <a:chExt cx="3504819" cy="3268972"/>
          </a:xfrm>
        </p:grpSpPr>
        <p:cxnSp>
          <p:nvCxnSpPr>
            <p:cNvPr id="10" name="Straight Connector 9"/>
            <p:cNvCxnSpPr/>
            <p:nvPr/>
          </p:nvCxnSpPr>
          <p:spPr>
            <a:xfrm flipV="1">
              <a:off x="6896481" y="1589024"/>
              <a:ext cx="1033272" cy="2010664"/>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499481" y="2409825"/>
              <a:ext cx="2270379" cy="1166876"/>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090412" y="1186561"/>
              <a:ext cx="2225167" cy="114350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935345" y="1045210"/>
              <a:ext cx="1102995" cy="21463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254369" y="2598547"/>
              <a:ext cx="146812" cy="75565"/>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342761" y="2691130"/>
              <a:ext cx="63881" cy="124333"/>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6712585" y="1734566"/>
              <a:ext cx="124206" cy="63881"/>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865239" y="1652016"/>
              <a:ext cx="75438" cy="146812"/>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96300" y="2298700"/>
              <a:ext cx="508000" cy="373372"/>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a</a:t>
              </a:r>
              <a:endParaRPr lang="en-US" sz="2400" b="1">
                <a:solidFill>
                  <a:srgbClr val="000000"/>
                </a:solidFill>
                <a:latin typeface="Arial" pitchFamily="34" charset="0"/>
                <a:cs typeface="Arial" pitchFamily="34" charset="0"/>
              </a:endParaRPr>
            </a:p>
          </p:txBody>
        </p:sp>
        <p:sp>
          <p:nvSpPr>
            <p:cNvPr id="19" name="TextBox 18"/>
            <p:cNvSpPr txBox="1"/>
            <p:nvPr/>
          </p:nvSpPr>
          <p:spPr>
            <a:xfrm>
              <a:off x="8001000" y="3568700"/>
              <a:ext cx="508000" cy="373372"/>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b</a:t>
              </a:r>
              <a:endParaRPr lang="en-US" sz="2400" b="1">
                <a:solidFill>
                  <a:srgbClr val="000000"/>
                </a:solidFill>
                <a:latin typeface="Arial" pitchFamily="34" charset="0"/>
                <a:cs typeface="Arial" pitchFamily="34" charset="0"/>
              </a:endParaRPr>
            </a:p>
          </p:txBody>
        </p:sp>
        <p:sp>
          <p:nvSpPr>
            <p:cNvPr id="20" name="TextBox 19"/>
            <p:cNvSpPr txBox="1"/>
            <p:nvPr/>
          </p:nvSpPr>
          <p:spPr>
            <a:xfrm>
              <a:off x="6985000" y="673100"/>
              <a:ext cx="508000" cy="373372"/>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c</a:t>
              </a:r>
              <a:endParaRPr lang="en-US" sz="2400" b="1">
                <a:solidFill>
                  <a:srgbClr val="000000"/>
                </a:solidFill>
                <a:latin typeface="Arial" pitchFamily="34" charset="0"/>
                <a:cs typeface="Arial" pitchFamily="34" charset="0"/>
              </a:endParaRPr>
            </a:p>
          </p:txBody>
        </p:sp>
        <p:sp>
          <p:nvSpPr>
            <p:cNvPr id="21" name="TextBox 20"/>
            <p:cNvSpPr txBox="1"/>
            <p:nvPr/>
          </p:nvSpPr>
          <p:spPr>
            <a:xfrm>
              <a:off x="8178800" y="1320800"/>
              <a:ext cx="508000" cy="373372"/>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d</a:t>
              </a:r>
              <a:endParaRPr lang="en-US" sz="2400" b="1">
                <a:solidFill>
                  <a:srgbClr val="000000"/>
                </a:solidFill>
                <a:latin typeface="Arial" pitchFamily="34" charset="0"/>
                <a:cs typeface="Arial" pitchFamily="34" charset="0"/>
              </a:endParaRPr>
            </a:p>
          </p:txBody>
        </p:sp>
      </p:grpSp>
      <p:pic>
        <p:nvPicPr>
          <p:cNvPr id="23" name="Picture 2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62813"/>
            <a:ext cx="3950970" cy="78516"/>
          </a:xfrm>
          <a:prstGeom prst="rect">
            <a:avLst/>
          </a:prstGeom>
          <a:solidFill>
            <a:scrgbClr r="0" g="0" b="0">
              <a:alpha val="0"/>
            </a:scrgbClr>
          </a:solidFill>
        </p:spPr>
      </p:pic>
      <p:sp>
        <p:nvSpPr>
          <p:cNvPr id="24" name="Rectangle 23"/>
          <p:cNvSpPr/>
          <p:nvPr/>
        </p:nvSpPr>
        <p:spPr>
          <a:xfrm>
            <a:off x="3472474" y="2280055"/>
            <a:ext cx="105059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 || b</a:t>
            </a:r>
          </a:p>
        </p:txBody>
      </p:sp>
      <p:sp>
        <p:nvSpPr>
          <p:cNvPr id="25" name="Rectangle 24"/>
          <p:cNvSpPr/>
          <p:nvPr/>
        </p:nvSpPr>
        <p:spPr>
          <a:xfrm>
            <a:off x="3472476" y="2829439"/>
            <a:ext cx="92582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c || d</a:t>
            </a:r>
          </a:p>
        </p:txBody>
      </p:sp>
      <p:sp>
        <p:nvSpPr>
          <p:cNvPr id="26" name="Rectangle 25"/>
          <p:cNvSpPr/>
          <p:nvPr/>
        </p:nvSpPr>
        <p:spPr>
          <a:xfrm>
            <a:off x="3472474" y="3333591"/>
            <a:ext cx="128300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neither</a:t>
            </a:r>
          </a:p>
        </p:txBody>
      </p:sp>
      <p:sp>
        <p:nvSpPr>
          <p:cNvPr id="27" name="TextBox 26"/>
          <p:cNvSpPr txBox="1"/>
          <p:nvPr/>
        </p:nvSpPr>
        <p:spPr>
          <a:xfrm>
            <a:off x="2927239" y="2285841"/>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28" name="TextBox 27"/>
          <p:cNvSpPr txBox="1"/>
          <p:nvPr/>
        </p:nvSpPr>
        <p:spPr>
          <a:xfrm>
            <a:off x="2935814" y="2838291"/>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9" name="TextBox 28"/>
          <p:cNvSpPr txBox="1"/>
          <p:nvPr/>
        </p:nvSpPr>
        <p:spPr>
          <a:xfrm>
            <a:off x="2923905" y="3352500"/>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30" name="Oval 29"/>
          <p:cNvSpPr/>
          <p:nvPr/>
        </p:nvSpPr>
        <p:spPr>
          <a:xfrm>
            <a:off x="2151675" y="233184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2154320" y="28573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2" name="Oval 31"/>
          <p:cNvSpPr/>
          <p:nvPr/>
        </p:nvSpPr>
        <p:spPr>
          <a:xfrm>
            <a:off x="2137615" y="337550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141404594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914" t="11473" r="18173"/>
          <a:stretch/>
        </p:blipFill>
        <p:spPr bwMode="auto">
          <a:xfrm>
            <a:off x="8301789" y="2117558"/>
            <a:ext cx="2284730" cy="28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36572" y="976924"/>
            <a:ext cx="59443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86531" y="976924"/>
            <a:ext cx="8427799"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diagram represents the construction of the perpendicular bisector of MN?</a:t>
            </a:r>
            <a:endParaRPr lang="en-US" sz="2800" b="1" dirty="0">
              <a:solidFill>
                <a:srgbClr val="000000"/>
              </a:solidFill>
              <a:latin typeface="Arial" pitchFamily="34" charset="0"/>
              <a:cs typeface="Arial" pitchFamily="34" charset="0"/>
            </a:endParaRPr>
          </a:p>
        </p:txBody>
      </p:sp>
      <p:cxnSp>
        <p:nvCxnSpPr>
          <p:cNvPr id="4" name="Straight Connector 3"/>
          <p:cNvCxnSpPr/>
          <p:nvPr/>
        </p:nvCxnSpPr>
        <p:spPr>
          <a:xfrm>
            <a:off x="4127423" y="5791514"/>
            <a:ext cx="0" cy="2292674"/>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284937" y="6937851"/>
            <a:ext cx="171402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264456" y="6915709"/>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 name="Oval 6"/>
          <p:cNvSpPr/>
          <p:nvPr/>
        </p:nvSpPr>
        <p:spPr>
          <a:xfrm>
            <a:off x="4963954" y="6915709"/>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8" name="Straight Connector 7"/>
          <p:cNvCxnSpPr/>
          <p:nvPr/>
        </p:nvCxnSpPr>
        <p:spPr>
          <a:xfrm>
            <a:off x="3444719" y="3593060"/>
            <a:ext cx="161234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438764" y="3570918"/>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0" name="Oval 9"/>
          <p:cNvSpPr/>
          <p:nvPr/>
        </p:nvSpPr>
        <p:spPr>
          <a:xfrm>
            <a:off x="5036582" y="3570918"/>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5" name="Oval 14"/>
          <p:cNvSpPr/>
          <p:nvPr/>
        </p:nvSpPr>
        <p:spPr>
          <a:xfrm>
            <a:off x="8599711" y="6695864"/>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Oval 15"/>
          <p:cNvSpPr/>
          <p:nvPr/>
        </p:nvSpPr>
        <p:spPr>
          <a:xfrm>
            <a:off x="10299209" y="6695864"/>
            <a:ext cx="43577" cy="4711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19" name="Straight Connector 18"/>
          <p:cNvCxnSpPr/>
          <p:nvPr/>
        </p:nvCxnSpPr>
        <p:spPr>
          <a:xfrm>
            <a:off x="4258154" y="2336800"/>
            <a:ext cx="0" cy="2638145"/>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48577" y="3104585"/>
            <a:ext cx="394573" cy="461665"/>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33" name="TextBox 32"/>
          <p:cNvSpPr txBox="1"/>
          <p:nvPr/>
        </p:nvSpPr>
        <p:spPr>
          <a:xfrm>
            <a:off x="6916341" y="3148261"/>
            <a:ext cx="504277" cy="461665"/>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34" name="TextBox 33"/>
          <p:cNvSpPr txBox="1"/>
          <p:nvPr/>
        </p:nvSpPr>
        <p:spPr>
          <a:xfrm>
            <a:off x="1919526" y="5886450"/>
            <a:ext cx="423624" cy="461665"/>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35" name="TextBox 34"/>
          <p:cNvSpPr txBox="1"/>
          <p:nvPr/>
        </p:nvSpPr>
        <p:spPr>
          <a:xfrm>
            <a:off x="6953250" y="5894685"/>
            <a:ext cx="514683" cy="461665"/>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cxnSp>
        <p:nvCxnSpPr>
          <p:cNvPr id="38" name="Straight Connector 37"/>
          <p:cNvCxnSpPr/>
          <p:nvPr/>
        </p:nvCxnSpPr>
        <p:spPr>
          <a:xfrm>
            <a:off x="7198614" y="1467476"/>
            <a:ext cx="479346"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39" name="Picture 3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40" name="Arc 39"/>
          <p:cNvSpPr/>
          <p:nvPr/>
        </p:nvSpPr>
        <p:spPr>
          <a:xfrm rot="16356245">
            <a:off x="4027448" y="5840399"/>
            <a:ext cx="1364545" cy="14326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rot="12825050">
            <a:off x="3746462" y="2916761"/>
            <a:ext cx="917225" cy="114468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6205601">
            <a:off x="2442954" y="6837956"/>
            <a:ext cx="2324266" cy="149154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rot="2950933">
            <a:off x="4124011" y="3119008"/>
            <a:ext cx="732851" cy="96802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rot="2001792">
            <a:off x="3282246" y="3046019"/>
            <a:ext cx="917225" cy="114468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rot="13138137">
            <a:off x="4290977" y="2854018"/>
            <a:ext cx="1342965" cy="14336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p:cNvSpPr/>
          <p:nvPr/>
        </p:nvSpPr>
        <p:spPr>
          <a:xfrm rot="21071147">
            <a:off x="3498434" y="5988087"/>
            <a:ext cx="732851" cy="968026"/>
          </a:xfrm>
          <a:prstGeom prst="arc">
            <a:avLst>
              <a:gd name="adj1" fmla="val 1674833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p:cNvSpPr/>
          <p:nvPr/>
        </p:nvSpPr>
        <p:spPr>
          <a:xfrm rot="10608717">
            <a:off x="3984794" y="7452413"/>
            <a:ext cx="917225" cy="114468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p:cNvSpPr/>
          <p:nvPr/>
        </p:nvSpPr>
        <p:spPr>
          <a:xfrm rot="7906676">
            <a:off x="9057570" y="6675182"/>
            <a:ext cx="732851" cy="96802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Arc 54"/>
          <p:cNvSpPr/>
          <p:nvPr/>
        </p:nvSpPr>
        <p:spPr>
          <a:xfrm rot="12556608">
            <a:off x="8667143" y="6143402"/>
            <a:ext cx="732851" cy="96802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rot="18171436">
            <a:off x="9260920" y="5796176"/>
            <a:ext cx="732851" cy="96802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rot="1863899">
            <a:off x="9568440" y="6454695"/>
            <a:ext cx="732851" cy="96802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9477204" y="5147681"/>
            <a:ext cx="0" cy="2826584"/>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634718" y="6718006"/>
            <a:ext cx="169949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466850" y="31902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9" name="Oval 48"/>
          <p:cNvSpPr/>
          <p:nvPr/>
        </p:nvSpPr>
        <p:spPr>
          <a:xfrm>
            <a:off x="1466850" y="593765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0" name="Oval 49"/>
          <p:cNvSpPr/>
          <p:nvPr/>
        </p:nvSpPr>
        <p:spPr>
          <a:xfrm>
            <a:off x="6326665" y="319874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1" name="Oval 50"/>
          <p:cNvSpPr/>
          <p:nvPr/>
        </p:nvSpPr>
        <p:spPr>
          <a:xfrm>
            <a:off x="6384431" y="594441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275433083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694485" y="3345235"/>
            <a:ext cx="305038"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406241" y="3345235"/>
            <a:ext cx="305038"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412528" y="2778297"/>
            <a:ext cx="305038"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676650" y="2794000"/>
            <a:ext cx="305038"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673483" y="2295758"/>
            <a:ext cx="305038"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8957" y="2299510"/>
            <a:ext cx="305038"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24760" y="984655"/>
            <a:ext cx="94909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43</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2054400" y="984655"/>
            <a:ext cx="675441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State which two lines are parallel.</a:t>
            </a:r>
            <a:endParaRPr lang="en-US" sz="2800" b="1" dirty="0">
              <a:solidFill>
                <a:srgbClr val="000000"/>
              </a:solidFill>
              <a:latin typeface="Arial" pitchFamily="34" charset="0"/>
              <a:cs typeface="Arial" pitchFamily="34" charset="0"/>
            </a:endParaRPr>
          </a:p>
        </p:txBody>
      </p:sp>
      <p:grpSp>
        <p:nvGrpSpPr>
          <p:cNvPr id="47" name="Group 46"/>
          <p:cNvGrpSpPr/>
          <p:nvPr/>
        </p:nvGrpSpPr>
        <p:grpSpPr>
          <a:xfrm>
            <a:off x="6572250" y="1889258"/>
            <a:ext cx="3747611" cy="5094122"/>
            <a:chOff x="5410200" y="533400"/>
            <a:chExt cx="3276600" cy="4119872"/>
          </a:xfrm>
        </p:grpSpPr>
        <p:cxnSp>
          <p:nvCxnSpPr>
            <p:cNvPr id="17" name="Straight Connector 16"/>
            <p:cNvCxnSpPr/>
            <p:nvPr/>
          </p:nvCxnSpPr>
          <p:spPr>
            <a:xfrm flipV="1">
              <a:off x="6438900" y="2146300"/>
              <a:ext cx="812800" cy="101600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51700" y="2146300"/>
              <a:ext cx="571500" cy="106680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26200" y="3162300"/>
              <a:ext cx="635000" cy="106680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048500" y="3213100"/>
              <a:ext cx="787400" cy="100330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13500" y="533400"/>
              <a:ext cx="850900" cy="2616200"/>
            </a:xfrm>
            <a:prstGeom prst="line">
              <a:avLst/>
            </a:prstGeom>
            <a:ln w="254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823200" y="673100"/>
              <a:ext cx="863600" cy="2540000"/>
            </a:xfrm>
            <a:prstGeom prst="line">
              <a:avLst/>
            </a:prstGeom>
            <a:ln w="254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10200" y="3073400"/>
              <a:ext cx="3009900" cy="2032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46800" y="3175000"/>
              <a:ext cx="558800" cy="373372"/>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A</a:t>
              </a:r>
              <a:endParaRPr lang="en-US" sz="2400" b="1">
                <a:solidFill>
                  <a:srgbClr val="000000"/>
                </a:solidFill>
                <a:latin typeface="Arial" pitchFamily="34" charset="0"/>
                <a:cs typeface="Arial" pitchFamily="34" charset="0"/>
              </a:endParaRPr>
            </a:p>
          </p:txBody>
        </p:sp>
        <p:sp>
          <p:nvSpPr>
            <p:cNvPr id="25" name="TextBox 24"/>
            <p:cNvSpPr txBox="1"/>
            <p:nvPr/>
          </p:nvSpPr>
          <p:spPr>
            <a:xfrm>
              <a:off x="6781800" y="609600"/>
              <a:ext cx="558800" cy="373372"/>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B</a:t>
              </a:r>
              <a:endParaRPr lang="en-US" sz="2400" b="1">
                <a:solidFill>
                  <a:srgbClr val="000000"/>
                </a:solidFill>
                <a:latin typeface="Arial" pitchFamily="34" charset="0"/>
                <a:cs typeface="Arial" pitchFamily="34" charset="0"/>
              </a:endParaRPr>
            </a:p>
          </p:txBody>
        </p:sp>
        <p:sp>
          <p:nvSpPr>
            <p:cNvPr id="26" name="TextBox 25"/>
            <p:cNvSpPr txBox="1"/>
            <p:nvPr/>
          </p:nvSpPr>
          <p:spPr>
            <a:xfrm>
              <a:off x="7226300" y="1828800"/>
              <a:ext cx="558800" cy="373372"/>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C</a:t>
              </a:r>
              <a:endParaRPr lang="en-US" sz="2400" b="1">
                <a:solidFill>
                  <a:srgbClr val="000000"/>
                </a:solidFill>
                <a:latin typeface="Arial" pitchFamily="34" charset="0"/>
                <a:cs typeface="Arial" pitchFamily="34" charset="0"/>
              </a:endParaRPr>
            </a:p>
          </p:txBody>
        </p:sp>
        <p:sp>
          <p:nvSpPr>
            <p:cNvPr id="27" name="TextBox 26"/>
            <p:cNvSpPr txBox="1"/>
            <p:nvPr/>
          </p:nvSpPr>
          <p:spPr>
            <a:xfrm>
              <a:off x="7810500" y="3302000"/>
              <a:ext cx="558800" cy="373372"/>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D</a:t>
              </a:r>
              <a:endParaRPr lang="en-US" sz="2400" b="1">
                <a:solidFill>
                  <a:srgbClr val="000000"/>
                </a:solidFill>
                <a:latin typeface="Arial" pitchFamily="34" charset="0"/>
                <a:cs typeface="Arial" pitchFamily="34" charset="0"/>
              </a:endParaRPr>
            </a:p>
          </p:txBody>
        </p:sp>
        <p:sp>
          <p:nvSpPr>
            <p:cNvPr id="28" name="TextBox 27"/>
            <p:cNvSpPr txBox="1"/>
            <p:nvPr/>
          </p:nvSpPr>
          <p:spPr>
            <a:xfrm>
              <a:off x="6896100" y="4279900"/>
              <a:ext cx="5588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E</a:t>
              </a:r>
              <a:endParaRPr lang="en-US" sz="2400" b="1" dirty="0">
                <a:solidFill>
                  <a:srgbClr val="000000"/>
                </a:solidFill>
                <a:latin typeface="Arial" pitchFamily="34" charset="0"/>
                <a:cs typeface="Arial" pitchFamily="34" charset="0"/>
              </a:endParaRPr>
            </a:p>
          </p:txBody>
        </p:sp>
        <p:sp>
          <p:nvSpPr>
            <p:cNvPr id="29" name="Oval 28"/>
            <p:cNvSpPr/>
            <p:nvPr/>
          </p:nvSpPr>
          <p:spPr>
            <a:xfrm>
              <a:off x="6400800" y="3124200"/>
              <a:ext cx="50800" cy="508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0" name="Oval 29"/>
            <p:cNvSpPr/>
            <p:nvPr/>
          </p:nvSpPr>
          <p:spPr>
            <a:xfrm>
              <a:off x="7017893" y="4198493"/>
              <a:ext cx="35814" cy="35814"/>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Oval 30"/>
            <p:cNvSpPr/>
            <p:nvPr/>
          </p:nvSpPr>
          <p:spPr>
            <a:xfrm>
              <a:off x="7805293" y="31951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2" name="Oval 31"/>
            <p:cNvSpPr/>
            <p:nvPr/>
          </p:nvSpPr>
          <p:spPr>
            <a:xfrm>
              <a:off x="7805293" y="31951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3" name="Oval 32"/>
            <p:cNvSpPr/>
            <p:nvPr/>
          </p:nvSpPr>
          <p:spPr>
            <a:xfrm>
              <a:off x="7805293" y="31951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Oval 33"/>
            <p:cNvSpPr/>
            <p:nvPr/>
          </p:nvSpPr>
          <p:spPr>
            <a:xfrm>
              <a:off x="8440293" y="13155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Oval 34"/>
            <p:cNvSpPr/>
            <p:nvPr/>
          </p:nvSpPr>
          <p:spPr>
            <a:xfrm>
              <a:off x="7144893" y="8329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Oval 35"/>
            <p:cNvSpPr/>
            <p:nvPr/>
          </p:nvSpPr>
          <p:spPr>
            <a:xfrm>
              <a:off x="7233793" y="21283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7" name="Oval 36"/>
            <p:cNvSpPr/>
            <p:nvPr/>
          </p:nvSpPr>
          <p:spPr>
            <a:xfrm>
              <a:off x="7233793" y="21283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8" name="Oval 37"/>
            <p:cNvSpPr/>
            <p:nvPr/>
          </p:nvSpPr>
          <p:spPr>
            <a:xfrm>
              <a:off x="7805293" y="31951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9" name="Oval 38"/>
            <p:cNvSpPr/>
            <p:nvPr/>
          </p:nvSpPr>
          <p:spPr>
            <a:xfrm>
              <a:off x="7030593" y="41857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0" name="TextBox 39"/>
            <p:cNvSpPr txBox="1"/>
            <p:nvPr/>
          </p:nvSpPr>
          <p:spPr>
            <a:xfrm>
              <a:off x="7581900" y="2667000"/>
              <a:ext cx="6858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34</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41" name="TextBox 40"/>
            <p:cNvSpPr txBox="1"/>
            <p:nvPr/>
          </p:nvSpPr>
          <p:spPr>
            <a:xfrm>
              <a:off x="6756400" y="2070100"/>
              <a:ext cx="7112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27</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cxnSp>
          <p:nvCxnSpPr>
            <p:cNvPr id="42" name="Straight Connector 41"/>
            <p:cNvCxnSpPr/>
            <p:nvPr/>
          </p:nvCxnSpPr>
          <p:spPr>
            <a:xfrm flipH="1">
              <a:off x="6553200" y="2349500"/>
              <a:ext cx="292100" cy="596900"/>
            </a:xfrm>
            <a:prstGeom prst="line">
              <a:avLst/>
            </a:prstGeom>
            <a:ln w="254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604000" y="2832100"/>
              <a:ext cx="6858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63</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44" name="TextBox 43"/>
            <p:cNvSpPr txBox="1"/>
            <p:nvPr/>
          </p:nvSpPr>
          <p:spPr>
            <a:xfrm>
              <a:off x="7289800" y="2946400"/>
              <a:ext cx="6858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56</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45" name="TextBox 44"/>
            <p:cNvSpPr txBox="1"/>
            <p:nvPr/>
          </p:nvSpPr>
          <p:spPr>
            <a:xfrm>
              <a:off x="6515100" y="3187700"/>
              <a:ext cx="6858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48</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46" name="TextBox 45"/>
            <p:cNvSpPr txBox="1"/>
            <p:nvPr/>
          </p:nvSpPr>
          <p:spPr>
            <a:xfrm>
              <a:off x="7251700" y="3238500"/>
              <a:ext cx="6858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51</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grpSp>
      <p:sp>
        <p:nvSpPr>
          <p:cNvPr id="48" name="TextBox 47"/>
          <p:cNvSpPr txBox="1"/>
          <p:nvPr/>
        </p:nvSpPr>
        <p:spPr>
          <a:xfrm>
            <a:off x="10174605" y="2752936"/>
            <a:ext cx="610076"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F</a:t>
            </a:r>
            <a:endParaRPr lang="en-US" sz="2400" b="1">
              <a:solidFill>
                <a:srgbClr val="000000"/>
              </a:solidFill>
              <a:latin typeface="Arial" pitchFamily="34" charset="0"/>
              <a:cs typeface="Arial" pitchFamily="34" charset="0"/>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78517"/>
            <a:ext cx="3950970" cy="78516"/>
          </a:xfrm>
          <a:prstGeom prst="rect">
            <a:avLst/>
          </a:prstGeom>
          <a:solidFill>
            <a:scrgbClr r="0" g="0" b="0">
              <a:alpha val="0"/>
            </a:scrgbClr>
          </a:solidFill>
        </p:spPr>
      </p:pic>
      <p:sp>
        <p:nvSpPr>
          <p:cNvPr id="50" name="Rectangle 49"/>
          <p:cNvSpPr/>
          <p:nvPr/>
        </p:nvSpPr>
        <p:spPr>
          <a:xfrm>
            <a:off x="3472474" y="2280055"/>
            <a:ext cx="195913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AC || ED</a:t>
            </a:r>
          </a:p>
        </p:txBody>
      </p:sp>
      <p:sp>
        <p:nvSpPr>
          <p:cNvPr id="51" name="Rectangle 50"/>
          <p:cNvSpPr/>
          <p:nvPr/>
        </p:nvSpPr>
        <p:spPr>
          <a:xfrm>
            <a:off x="3472476" y="2829439"/>
            <a:ext cx="157577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AE || CD</a:t>
            </a:r>
          </a:p>
        </p:txBody>
      </p:sp>
      <p:sp>
        <p:nvSpPr>
          <p:cNvPr id="52" name="Rectangle 51"/>
          <p:cNvSpPr/>
          <p:nvPr/>
        </p:nvSpPr>
        <p:spPr>
          <a:xfrm>
            <a:off x="3472474" y="3362166"/>
            <a:ext cx="177263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AB || DF</a:t>
            </a:r>
          </a:p>
        </p:txBody>
      </p:sp>
      <p:sp>
        <p:nvSpPr>
          <p:cNvPr id="53" name="TextBox 52"/>
          <p:cNvSpPr txBox="1"/>
          <p:nvPr/>
        </p:nvSpPr>
        <p:spPr>
          <a:xfrm>
            <a:off x="2927239" y="2285841"/>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54" name="TextBox 53"/>
          <p:cNvSpPr txBox="1"/>
          <p:nvPr/>
        </p:nvSpPr>
        <p:spPr>
          <a:xfrm>
            <a:off x="2935814" y="2838291"/>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55" name="TextBox 54"/>
          <p:cNvSpPr txBox="1"/>
          <p:nvPr/>
        </p:nvSpPr>
        <p:spPr>
          <a:xfrm>
            <a:off x="2923905" y="3381075"/>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56" name="Oval 55"/>
          <p:cNvSpPr/>
          <p:nvPr/>
        </p:nvSpPr>
        <p:spPr>
          <a:xfrm>
            <a:off x="2151675" y="233184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7" name="Oval 56"/>
          <p:cNvSpPr/>
          <p:nvPr/>
        </p:nvSpPr>
        <p:spPr>
          <a:xfrm>
            <a:off x="2154320" y="28573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8" name="Oval 57"/>
          <p:cNvSpPr/>
          <p:nvPr/>
        </p:nvSpPr>
        <p:spPr>
          <a:xfrm>
            <a:off x="2137615" y="337550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22743268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650" y="741680"/>
            <a:ext cx="11118850"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Slopes of Perpendicular Lines</a:t>
            </a:r>
            <a:endParaRPr lang="en-US" sz="4800" b="1" dirty="0">
              <a:solidFill>
                <a:srgbClr val="0000FF"/>
              </a:solidFill>
              <a:latin typeface="Arial" pitchFamily="34" charset="0"/>
              <a:cs typeface="Arial" pitchFamily="34" charset="0"/>
            </a:endParaRPr>
          </a:p>
        </p:txBody>
      </p:sp>
      <p:sp>
        <p:nvSpPr>
          <p:cNvPr id="3" name="TextBox 2"/>
          <p:cNvSpPr txBox="1"/>
          <p:nvPr/>
        </p:nvSpPr>
        <p:spPr>
          <a:xfrm>
            <a:off x="7999420" y="2452452"/>
            <a:ext cx="2859485" cy="707886"/>
          </a:xfrm>
          <a:prstGeom prst="rect">
            <a:avLst/>
          </a:prstGeom>
          <a:noFill/>
        </p:spPr>
        <p:txBody>
          <a:bodyPr vert="horz" wrap="square" rtlCol="0">
            <a:spAutoFit/>
          </a:bodyPr>
          <a:lstStyle/>
          <a:p>
            <a:r>
              <a:rPr lang="en-US" sz="2000" b="1" i="1" smtClean="0">
                <a:solidFill>
                  <a:srgbClr val="0000FF"/>
                </a:solidFill>
                <a:latin typeface="Arial" pitchFamily="34" charset="0"/>
                <a:cs typeface="Arial" pitchFamily="34" charset="0"/>
              </a:rPr>
              <a:t>Return to Table </a:t>
            </a:r>
          </a:p>
          <a:p>
            <a:r>
              <a:rPr lang="en-US" sz="2000" b="1" i="1" smtClean="0">
                <a:solidFill>
                  <a:srgbClr val="0000FF"/>
                </a:solidFill>
                <a:latin typeface="Arial" pitchFamily="34" charset="0"/>
                <a:cs typeface="Arial" pitchFamily="34" charset="0"/>
              </a:rPr>
              <a:t>of Contents</a:t>
            </a:r>
            <a:endParaRPr lang="en-US" sz="2000" b="1" i="1">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666202" y="2357470"/>
            <a:ext cx="2677138" cy="874440"/>
          </a:xfrm>
          <a:custGeom>
            <a:avLst/>
            <a:gdLst/>
            <a:ahLst/>
            <a:cxnLst/>
            <a:rect l="0" t="0" r="0" b="0"/>
            <a:pathLst>
              <a:path w="3238501" h="342901">
                <a:moveTo>
                  <a:pt x="0" y="0"/>
                </a:moveTo>
                <a:lnTo>
                  <a:pt x="3238500" y="0"/>
                </a:lnTo>
                <a:lnTo>
                  <a:pt x="3238500" y="342900"/>
                </a:lnTo>
                <a:lnTo>
                  <a:pt x="0" y="342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214302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288" y="1041400"/>
            <a:ext cx="8424863"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First, let review some information from Algebra.</a:t>
            </a:r>
            <a:endParaRPr lang="en-US" sz="2400" b="1">
              <a:solidFill>
                <a:srgbClr val="0000FF"/>
              </a:solidFill>
              <a:latin typeface="Arial" pitchFamily="34" charset="0"/>
              <a:cs typeface="Arial" pitchFamily="34" charset="0"/>
            </a:endParaRPr>
          </a:p>
        </p:txBody>
      </p:sp>
      <p:sp>
        <p:nvSpPr>
          <p:cNvPr id="3" name="TextBox 2"/>
          <p:cNvSpPr txBox="1"/>
          <p:nvPr/>
        </p:nvSpPr>
        <p:spPr>
          <a:xfrm>
            <a:off x="2076450" y="1955800"/>
            <a:ext cx="566499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How do we call those  two numbers?</a:t>
            </a:r>
            <a:endParaRPr lang="en-US" sz="2400" b="1" dirty="0">
              <a:solidFill>
                <a:srgbClr val="0000FF"/>
              </a:solidFill>
              <a:latin typeface="Arial" pitchFamily="34" charset="0"/>
              <a:cs typeface="Arial" pitchFamily="34" charset="0"/>
            </a:endParaRPr>
          </a:p>
        </p:txBody>
      </p:sp>
      <p:sp>
        <p:nvSpPr>
          <p:cNvPr id="4" name="TextBox 3"/>
          <p:cNvSpPr txBox="1"/>
          <p:nvPr/>
        </p:nvSpPr>
        <p:spPr>
          <a:xfrm rot="20570041">
            <a:off x="1205627" y="3251994"/>
            <a:ext cx="2033588"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5 and -5?</a:t>
            </a:r>
            <a:endParaRPr lang="en-US" sz="2000" b="1" dirty="0">
              <a:solidFill>
                <a:srgbClr val="0000FF"/>
              </a:solidFill>
              <a:latin typeface="Arial" pitchFamily="34" charset="0"/>
              <a:cs typeface="Arial" pitchFamily="34" charset="0"/>
            </a:endParaRPr>
          </a:p>
        </p:txBody>
      </p:sp>
      <p:sp>
        <p:nvSpPr>
          <p:cNvPr id="5" name="TextBox 4"/>
          <p:cNvSpPr txBox="1"/>
          <p:nvPr/>
        </p:nvSpPr>
        <p:spPr>
          <a:xfrm>
            <a:off x="8628221" y="5795605"/>
            <a:ext cx="2265998"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- 11 and 11?</a:t>
            </a:r>
            <a:endParaRPr lang="en-US" sz="2000" b="1" dirty="0">
              <a:solidFill>
                <a:srgbClr val="0000FF"/>
              </a:solidFill>
              <a:latin typeface="Arial" pitchFamily="34" charset="0"/>
              <a:cs typeface="Arial" pitchFamily="34" charset="0"/>
            </a:endParaRPr>
          </a:p>
        </p:txBody>
      </p:sp>
      <p:grpSp>
        <p:nvGrpSpPr>
          <p:cNvPr id="9" name="Group 8"/>
          <p:cNvGrpSpPr/>
          <p:nvPr/>
        </p:nvGrpSpPr>
        <p:grpSpPr>
          <a:xfrm>
            <a:off x="4412327" y="2634821"/>
            <a:ext cx="1763073" cy="707886"/>
            <a:chOff x="3591071" y="1431514"/>
            <a:chExt cx="1541485" cy="572503"/>
          </a:xfrm>
        </p:grpSpPr>
        <p:sp>
          <p:nvSpPr>
            <p:cNvPr id="6" name="TextBox 5"/>
            <p:cNvSpPr txBox="1"/>
            <p:nvPr/>
          </p:nvSpPr>
          <p:spPr>
            <a:xfrm rot="21576599">
              <a:off x="3591071" y="1431514"/>
              <a:ext cx="558800" cy="572503"/>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p>
            <a:p>
              <a:r>
                <a:rPr lang="en-US" sz="2000" b="1" dirty="0" smtClean="0">
                  <a:solidFill>
                    <a:srgbClr val="0000FF"/>
                  </a:solidFill>
                  <a:latin typeface="Arial" pitchFamily="34" charset="0"/>
                  <a:cs typeface="Arial" pitchFamily="34" charset="0"/>
                </a:rPr>
                <a:t>3 </a:t>
              </a:r>
              <a:endParaRPr lang="en-US" sz="2000" b="1" dirty="0">
                <a:solidFill>
                  <a:srgbClr val="0000FF"/>
                </a:solidFill>
                <a:latin typeface="Arial" pitchFamily="34" charset="0"/>
                <a:cs typeface="Arial" pitchFamily="34" charset="0"/>
              </a:endParaRPr>
            </a:p>
          </p:txBody>
        </p:sp>
        <p:cxnSp>
          <p:nvCxnSpPr>
            <p:cNvPr id="7" name="Straight Connector 6"/>
            <p:cNvCxnSpPr/>
            <p:nvPr/>
          </p:nvCxnSpPr>
          <p:spPr>
            <a:xfrm flipV="1">
              <a:off x="3649437" y="1729512"/>
              <a:ext cx="177837" cy="24"/>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1576599">
              <a:off x="3887956" y="1578040"/>
              <a:ext cx="12446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and 3?</a:t>
              </a:r>
              <a:endParaRPr lang="en-US" sz="2000" b="1" dirty="0">
                <a:solidFill>
                  <a:srgbClr val="0000FF"/>
                </a:solidFill>
                <a:latin typeface="Arial" pitchFamily="34" charset="0"/>
                <a:cs typeface="Arial" pitchFamily="34" charset="0"/>
              </a:endParaRPr>
            </a:p>
          </p:txBody>
        </p:sp>
      </p:grpSp>
      <p:sp>
        <p:nvSpPr>
          <p:cNvPr id="10" name="TextBox 9"/>
          <p:cNvSpPr txBox="1"/>
          <p:nvPr/>
        </p:nvSpPr>
        <p:spPr>
          <a:xfrm>
            <a:off x="1684972" y="4225282"/>
            <a:ext cx="1714024"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opposites</a:t>
            </a:r>
            <a:endParaRPr lang="en-US" sz="2000" b="1" dirty="0">
              <a:solidFill>
                <a:srgbClr val="0000FF"/>
              </a:solidFill>
              <a:latin typeface="Arial" pitchFamily="34" charset="0"/>
              <a:cs typeface="Arial" pitchFamily="34" charset="0"/>
            </a:endParaRPr>
          </a:p>
        </p:txBody>
      </p:sp>
      <p:sp>
        <p:nvSpPr>
          <p:cNvPr id="11" name="TextBox 10"/>
          <p:cNvSpPr txBox="1"/>
          <p:nvPr/>
        </p:nvSpPr>
        <p:spPr>
          <a:xfrm>
            <a:off x="9107567" y="6737800"/>
            <a:ext cx="1714024"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opposites</a:t>
            </a:r>
            <a:endParaRPr lang="en-US" sz="2000" b="1" dirty="0">
              <a:solidFill>
                <a:srgbClr val="0000FF"/>
              </a:solidFill>
              <a:latin typeface="Arial" pitchFamily="34" charset="0"/>
              <a:cs typeface="Arial" pitchFamily="34" charset="0"/>
            </a:endParaRPr>
          </a:p>
        </p:txBody>
      </p:sp>
      <p:sp>
        <p:nvSpPr>
          <p:cNvPr id="12" name="Freeform 11"/>
          <p:cNvSpPr/>
          <p:nvPr/>
        </p:nvSpPr>
        <p:spPr>
          <a:xfrm>
            <a:off x="1525191" y="4209320"/>
            <a:ext cx="1626871" cy="455395"/>
          </a:xfrm>
          <a:custGeom>
            <a:avLst/>
            <a:gdLst/>
            <a:ahLst/>
            <a:cxnLst/>
            <a:rect l="0" t="0" r="0" b="0"/>
            <a:pathLst>
              <a:path w="1422401" h="368301">
                <a:moveTo>
                  <a:pt x="0" y="0"/>
                </a:moveTo>
                <a:lnTo>
                  <a:pt x="1422400" y="0"/>
                </a:lnTo>
                <a:lnTo>
                  <a:pt x="1422400" y="368300"/>
                </a:lnTo>
                <a:lnTo>
                  <a:pt x="0" y="3683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4" name="TextBox 13"/>
          <p:cNvSpPr txBox="1"/>
          <p:nvPr/>
        </p:nvSpPr>
        <p:spPr>
          <a:xfrm>
            <a:off x="4837033" y="3644260"/>
            <a:ext cx="1684973"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reciprocals</a:t>
            </a:r>
            <a:endParaRPr lang="en-US" sz="2000" b="1" dirty="0">
              <a:solidFill>
                <a:srgbClr val="0000FF"/>
              </a:solidFill>
              <a:latin typeface="Arial" pitchFamily="34" charset="0"/>
              <a:cs typeface="Arial" pitchFamily="34" charset="0"/>
            </a:endParaRPr>
          </a:p>
        </p:txBody>
      </p:sp>
      <p:sp>
        <p:nvSpPr>
          <p:cNvPr id="15" name="TextBox 14"/>
          <p:cNvSpPr txBox="1"/>
          <p:nvPr/>
        </p:nvSpPr>
        <p:spPr>
          <a:xfrm>
            <a:off x="4530566" y="5355914"/>
            <a:ext cx="2730818"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negative reciprocals</a:t>
            </a:r>
            <a:endParaRPr lang="en-US" sz="2000" b="1" dirty="0">
              <a:solidFill>
                <a:srgbClr val="0000FF"/>
              </a:solidFill>
              <a:latin typeface="Arial" pitchFamily="34" charset="0"/>
              <a:cs typeface="Arial" pitchFamily="34" charset="0"/>
            </a:endParaRPr>
          </a:p>
        </p:txBody>
      </p:sp>
      <p:grpSp>
        <p:nvGrpSpPr>
          <p:cNvPr id="21" name="Group 20"/>
          <p:cNvGrpSpPr/>
          <p:nvPr/>
        </p:nvGrpSpPr>
        <p:grpSpPr>
          <a:xfrm rot="555000">
            <a:off x="4833768" y="4376472"/>
            <a:ext cx="1764826" cy="752659"/>
            <a:chOff x="3959544" y="2840076"/>
            <a:chExt cx="1543017" cy="608713"/>
          </a:xfrm>
        </p:grpSpPr>
        <p:sp>
          <p:nvSpPr>
            <p:cNvPr id="16" name="TextBox 15"/>
            <p:cNvSpPr txBox="1"/>
            <p:nvPr/>
          </p:nvSpPr>
          <p:spPr>
            <a:xfrm>
              <a:off x="3959544" y="2876286"/>
              <a:ext cx="609600" cy="572503"/>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11</a:t>
              </a:r>
            </a:p>
            <a:p>
              <a:r>
                <a:rPr lang="en-US" sz="2000" b="1" dirty="0" smtClean="0">
                  <a:solidFill>
                    <a:srgbClr val="0000FF"/>
                  </a:solidFill>
                  <a:latin typeface="Arial" pitchFamily="34" charset="0"/>
                  <a:cs typeface="Arial" pitchFamily="34" charset="0"/>
                </a:rPr>
                <a:t> 5</a:t>
              </a:r>
              <a:endParaRPr lang="en-US" sz="2000" b="1" dirty="0">
                <a:solidFill>
                  <a:srgbClr val="0000FF"/>
                </a:solidFill>
                <a:latin typeface="Arial" pitchFamily="34" charset="0"/>
                <a:cs typeface="Arial" pitchFamily="34" charset="0"/>
              </a:endParaRPr>
            </a:p>
          </p:txBody>
        </p:sp>
        <p:sp>
          <p:nvSpPr>
            <p:cNvPr id="17" name="TextBox 16"/>
            <p:cNvSpPr txBox="1"/>
            <p:nvPr/>
          </p:nvSpPr>
          <p:spPr>
            <a:xfrm>
              <a:off x="4300358" y="2973780"/>
              <a:ext cx="939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and -</a:t>
              </a:r>
              <a:endParaRPr lang="en-US" sz="2000" b="1" dirty="0">
                <a:solidFill>
                  <a:srgbClr val="0000FF"/>
                </a:solidFill>
                <a:latin typeface="Arial" pitchFamily="34" charset="0"/>
                <a:cs typeface="Arial" pitchFamily="34" charset="0"/>
              </a:endParaRPr>
            </a:p>
          </p:txBody>
        </p:sp>
        <p:sp>
          <p:nvSpPr>
            <p:cNvPr id="18" name="TextBox 17"/>
            <p:cNvSpPr txBox="1"/>
            <p:nvPr/>
          </p:nvSpPr>
          <p:spPr>
            <a:xfrm>
              <a:off x="4892961" y="2840076"/>
              <a:ext cx="609600" cy="572503"/>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 </a:t>
              </a:r>
              <a:r>
                <a:rPr lang="en-US" sz="2000" b="1" dirty="0" smtClean="0">
                  <a:solidFill>
                    <a:srgbClr val="0000FF"/>
                  </a:solidFill>
                  <a:latin typeface="Arial" pitchFamily="34" charset="0"/>
                  <a:cs typeface="Arial" pitchFamily="34" charset="0"/>
                </a:rPr>
                <a:t>5</a:t>
              </a:r>
            </a:p>
            <a:p>
              <a:r>
                <a:rPr lang="en-US" sz="2000" b="1" dirty="0" smtClean="0">
                  <a:solidFill>
                    <a:srgbClr val="0000FF"/>
                  </a:solidFill>
                  <a:latin typeface="Arial" pitchFamily="34" charset="0"/>
                  <a:cs typeface="Arial" pitchFamily="34" charset="0"/>
                </a:rPr>
                <a:t>11</a:t>
              </a:r>
              <a:endParaRPr lang="en-US" sz="2000" b="1" dirty="0">
                <a:solidFill>
                  <a:srgbClr val="0000FF"/>
                </a:solidFill>
                <a:latin typeface="Arial" pitchFamily="34" charset="0"/>
                <a:cs typeface="Arial" pitchFamily="34" charset="0"/>
              </a:endParaRPr>
            </a:p>
          </p:txBody>
        </p:sp>
        <p:cxnSp>
          <p:nvCxnSpPr>
            <p:cNvPr id="19" name="Straight Connector 18"/>
            <p:cNvCxnSpPr/>
            <p:nvPr/>
          </p:nvCxnSpPr>
          <p:spPr>
            <a:xfrm>
              <a:off x="4028693" y="3173921"/>
              <a:ext cx="279338" cy="71"/>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03781" y="3133366"/>
              <a:ext cx="215929" cy="9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7800260" y="3989732"/>
            <a:ext cx="2730818"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negative reciprocals</a:t>
            </a:r>
            <a:endParaRPr lang="en-US" sz="2000" b="1" dirty="0">
              <a:solidFill>
                <a:srgbClr val="0000FF"/>
              </a:solidFill>
              <a:latin typeface="Arial" pitchFamily="34" charset="0"/>
              <a:cs typeface="Arial" pitchFamily="34" charset="0"/>
            </a:endParaRPr>
          </a:p>
        </p:txBody>
      </p:sp>
      <p:sp>
        <p:nvSpPr>
          <p:cNvPr id="23" name="TextBox 22"/>
          <p:cNvSpPr txBox="1"/>
          <p:nvPr/>
        </p:nvSpPr>
        <p:spPr>
          <a:xfrm>
            <a:off x="1263729" y="6580768"/>
            <a:ext cx="1684973"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reciprocals</a:t>
            </a:r>
            <a:endParaRPr lang="en-US" sz="2000" b="1" dirty="0">
              <a:solidFill>
                <a:srgbClr val="0000FF"/>
              </a:solidFill>
              <a:latin typeface="Arial" pitchFamily="34" charset="0"/>
              <a:cs typeface="Arial" pitchFamily="34" charset="0"/>
            </a:endParaRPr>
          </a:p>
        </p:txBody>
      </p:sp>
      <p:grpSp>
        <p:nvGrpSpPr>
          <p:cNvPr id="28" name="Group 27"/>
          <p:cNvGrpSpPr/>
          <p:nvPr/>
        </p:nvGrpSpPr>
        <p:grpSpPr>
          <a:xfrm rot="1096800">
            <a:off x="8271119" y="2929749"/>
            <a:ext cx="1661882" cy="707886"/>
            <a:chOff x="6964880" y="1670037"/>
            <a:chExt cx="1453012" cy="572503"/>
          </a:xfrm>
        </p:grpSpPr>
        <p:sp>
          <p:nvSpPr>
            <p:cNvPr id="24" name="TextBox 23"/>
            <p:cNvSpPr txBox="1"/>
            <p:nvPr/>
          </p:nvSpPr>
          <p:spPr>
            <a:xfrm>
              <a:off x="6964880" y="1794151"/>
              <a:ext cx="1066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-4 and</a:t>
              </a:r>
              <a:endParaRPr lang="en-US" sz="2000" b="1" dirty="0">
                <a:solidFill>
                  <a:srgbClr val="0000FF"/>
                </a:solidFill>
                <a:latin typeface="Arial" pitchFamily="34" charset="0"/>
                <a:cs typeface="Arial" pitchFamily="34" charset="0"/>
              </a:endParaRPr>
            </a:p>
          </p:txBody>
        </p:sp>
        <p:grpSp>
          <p:nvGrpSpPr>
            <p:cNvPr id="27" name="Group 26"/>
            <p:cNvGrpSpPr/>
            <p:nvPr/>
          </p:nvGrpSpPr>
          <p:grpSpPr>
            <a:xfrm>
              <a:off x="7935292" y="1670037"/>
              <a:ext cx="482600" cy="572503"/>
              <a:chOff x="7935292" y="1670037"/>
              <a:chExt cx="482600" cy="572503"/>
            </a:xfrm>
          </p:grpSpPr>
          <p:sp>
            <p:nvSpPr>
              <p:cNvPr id="25" name="TextBox 24"/>
              <p:cNvSpPr txBox="1"/>
              <p:nvPr/>
            </p:nvSpPr>
            <p:spPr>
              <a:xfrm>
                <a:off x="7935292" y="1670037"/>
                <a:ext cx="482600" cy="572503"/>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p>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cxnSp>
            <p:nvCxnSpPr>
              <p:cNvPr id="26" name="Straight Connector 25"/>
              <p:cNvCxnSpPr/>
              <p:nvPr/>
            </p:nvCxnSpPr>
            <p:spPr>
              <a:xfrm>
                <a:off x="7963502" y="1968990"/>
                <a:ext cx="215866" cy="19"/>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39" name="Group 38"/>
          <p:cNvGrpSpPr/>
          <p:nvPr/>
        </p:nvGrpSpPr>
        <p:grpSpPr>
          <a:xfrm>
            <a:off x="1162050" y="5497240"/>
            <a:ext cx="1714024" cy="723589"/>
            <a:chOff x="749300" y="3746500"/>
            <a:chExt cx="1498600" cy="585203"/>
          </a:xfrm>
        </p:grpSpPr>
        <p:sp>
          <p:nvSpPr>
            <p:cNvPr id="33" name="TextBox 32"/>
            <p:cNvSpPr txBox="1"/>
            <p:nvPr/>
          </p:nvSpPr>
          <p:spPr>
            <a:xfrm>
              <a:off x="749300" y="3746500"/>
              <a:ext cx="482600" cy="572503"/>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7</a:t>
              </a:r>
            </a:p>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grpSp>
          <p:nvGrpSpPr>
            <p:cNvPr id="36" name="Group 35"/>
            <p:cNvGrpSpPr/>
            <p:nvPr/>
          </p:nvGrpSpPr>
          <p:grpSpPr>
            <a:xfrm>
              <a:off x="1765300" y="3759200"/>
              <a:ext cx="482600" cy="572503"/>
              <a:chOff x="1765300" y="3759200"/>
              <a:chExt cx="482600" cy="572503"/>
            </a:xfrm>
          </p:grpSpPr>
          <p:sp>
            <p:nvSpPr>
              <p:cNvPr id="34" name="TextBox 33"/>
              <p:cNvSpPr txBox="1"/>
              <p:nvPr/>
            </p:nvSpPr>
            <p:spPr>
              <a:xfrm>
                <a:off x="1765300" y="3759200"/>
                <a:ext cx="482600" cy="572503"/>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6</a:t>
                </a:r>
              </a:p>
              <a:p>
                <a:r>
                  <a:rPr lang="en-US" sz="2000" b="1" dirty="0" smtClean="0">
                    <a:solidFill>
                      <a:srgbClr val="0000FF"/>
                    </a:solidFill>
                    <a:latin typeface="Arial" pitchFamily="34" charset="0"/>
                    <a:cs typeface="Arial" pitchFamily="34" charset="0"/>
                  </a:rPr>
                  <a:t>7</a:t>
                </a:r>
                <a:endParaRPr lang="en-US" sz="2000" b="1" dirty="0">
                  <a:solidFill>
                    <a:srgbClr val="0000FF"/>
                  </a:solidFill>
                  <a:latin typeface="Arial" pitchFamily="34" charset="0"/>
                  <a:cs typeface="Arial" pitchFamily="34" charset="0"/>
                </a:endParaRPr>
              </a:p>
            </p:txBody>
          </p:sp>
          <p:cxnSp>
            <p:nvCxnSpPr>
              <p:cNvPr id="35" name="Straight Connector 34"/>
              <p:cNvCxnSpPr/>
              <p:nvPr/>
            </p:nvCxnSpPr>
            <p:spPr>
              <a:xfrm>
                <a:off x="1828800" y="4025900"/>
                <a:ext cx="1524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787400" y="4013200"/>
              <a:ext cx="1397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6800" y="3790012"/>
              <a:ext cx="609600"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and</a:t>
              </a:r>
              <a:endParaRPr lang="en-US" sz="2000" b="1" dirty="0">
                <a:solidFill>
                  <a:srgbClr val="0000FF"/>
                </a:solidFill>
                <a:latin typeface="Arial" pitchFamily="34" charset="0"/>
                <a:cs typeface="Arial" pitchFamily="34" charset="0"/>
              </a:endParaRPr>
            </a:p>
          </p:txBody>
        </p:sp>
      </p:grpSp>
      <p:sp>
        <p:nvSpPr>
          <p:cNvPr id="40" name="TextBox 39"/>
          <p:cNvSpPr txBox="1"/>
          <p:nvPr/>
        </p:nvSpPr>
        <p:spPr>
          <a:xfrm>
            <a:off x="4938712" y="6266703"/>
            <a:ext cx="1597819"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 and -1</a:t>
            </a:r>
            <a:endParaRPr lang="en-US" sz="2000" b="1" dirty="0">
              <a:solidFill>
                <a:srgbClr val="0000FF"/>
              </a:solidFill>
              <a:latin typeface="Arial" pitchFamily="34" charset="0"/>
              <a:cs typeface="Arial" pitchFamily="34" charset="0"/>
            </a:endParaRPr>
          </a:p>
        </p:txBody>
      </p:sp>
      <p:sp>
        <p:nvSpPr>
          <p:cNvPr id="41" name="TextBox 40"/>
          <p:cNvSpPr txBox="1"/>
          <p:nvPr/>
        </p:nvSpPr>
        <p:spPr>
          <a:xfrm rot="480000">
            <a:off x="5766673" y="6844136"/>
            <a:ext cx="2730818"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negative reciprocals</a:t>
            </a:r>
            <a:endParaRPr lang="en-US" sz="2000" b="1" dirty="0">
              <a:solidFill>
                <a:srgbClr val="0000FF"/>
              </a:solidFill>
              <a:latin typeface="Arial" pitchFamily="34" charset="0"/>
              <a:cs typeface="Arial" pitchFamily="34" charset="0"/>
            </a:endParaRPr>
          </a:p>
        </p:txBody>
      </p:sp>
      <p:sp>
        <p:nvSpPr>
          <p:cNvPr id="43" name="TextBox 42"/>
          <p:cNvSpPr txBox="1"/>
          <p:nvPr/>
        </p:nvSpPr>
        <p:spPr>
          <a:xfrm rot="21025538">
            <a:off x="4232045" y="6830732"/>
            <a:ext cx="1714024"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opposites</a:t>
            </a:r>
            <a:endParaRPr lang="en-US" sz="2000" b="1" dirty="0">
              <a:solidFill>
                <a:srgbClr val="0000FF"/>
              </a:solidFill>
              <a:latin typeface="Arial" pitchFamily="34" charset="0"/>
              <a:cs typeface="Arial" pitchFamily="34" charset="0"/>
            </a:endParaRPr>
          </a:p>
        </p:txBody>
      </p:sp>
      <p:sp>
        <p:nvSpPr>
          <p:cNvPr id="45" name="Freeform 44"/>
          <p:cNvSpPr/>
          <p:nvPr/>
        </p:nvSpPr>
        <p:spPr>
          <a:xfrm>
            <a:off x="7782307" y="3966286"/>
            <a:ext cx="2748771" cy="455395"/>
          </a:xfrm>
          <a:custGeom>
            <a:avLst/>
            <a:gdLst/>
            <a:ahLst/>
            <a:cxnLst/>
            <a:rect l="0" t="0" r="0" b="0"/>
            <a:pathLst>
              <a:path w="1422401" h="368301">
                <a:moveTo>
                  <a:pt x="0" y="0"/>
                </a:moveTo>
                <a:lnTo>
                  <a:pt x="1422400" y="0"/>
                </a:lnTo>
                <a:lnTo>
                  <a:pt x="1422400" y="368300"/>
                </a:lnTo>
                <a:lnTo>
                  <a:pt x="0" y="3683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46" name="Freeform 45"/>
          <p:cNvSpPr/>
          <p:nvPr/>
        </p:nvSpPr>
        <p:spPr>
          <a:xfrm>
            <a:off x="4773266" y="3701451"/>
            <a:ext cx="1626871" cy="455395"/>
          </a:xfrm>
          <a:custGeom>
            <a:avLst/>
            <a:gdLst/>
            <a:ahLst/>
            <a:cxnLst/>
            <a:rect l="0" t="0" r="0" b="0"/>
            <a:pathLst>
              <a:path w="1422401" h="368301">
                <a:moveTo>
                  <a:pt x="0" y="0"/>
                </a:moveTo>
                <a:lnTo>
                  <a:pt x="1422400" y="0"/>
                </a:lnTo>
                <a:lnTo>
                  <a:pt x="1422400" y="368300"/>
                </a:lnTo>
                <a:lnTo>
                  <a:pt x="0" y="3683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47" name="Freeform 46"/>
          <p:cNvSpPr/>
          <p:nvPr/>
        </p:nvSpPr>
        <p:spPr>
          <a:xfrm>
            <a:off x="9069467" y="6803089"/>
            <a:ext cx="1626871" cy="455395"/>
          </a:xfrm>
          <a:custGeom>
            <a:avLst/>
            <a:gdLst/>
            <a:ahLst/>
            <a:cxnLst/>
            <a:rect l="0" t="0" r="0" b="0"/>
            <a:pathLst>
              <a:path w="1422401" h="368301">
                <a:moveTo>
                  <a:pt x="0" y="0"/>
                </a:moveTo>
                <a:lnTo>
                  <a:pt x="1422400" y="0"/>
                </a:lnTo>
                <a:lnTo>
                  <a:pt x="1422400" y="368300"/>
                </a:lnTo>
                <a:lnTo>
                  <a:pt x="0" y="3683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48" name="Freeform 47"/>
          <p:cNvSpPr/>
          <p:nvPr/>
        </p:nvSpPr>
        <p:spPr>
          <a:xfrm rot="526414">
            <a:off x="5813260" y="6900098"/>
            <a:ext cx="2677335" cy="486652"/>
          </a:xfrm>
          <a:custGeom>
            <a:avLst/>
            <a:gdLst/>
            <a:ahLst/>
            <a:cxnLst/>
            <a:rect l="0" t="0" r="0" b="0"/>
            <a:pathLst>
              <a:path w="1422401" h="368301">
                <a:moveTo>
                  <a:pt x="0" y="0"/>
                </a:moveTo>
                <a:lnTo>
                  <a:pt x="1422400" y="0"/>
                </a:lnTo>
                <a:lnTo>
                  <a:pt x="1422400" y="368300"/>
                </a:lnTo>
                <a:lnTo>
                  <a:pt x="0" y="3683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49" name="Freeform 48"/>
          <p:cNvSpPr/>
          <p:nvPr/>
        </p:nvSpPr>
        <p:spPr>
          <a:xfrm rot="20749503">
            <a:off x="4025782" y="6939217"/>
            <a:ext cx="1626871" cy="455395"/>
          </a:xfrm>
          <a:custGeom>
            <a:avLst/>
            <a:gdLst/>
            <a:ahLst/>
            <a:cxnLst/>
            <a:rect l="0" t="0" r="0" b="0"/>
            <a:pathLst>
              <a:path w="1422401" h="368301">
                <a:moveTo>
                  <a:pt x="0" y="0"/>
                </a:moveTo>
                <a:lnTo>
                  <a:pt x="1422400" y="0"/>
                </a:lnTo>
                <a:lnTo>
                  <a:pt x="1422400" y="368300"/>
                </a:lnTo>
                <a:lnTo>
                  <a:pt x="0" y="3683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0" name="Freeform 49"/>
          <p:cNvSpPr/>
          <p:nvPr/>
        </p:nvSpPr>
        <p:spPr>
          <a:xfrm>
            <a:off x="1225868" y="6591629"/>
            <a:ext cx="1626871" cy="455395"/>
          </a:xfrm>
          <a:custGeom>
            <a:avLst/>
            <a:gdLst/>
            <a:ahLst/>
            <a:cxnLst/>
            <a:rect l="0" t="0" r="0" b="0"/>
            <a:pathLst>
              <a:path w="1422401" h="368301">
                <a:moveTo>
                  <a:pt x="0" y="0"/>
                </a:moveTo>
                <a:lnTo>
                  <a:pt x="1422400" y="0"/>
                </a:lnTo>
                <a:lnTo>
                  <a:pt x="1422400" y="368300"/>
                </a:lnTo>
                <a:lnTo>
                  <a:pt x="0" y="3683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1" name="Freeform 50"/>
          <p:cNvSpPr/>
          <p:nvPr/>
        </p:nvSpPr>
        <p:spPr>
          <a:xfrm>
            <a:off x="4547229" y="5411491"/>
            <a:ext cx="2714155" cy="455395"/>
          </a:xfrm>
          <a:custGeom>
            <a:avLst/>
            <a:gdLst/>
            <a:ahLst/>
            <a:cxnLst/>
            <a:rect l="0" t="0" r="0" b="0"/>
            <a:pathLst>
              <a:path w="1422401" h="368301">
                <a:moveTo>
                  <a:pt x="0" y="0"/>
                </a:moveTo>
                <a:lnTo>
                  <a:pt x="1422400" y="0"/>
                </a:lnTo>
                <a:lnTo>
                  <a:pt x="1422400" y="368300"/>
                </a:lnTo>
                <a:lnTo>
                  <a:pt x="0" y="3683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Tree>
    <p:extLst>
      <p:ext uri="{BB962C8B-B14F-4D97-AF65-F5344CB8AC3E}">
        <p14:creationId xmlns:p14="http://schemas.microsoft.com/office/powerpoint/2010/main" val="18165354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4" restart="whenNotActive" fill="hold" evtFilter="cancelBubble" nodeType="interactiveSeq">
                <p:stCondLst>
                  <p:cond evt="onClick" delay="0">
                    <p:tgtEl>
                      <p:spTgt spid="4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0" restart="whenNotActive" fill="hold" evtFilter="cancelBubble" nodeType="interactiveSeq">
                <p:stCondLst>
                  <p:cond evt="onClick" delay="0">
                    <p:tgtEl>
                      <p:spTgt spid="4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6" restart="whenNotActive" fill="hold" evtFilter="cancelBubble" nodeType="interactiveSeq">
                <p:stCondLst>
                  <p:cond evt="onClick" delay="0">
                    <p:tgtEl>
                      <p:spTgt spid="4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2" restart="whenNotActive" fill="hold" evtFilter="cancelBubble" nodeType="interactiveSeq">
                <p:stCondLst>
                  <p:cond evt="onClick" delay="0">
                    <p:tgtEl>
                      <p:spTgt spid="4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38" restart="whenNotActive" fill="hold" evtFilter="cancelBubble" nodeType="interactiveSeq">
                <p:stCondLst>
                  <p:cond evt="onClick" delay="0">
                    <p:tgtEl>
                      <p:spTgt spid="5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0"/>
                                        </p:tgtEl>
                                      </p:cBhvr>
                                    </p:animEffect>
                                    <p:set>
                                      <p:cBhvr>
                                        <p:cTn id="4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44" restart="whenNotActive" fill="hold" evtFilter="cancelBubble" nodeType="interactiveSeq">
                <p:stCondLst>
                  <p:cond evt="onClick" delay="0">
                    <p:tgtEl>
                      <p:spTgt spid="5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1"/>
                                        </p:tgtEl>
                                      </p:cBhvr>
                                    </p:animEffect>
                                    <p:set>
                                      <p:cBhvr>
                                        <p:cTn id="4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12" grpId="0" animBg="1"/>
      <p:bldP spid="45" grpId="0" animBg="1"/>
      <p:bldP spid="46" grpId="0" animBg="1"/>
      <p:bldP spid="47" grpId="0" animBg="1"/>
      <p:bldP spid="48" grpId="0" animBg="1"/>
      <p:bldP spid="49" grpId="0" animBg="1"/>
      <p:bldP spid="50" grpId="0" animBg="1"/>
      <p:bldP spid="51"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94" y="977083"/>
            <a:ext cx="93456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72234" y="977084"/>
            <a:ext cx="6333173"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Which is negative reciprocal of       ?</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4632" t="33078" r="35866" b="36714"/>
          <a:stretch/>
        </p:blipFill>
        <p:spPr>
          <a:xfrm>
            <a:off x="7240215" y="641652"/>
            <a:ext cx="972767" cy="1181203"/>
          </a:xfrm>
          <a:prstGeom prst="rect">
            <a:avLst/>
          </a:prstGeom>
          <a:solidFill>
            <a:scrgbClr r="0" g="0" b="0">
              <a:alpha val="0"/>
            </a:scrgbClr>
          </a:solidFill>
        </p:spPr>
      </p:pic>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1679" y="94220"/>
            <a:ext cx="3950970" cy="78516"/>
          </a:xfrm>
          <a:prstGeom prst="rect">
            <a:avLst/>
          </a:prstGeom>
          <a:solidFill>
            <a:scrgbClr r="0" g="0" b="0">
              <a:alpha val="0"/>
            </a:scrgbClr>
          </a:solidFill>
        </p:spPr>
      </p:pic>
      <p:sp>
        <p:nvSpPr>
          <p:cNvPr id="14" name="Rectangle 13"/>
          <p:cNvSpPr/>
          <p:nvPr/>
        </p:nvSpPr>
        <p:spPr>
          <a:xfrm>
            <a:off x="3567724" y="2290331"/>
            <a:ext cx="9234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3/2</a:t>
            </a:r>
          </a:p>
        </p:txBody>
      </p:sp>
      <p:sp>
        <p:nvSpPr>
          <p:cNvPr id="15" name="Rectangle 14"/>
          <p:cNvSpPr/>
          <p:nvPr/>
        </p:nvSpPr>
        <p:spPr>
          <a:xfrm>
            <a:off x="3472476" y="2839716"/>
            <a:ext cx="92349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-3/2</a:t>
            </a:r>
          </a:p>
        </p:txBody>
      </p:sp>
      <p:sp>
        <p:nvSpPr>
          <p:cNvPr id="16" name="Rectangle 15"/>
          <p:cNvSpPr/>
          <p:nvPr/>
        </p:nvSpPr>
        <p:spPr>
          <a:xfrm>
            <a:off x="3567724" y="3343867"/>
            <a:ext cx="9234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2/3</a:t>
            </a:r>
          </a:p>
        </p:txBody>
      </p:sp>
      <p:sp>
        <p:nvSpPr>
          <p:cNvPr id="17" name="TextBox 16"/>
          <p:cNvSpPr txBox="1"/>
          <p:nvPr/>
        </p:nvSpPr>
        <p:spPr>
          <a:xfrm>
            <a:off x="2927239" y="2296117"/>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8" name="TextBox 17"/>
          <p:cNvSpPr txBox="1"/>
          <p:nvPr/>
        </p:nvSpPr>
        <p:spPr>
          <a:xfrm>
            <a:off x="2935814" y="2848567"/>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9" name="TextBox 18"/>
          <p:cNvSpPr txBox="1"/>
          <p:nvPr/>
        </p:nvSpPr>
        <p:spPr>
          <a:xfrm>
            <a:off x="2923905" y="3362776"/>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0" name="Oval 19"/>
          <p:cNvSpPr/>
          <p:nvPr/>
        </p:nvSpPr>
        <p:spPr>
          <a:xfrm>
            <a:off x="2151675" y="234211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54320" y="286761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37615" y="338577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Oval 22"/>
          <p:cNvSpPr/>
          <p:nvPr/>
        </p:nvSpPr>
        <p:spPr>
          <a:xfrm>
            <a:off x="2142808" y="38892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4" name="TextBox 23"/>
          <p:cNvSpPr txBox="1"/>
          <p:nvPr/>
        </p:nvSpPr>
        <p:spPr>
          <a:xfrm>
            <a:off x="2929972" y="3896176"/>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5" name="Rectangle 24"/>
          <p:cNvSpPr/>
          <p:nvPr/>
        </p:nvSpPr>
        <p:spPr>
          <a:xfrm>
            <a:off x="3477118" y="3898354"/>
            <a:ext cx="91885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-2/3</a:t>
            </a:r>
          </a:p>
        </p:txBody>
      </p:sp>
    </p:spTree>
    <p:extLst>
      <p:ext uri="{BB962C8B-B14F-4D97-AF65-F5344CB8AC3E}">
        <p14:creationId xmlns:p14="http://schemas.microsoft.com/office/powerpoint/2010/main" val="16921565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8238" y="980323"/>
            <a:ext cx="64651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67877" y="984655"/>
            <a:ext cx="730431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is negative reciprocal of - 14?</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3" name="Rectangle 12"/>
          <p:cNvSpPr/>
          <p:nvPr/>
        </p:nvSpPr>
        <p:spPr>
          <a:xfrm>
            <a:off x="3624874" y="2290331"/>
            <a:ext cx="9234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1/14</a:t>
            </a:r>
          </a:p>
        </p:txBody>
      </p:sp>
      <p:sp>
        <p:nvSpPr>
          <p:cNvPr id="14" name="Rectangle 13"/>
          <p:cNvSpPr/>
          <p:nvPr/>
        </p:nvSpPr>
        <p:spPr>
          <a:xfrm>
            <a:off x="3434376" y="2839716"/>
            <a:ext cx="111857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- 1/14</a:t>
            </a:r>
          </a:p>
        </p:txBody>
      </p:sp>
      <p:sp>
        <p:nvSpPr>
          <p:cNvPr id="15" name="Rectangle 14"/>
          <p:cNvSpPr/>
          <p:nvPr/>
        </p:nvSpPr>
        <p:spPr>
          <a:xfrm>
            <a:off x="3643925" y="3343867"/>
            <a:ext cx="64232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14</a:t>
            </a:r>
          </a:p>
        </p:txBody>
      </p:sp>
      <p:sp>
        <p:nvSpPr>
          <p:cNvPr id="16" name="TextBox 15"/>
          <p:cNvSpPr txBox="1"/>
          <p:nvPr/>
        </p:nvSpPr>
        <p:spPr>
          <a:xfrm>
            <a:off x="2927239" y="2296117"/>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35814" y="2848567"/>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23905" y="3362776"/>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9" name="Oval 18"/>
          <p:cNvSpPr/>
          <p:nvPr/>
        </p:nvSpPr>
        <p:spPr>
          <a:xfrm>
            <a:off x="2151675" y="234211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154320" y="286761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37615" y="338577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42808" y="38892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TextBox 22"/>
          <p:cNvSpPr txBox="1"/>
          <p:nvPr/>
        </p:nvSpPr>
        <p:spPr>
          <a:xfrm>
            <a:off x="2929972" y="3896176"/>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4" name="Rectangle 23"/>
          <p:cNvSpPr/>
          <p:nvPr/>
        </p:nvSpPr>
        <p:spPr>
          <a:xfrm>
            <a:off x="3572368" y="3898354"/>
            <a:ext cx="71388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-14</a:t>
            </a:r>
          </a:p>
        </p:txBody>
      </p:sp>
    </p:spTree>
    <p:extLst>
      <p:ext uri="{BB962C8B-B14F-4D97-AF65-F5344CB8AC3E}">
        <p14:creationId xmlns:p14="http://schemas.microsoft.com/office/powerpoint/2010/main" val="532191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33736" y="995585"/>
            <a:ext cx="37766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46122" y="982453"/>
            <a:ext cx="5083969"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Two skew lines are coplanar.</a:t>
            </a:r>
            <a:endParaRPr lang="en-US" sz="2800" b="1" dirty="0">
              <a:solidFill>
                <a:srgbClr val="000000"/>
              </a:solidFill>
              <a:latin typeface="Arial" pitchFamily="34" charset="0"/>
              <a:cs typeface="Arial" pitchFamily="34" charset="0"/>
            </a:endParaRP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55519"/>
            <a:ext cx="3718560" cy="55519"/>
          </a:xfrm>
          <a:prstGeom prst="rect">
            <a:avLst/>
          </a:prstGeom>
          <a:solidFill>
            <a:scrgbClr r="0" g="0" b="0">
              <a:alpha val="0"/>
            </a:scrgbClr>
          </a:solidFill>
        </p:spPr>
      </p:pic>
      <p:sp>
        <p:nvSpPr>
          <p:cNvPr id="7" name="TextBox 6"/>
          <p:cNvSpPr txBox="1"/>
          <p:nvPr/>
        </p:nvSpPr>
        <p:spPr>
          <a:xfrm>
            <a:off x="2935401" y="2260600"/>
            <a:ext cx="1154837"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True</a:t>
            </a:r>
          </a:p>
        </p:txBody>
      </p:sp>
      <p:sp>
        <p:nvSpPr>
          <p:cNvPr id="8" name="TextBox 7"/>
          <p:cNvSpPr txBox="1"/>
          <p:nvPr/>
        </p:nvSpPr>
        <p:spPr>
          <a:xfrm>
            <a:off x="2940042" y="2851960"/>
            <a:ext cx="127719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False</a:t>
            </a:r>
          </a:p>
        </p:txBody>
      </p:sp>
      <p:sp>
        <p:nvSpPr>
          <p:cNvPr id="9" name="Oval 8"/>
          <p:cNvSpPr/>
          <p:nvPr/>
        </p:nvSpPr>
        <p:spPr>
          <a:xfrm>
            <a:off x="2159838" y="23260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0" name="Oval 9"/>
          <p:cNvSpPr/>
          <p:nvPr/>
        </p:nvSpPr>
        <p:spPr>
          <a:xfrm>
            <a:off x="2143433" y="28792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52189728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0528" y="5340880"/>
            <a:ext cx="6557122"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Because the blue line falls, so it has negative </a:t>
            </a:r>
            <a:r>
              <a:rPr lang="en-US" sz="2400" b="1" dirty="0" smtClean="0">
                <a:solidFill>
                  <a:srgbClr val="0000FF"/>
                </a:solidFill>
                <a:latin typeface="Arial" pitchFamily="34" charset="0"/>
                <a:cs typeface="Arial" pitchFamily="34" charset="0"/>
              </a:rPr>
              <a:t>slope. And </a:t>
            </a:r>
            <a:r>
              <a:rPr lang="en-US" sz="2400" b="1" dirty="0" smtClean="0">
                <a:solidFill>
                  <a:srgbClr val="0000FF"/>
                </a:solidFill>
                <a:latin typeface="Arial" pitchFamily="34" charset="0"/>
                <a:cs typeface="Arial" pitchFamily="34" charset="0"/>
              </a:rPr>
              <a:t>the red line raises, so its slope is positive.</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152287" y="1114884"/>
            <a:ext cx="8010763"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You definitely remember that parallel lines have the same </a:t>
            </a:r>
            <a:r>
              <a:rPr lang="en-US" sz="2400" b="1" dirty="0" smtClean="0">
                <a:solidFill>
                  <a:srgbClr val="0000FF"/>
                </a:solidFill>
                <a:latin typeface="Arial" pitchFamily="34" charset="0"/>
                <a:cs typeface="Arial" pitchFamily="34" charset="0"/>
              </a:rPr>
              <a:t>slope. What </a:t>
            </a:r>
            <a:r>
              <a:rPr lang="en-US" sz="2400" b="1" dirty="0" smtClean="0">
                <a:solidFill>
                  <a:srgbClr val="0000FF"/>
                </a:solidFill>
                <a:latin typeface="Arial" pitchFamily="34" charset="0"/>
                <a:cs typeface="Arial" pitchFamily="34" charset="0"/>
              </a:rPr>
              <a:t>about perpendicular lines? Lets make a guess. </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4930775" y="2508071"/>
            <a:ext cx="5260022"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Blue and red lines are drawn to be perpendicular. </a:t>
            </a:r>
            <a:r>
              <a:rPr lang="en-US" sz="2400" b="1" dirty="0" smtClean="0">
                <a:solidFill>
                  <a:srgbClr val="0000FF"/>
                </a:solidFill>
                <a:latin typeface="Arial" pitchFamily="34" charset="0"/>
                <a:cs typeface="Arial" pitchFamily="34" charset="0"/>
              </a:rPr>
              <a:t>Can </a:t>
            </a:r>
            <a:r>
              <a:rPr lang="en-US" sz="2400" b="1" dirty="0" smtClean="0">
                <a:solidFill>
                  <a:srgbClr val="0000FF"/>
                </a:solidFill>
                <a:latin typeface="Arial" pitchFamily="34" charset="0"/>
                <a:cs typeface="Arial" pitchFamily="34" charset="0"/>
              </a:rPr>
              <a:t>you calculate the slopes of each line?</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4905375" y="3833367"/>
            <a:ext cx="5285422"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First, it is obvious </a:t>
            </a:r>
            <a:r>
              <a:rPr lang="en-US" sz="2400" b="1" dirty="0" smtClean="0">
                <a:solidFill>
                  <a:srgbClr val="0000FF"/>
                </a:solidFill>
                <a:latin typeface="Arial" pitchFamily="34" charset="0"/>
                <a:cs typeface="Arial" pitchFamily="34" charset="0"/>
              </a:rPr>
              <a:t>that </a:t>
            </a:r>
            <a:r>
              <a:rPr lang="en-US" sz="2400" b="1" dirty="0" smtClean="0">
                <a:solidFill>
                  <a:srgbClr val="0000FF"/>
                </a:solidFill>
                <a:latin typeface="Arial" pitchFamily="34" charset="0"/>
                <a:cs typeface="Arial" pitchFamily="34" charset="0"/>
              </a:rPr>
              <a:t>p</a:t>
            </a:r>
            <a:r>
              <a:rPr lang="en-US" sz="2400" b="1" dirty="0" smtClean="0">
                <a:solidFill>
                  <a:srgbClr val="0000FF"/>
                </a:solidFill>
                <a:latin typeface="Arial" pitchFamily="34" charset="0"/>
                <a:cs typeface="Arial" pitchFamily="34" charset="0"/>
              </a:rPr>
              <a:t>erpendicular </a:t>
            </a:r>
            <a:r>
              <a:rPr lang="en-US" sz="2400" b="1" dirty="0" smtClean="0">
                <a:solidFill>
                  <a:srgbClr val="0000FF"/>
                </a:solidFill>
                <a:latin typeface="Arial" pitchFamily="34" charset="0"/>
                <a:cs typeface="Arial" pitchFamily="34" charset="0"/>
              </a:rPr>
              <a:t>lines do not have the same slope. Why?</a:t>
            </a:r>
            <a:endParaRPr lang="en-US" sz="2400" b="1" dirty="0">
              <a:solidFill>
                <a:srgbClr val="0000FF"/>
              </a:solidFill>
              <a:latin typeface="Arial" pitchFamily="34" charset="0"/>
              <a:cs typeface="Arial" pitchFamily="34" charset="0"/>
            </a:endParaRPr>
          </a:p>
        </p:txBody>
      </p:sp>
      <p:pic>
        <p:nvPicPr>
          <p:cNvPr id="14" name="Picture 1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382250" y="2413000"/>
            <a:ext cx="1136921" cy="1710712"/>
          </a:xfrm>
          <a:prstGeom prst="rect">
            <a:avLst/>
          </a:prstGeom>
          <a:solidFill>
            <a:scrgbClr r="0" g="0" b="0">
              <a:alpha val="0"/>
            </a:scrgbClr>
          </a:solidFill>
        </p:spPr>
      </p:pic>
      <p:grpSp>
        <p:nvGrpSpPr>
          <p:cNvPr id="22" name="Group 21"/>
          <p:cNvGrpSpPr/>
          <p:nvPr/>
        </p:nvGrpSpPr>
        <p:grpSpPr>
          <a:xfrm>
            <a:off x="4972050" y="6611207"/>
            <a:ext cx="6724173" cy="831004"/>
            <a:chOff x="4250545" y="4392892"/>
            <a:chExt cx="5879059" cy="672077"/>
          </a:xfrm>
        </p:grpSpPr>
        <p:grpSp>
          <p:nvGrpSpPr>
            <p:cNvPr id="19" name="Group 18"/>
            <p:cNvGrpSpPr/>
            <p:nvPr/>
          </p:nvGrpSpPr>
          <p:grpSpPr>
            <a:xfrm>
              <a:off x="4250545" y="4392897"/>
              <a:ext cx="5561971" cy="672072"/>
              <a:chOff x="4250545" y="4392897"/>
              <a:chExt cx="5561971" cy="672072"/>
            </a:xfrm>
          </p:grpSpPr>
          <p:sp>
            <p:nvSpPr>
              <p:cNvPr id="16" name="TextBox 15"/>
              <p:cNvSpPr txBox="1"/>
              <p:nvPr/>
            </p:nvSpPr>
            <p:spPr>
              <a:xfrm>
                <a:off x="4250545" y="4516151"/>
                <a:ext cx="5561971" cy="37337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Slope of blue </a:t>
                </a:r>
                <a:r>
                  <a:rPr lang="en-US" sz="2400" b="1" dirty="0" smtClean="0">
                    <a:solidFill>
                      <a:srgbClr val="0000FF"/>
                    </a:solidFill>
                    <a:latin typeface="Arial" pitchFamily="34" charset="0"/>
                    <a:cs typeface="Arial" pitchFamily="34" charset="0"/>
                  </a:rPr>
                  <a:t>line =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slope </a:t>
                </a:r>
                <a:r>
                  <a:rPr lang="en-US" sz="2400" b="1" dirty="0" smtClean="0">
                    <a:solidFill>
                      <a:srgbClr val="0000FF"/>
                    </a:solidFill>
                    <a:latin typeface="Arial" pitchFamily="34" charset="0"/>
                    <a:cs typeface="Arial" pitchFamily="34" charset="0"/>
                  </a:rPr>
                  <a:t>of red </a:t>
                </a:r>
                <a:r>
                  <a:rPr lang="en-US" sz="2400" b="1" dirty="0" smtClean="0">
                    <a:solidFill>
                      <a:srgbClr val="0000FF"/>
                    </a:solidFill>
                    <a:latin typeface="Arial" pitchFamily="34" charset="0"/>
                    <a:cs typeface="Arial" pitchFamily="34" charset="0"/>
                  </a:rPr>
                  <a:t>line</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a:t>
                </a:r>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sp>
            <p:nvSpPr>
              <p:cNvPr id="17" name="TextBox 16"/>
              <p:cNvSpPr txBox="1"/>
              <p:nvPr/>
            </p:nvSpPr>
            <p:spPr>
              <a:xfrm>
                <a:off x="6899224" y="4392897"/>
                <a:ext cx="482600" cy="6720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18" name="Straight Connector 17"/>
              <p:cNvCxnSpPr/>
              <p:nvPr/>
            </p:nvCxnSpPr>
            <p:spPr>
              <a:xfrm>
                <a:off x="6982086" y="4695200"/>
                <a:ext cx="1524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9647004" y="4392892"/>
              <a:ext cx="482600" cy="6720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21" name="Straight Connector 20"/>
            <p:cNvCxnSpPr/>
            <p:nvPr/>
          </p:nvCxnSpPr>
          <p:spPr>
            <a:xfrm>
              <a:off x="9691005" y="4707616"/>
              <a:ext cx="2032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3" name="Freeform 22"/>
          <p:cNvSpPr/>
          <p:nvPr/>
        </p:nvSpPr>
        <p:spPr>
          <a:xfrm>
            <a:off x="5077535" y="5340880"/>
            <a:ext cx="6441636" cy="1200329"/>
          </a:xfrm>
          <a:custGeom>
            <a:avLst/>
            <a:gdLst/>
            <a:ahLst/>
            <a:cxnLst/>
            <a:rect l="0" t="0" r="0" b="0"/>
            <a:pathLst>
              <a:path w="3784601" h="520701">
                <a:moveTo>
                  <a:pt x="0" y="0"/>
                </a:moveTo>
                <a:lnTo>
                  <a:pt x="3784600" y="0"/>
                </a:lnTo>
                <a:lnTo>
                  <a:pt x="3784600" y="520700"/>
                </a:lnTo>
                <a:lnTo>
                  <a:pt x="0" y="5207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pic>
        <p:nvPicPr>
          <p:cNvPr id="24" name="Picture 23"/>
          <p:cNvPicPr>
            <a:picLocks/>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3000"/>
                    </a14:imgEffect>
                  </a14:imgLayer>
                </a14:imgProps>
              </a:ext>
              <a:ext uri="{28A0092B-C50C-407E-A947-70E740481C1C}">
                <a14:useLocalDpi xmlns:a14="http://schemas.microsoft.com/office/drawing/2010/main" val="0"/>
              </a:ext>
            </a:extLst>
          </a:blip>
          <a:srcRect l="9754" t="11081" r="11671" b="10627"/>
          <a:stretch/>
        </p:blipFill>
        <p:spPr>
          <a:xfrm>
            <a:off x="-405" y="2374373"/>
            <a:ext cx="4987747" cy="5372627"/>
          </a:xfrm>
          <a:prstGeom prst="rect">
            <a:avLst/>
          </a:prstGeom>
          <a:solidFill>
            <a:scrgbClr r="0" g="0" b="0">
              <a:alpha val="0"/>
            </a:scrgbClr>
          </a:solidFill>
        </p:spPr>
      </p:pic>
      <p:sp>
        <p:nvSpPr>
          <p:cNvPr id="25" name="Freeform 24"/>
          <p:cNvSpPr/>
          <p:nvPr/>
        </p:nvSpPr>
        <p:spPr>
          <a:xfrm>
            <a:off x="5122195" y="6680200"/>
            <a:ext cx="6403055" cy="983387"/>
          </a:xfrm>
          <a:custGeom>
            <a:avLst/>
            <a:gdLst/>
            <a:ahLst/>
            <a:cxnLst/>
            <a:rect l="0" t="0" r="0" b="0"/>
            <a:pathLst>
              <a:path w="5329556" h="582931">
                <a:moveTo>
                  <a:pt x="0" y="0"/>
                </a:moveTo>
                <a:lnTo>
                  <a:pt x="5329555" y="0"/>
                </a:lnTo>
                <a:lnTo>
                  <a:pt x="5329555" y="582930"/>
                </a:lnTo>
                <a:lnTo>
                  <a:pt x="0" y="58293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TextBox 25"/>
          <p:cNvSpPr txBox="1"/>
          <p:nvPr/>
        </p:nvSpPr>
        <p:spPr>
          <a:xfrm>
            <a:off x="5746432" y="8352135"/>
            <a:ext cx="4938713" cy="461665"/>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Can you make any conclusion?</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55591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P spid="2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6671" y="1484646"/>
            <a:ext cx="6304121" cy="6815209"/>
            <a:chOff x="-292100" y="482600"/>
            <a:chExt cx="5511800" cy="5511800"/>
          </a:xfrm>
        </p:grpSpPr>
        <p:pic>
          <p:nvPicPr>
            <p:cNvPr id="2" name="Picture 1"/>
            <p:cNvPicPr>
              <a:picLocks/>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3000"/>
                      </a14:imgEffect>
                    </a14:imgLayer>
                  </a14:imgProps>
                </a:ext>
                <a:ext uri="{28A0092B-C50C-407E-A947-70E740481C1C}">
                  <a14:useLocalDpi xmlns:a14="http://schemas.microsoft.com/office/drawing/2010/main" val="0"/>
                </a:ext>
              </a:extLst>
            </a:blip>
            <a:stretch>
              <a:fillRect/>
            </a:stretch>
          </p:blipFill>
          <p:spPr>
            <a:xfrm>
              <a:off x="-292100" y="482600"/>
              <a:ext cx="5511800" cy="5511800"/>
            </a:xfrm>
            <a:prstGeom prst="rect">
              <a:avLst/>
            </a:prstGeom>
            <a:solidFill>
              <a:scrgbClr r="0" g="0" b="0">
                <a:alpha val="0"/>
              </a:scrgbClr>
            </a:solidFill>
          </p:spPr>
        </p:pic>
        <p:cxnSp>
          <p:nvCxnSpPr>
            <p:cNvPr id="3" name="Straight Connector 2"/>
            <p:cNvCxnSpPr/>
            <p:nvPr/>
          </p:nvCxnSpPr>
          <p:spPr>
            <a:xfrm>
              <a:off x="1193800" y="2235200"/>
              <a:ext cx="2035683" cy="2023618"/>
            </a:xfrm>
            <a:prstGeom prst="line">
              <a:avLst/>
            </a:prstGeom>
            <a:ln w="254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192403" y="1967103"/>
              <a:ext cx="1782318" cy="1782318"/>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55900" y="2197100"/>
              <a:ext cx="889000" cy="298697"/>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m=1</a:t>
              </a:r>
              <a:endParaRPr lang="en-US" b="1">
                <a:solidFill>
                  <a:srgbClr val="0000FF"/>
                </a:solidFill>
                <a:latin typeface="Arial" pitchFamily="34" charset="0"/>
                <a:cs typeface="Arial" pitchFamily="34" charset="0"/>
              </a:endParaRPr>
            </a:p>
          </p:txBody>
        </p:sp>
        <p:cxnSp>
          <p:nvCxnSpPr>
            <p:cNvPr id="6" name="Straight Connector 5"/>
            <p:cNvCxnSpPr/>
            <p:nvPr/>
          </p:nvCxnSpPr>
          <p:spPr>
            <a:xfrm>
              <a:off x="1435100" y="2476500"/>
              <a:ext cx="0" cy="266700"/>
            </a:xfrm>
            <a:prstGeom prst="line">
              <a:avLst/>
            </a:prstGeom>
            <a:ln w="25400" cap="flat" cmpd="sng" algn="ctr">
              <a:solidFill>
                <a:srgbClr val="0000FF"/>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22400" y="2730500"/>
              <a:ext cx="254000" cy="0"/>
            </a:xfrm>
            <a:prstGeom prst="line">
              <a:avLst/>
            </a:prstGeom>
            <a:ln w="25400" cap="flat" cmpd="sng" algn="ctr">
              <a:solidFill>
                <a:srgbClr val="0000FF"/>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100" y="2209800"/>
              <a:ext cx="0" cy="266700"/>
            </a:xfrm>
            <a:prstGeom prst="line">
              <a:avLst/>
            </a:prstGeom>
            <a:ln w="254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63800" y="2489200"/>
              <a:ext cx="228600" cy="0"/>
            </a:xfrm>
            <a:prstGeom prst="line">
              <a:avLst/>
            </a:prstGeom>
            <a:ln w="254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 y="2476500"/>
              <a:ext cx="965200" cy="298697"/>
            </a:xfrm>
            <a:prstGeom prst="rect">
              <a:avLst/>
            </a:prstGeom>
            <a:noFill/>
          </p:spPr>
          <p:txBody>
            <a:bodyPr vert="horz" rtlCol="0">
              <a:spAutoFit/>
            </a:bodyPr>
            <a:lstStyle/>
            <a:p>
              <a:r>
                <a:rPr lang="en-US" b="1" smtClean="0">
                  <a:solidFill>
                    <a:srgbClr val="FF0000"/>
                  </a:solidFill>
                  <a:latin typeface="Arial" pitchFamily="34" charset="0"/>
                  <a:cs typeface="Arial" pitchFamily="34" charset="0"/>
                </a:rPr>
                <a:t>m=-1</a:t>
              </a:r>
              <a:endParaRPr lang="en-US" b="1">
                <a:solidFill>
                  <a:srgbClr val="FF0000"/>
                </a:solidFill>
                <a:latin typeface="Arial" pitchFamily="34" charset="0"/>
                <a:cs typeface="Arial" pitchFamily="34" charset="0"/>
              </a:endParaRPr>
            </a:p>
          </p:txBody>
        </p:sp>
        <p:cxnSp>
          <p:nvCxnSpPr>
            <p:cNvPr id="11" name="Straight Connector 10"/>
            <p:cNvCxnSpPr/>
            <p:nvPr/>
          </p:nvCxnSpPr>
          <p:spPr>
            <a:xfrm flipV="1">
              <a:off x="1841500" y="2705100"/>
              <a:ext cx="152400" cy="152400"/>
            </a:xfrm>
            <a:prstGeom prst="line">
              <a:avLst/>
            </a:prstGeom>
            <a:ln w="25400" cap="flat" cmpd="sng" algn="ctr">
              <a:solidFill>
                <a:srgbClr val="8B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705100"/>
              <a:ext cx="114300" cy="127000"/>
            </a:xfrm>
            <a:prstGeom prst="line">
              <a:avLst/>
            </a:prstGeom>
            <a:ln w="25400" cap="flat" cmpd="sng" algn="ctr">
              <a:solidFill>
                <a:srgbClr val="8B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4" name="Freeform 13"/>
          <p:cNvSpPr/>
          <p:nvPr/>
        </p:nvSpPr>
        <p:spPr>
          <a:xfrm>
            <a:off x="3482815" y="3635991"/>
            <a:ext cx="784385" cy="282660"/>
          </a:xfrm>
          <a:custGeom>
            <a:avLst/>
            <a:gdLst/>
            <a:ahLst/>
            <a:cxnLst/>
            <a:rect l="0" t="0" r="0" b="0"/>
            <a:pathLst>
              <a:path w="685801" h="228601">
                <a:moveTo>
                  <a:pt x="0" y="0"/>
                </a:moveTo>
                <a:lnTo>
                  <a:pt x="685800" y="0"/>
                </a:lnTo>
                <a:lnTo>
                  <a:pt x="685800" y="228600"/>
                </a:lnTo>
                <a:lnTo>
                  <a:pt x="0" y="2286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6" name="TextBox 15"/>
          <p:cNvSpPr txBox="1"/>
          <p:nvPr/>
        </p:nvSpPr>
        <p:spPr>
          <a:xfrm>
            <a:off x="1161061" y="1127224"/>
            <a:ext cx="9678389"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Blue and red lines are drawn to be perpendicular. </a:t>
            </a:r>
          </a:p>
          <a:p>
            <a:r>
              <a:rPr lang="en-US" sz="2400" b="1" dirty="0" smtClean="0">
                <a:solidFill>
                  <a:srgbClr val="0000FF"/>
                </a:solidFill>
                <a:latin typeface="Arial" pitchFamily="34" charset="0"/>
                <a:cs typeface="Arial" pitchFamily="34" charset="0"/>
              </a:rPr>
              <a:t>Can you calculate the slopes of each line?</a:t>
            </a:r>
            <a:endParaRPr lang="en-US" sz="2400" b="1" dirty="0">
              <a:solidFill>
                <a:srgbClr val="0000FF"/>
              </a:solidFill>
              <a:latin typeface="Arial" pitchFamily="34" charset="0"/>
              <a:cs typeface="Arial" pitchFamily="34" charset="0"/>
            </a:endParaRPr>
          </a:p>
        </p:txBody>
      </p:sp>
      <p:sp>
        <p:nvSpPr>
          <p:cNvPr id="17" name="TextBox 16"/>
          <p:cNvSpPr txBox="1"/>
          <p:nvPr/>
        </p:nvSpPr>
        <p:spPr>
          <a:xfrm>
            <a:off x="5910940" y="3086378"/>
            <a:ext cx="3834765"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Remember:</a:t>
            </a:r>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1 and - 1</a:t>
            </a:r>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are</a:t>
            </a:r>
            <a:r>
              <a:rPr lang="en-US" sz="2400" b="1" dirty="0" smtClean="0">
                <a:solidFill>
                  <a:srgbClr val="FF0000"/>
                </a:solidFill>
                <a:latin typeface="Arial" pitchFamily="34" charset="0"/>
                <a:cs typeface="Arial" pitchFamily="34" charset="0"/>
              </a:rPr>
              <a:t>          negative reciprocals.</a:t>
            </a:r>
            <a:endParaRPr lang="en-US" sz="2400" b="1" dirty="0">
              <a:solidFill>
                <a:srgbClr val="FF0000"/>
              </a:solidFill>
              <a:latin typeface="Arial" pitchFamily="34" charset="0"/>
              <a:cs typeface="Arial" pitchFamily="34" charset="0"/>
            </a:endParaRPr>
          </a:p>
        </p:txBody>
      </p:sp>
      <p:cxnSp>
        <p:nvCxnSpPr>
          <p:cNvPr id="18" name="Straight Connector 17"/>
          <p:cNvCxnSpPr/>
          <p:nvPr/>
        </p:nvCxnSpPr>
        <p:spPr>
          <a:xfrm>
            <a:off x="5906929" y="3479800"/>
            <a:ext cx="1655921"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5831048" y="3068573"/>
            <a:ext cx="3994548" cy="1005009"/>
          </a:xfrm>
          <a:custGeom>
            <a:avLst/>
            <a:gdLst/>
            <a:ahLst/>
            <a:cxnLst/>
            <a:rect l="0" t="0" r="0" b="0"/>
            <a:pathLst>
              <a:path w="3492501" h="812801">
                <a:moveTo>
                  <a:pt x="0" y="0"/>
                </a:moveTo>
                <a:lnTo>
                  <a:pt x="3492500" y="0"/>
                </a:lnTo>
                <a:lnTo>
                  <a:pt x="3492500" y="812800"/>
                </a:lnTo>
                <a:lnTo>
                  <a:pt x="0" y="8128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nvGrpSpPr>
          <p:cNvPr id="22" name="Group 21"/>
          <p:cNvGrpSpPr/>
          <p:nvPr/>
        </p:nvGrpSpPr>
        <p:grpSpPr>
          <a:xfrm>
            <a:off x="5402542" y="5174909"/>
            <a:ext cx="5955507" cy="1253905"/>
            <a:chOff x="4622799" y="3467100"/>
            <a:chExt cx="5207001" cy="1014096"/>
          </a:xfrm>
        </p:grpSpPr>
        <p:sp>
          <p:nvSpPr>
            <p:cNvPr id="20" name="Freeform 19"/>
            <p:cNvSpPr/>
            <p:nvPr/>
          </p:nvSpPr>
          <p:spPr>
            <a:xfrm>
              <a:off x="4622799" y="3467100"/>
              <a:ext cx="5207001" cy="1014096"/>
            </a:xfrm>
            <a:custGeom>
              <a:avLst/>
              <a:gdLst/>
              <a:ahLst/>
              <a:cxnLst/>
              <a:rect l="0" t="0" r="0" b="0"/>
              <a:pathLst>
                <a:path w="5484496" h="1014096">
                  <a:moveTo>
                    <a:pt x="0" y="0"/>
                  </a:moveTo>
                  <a:lnTo>
                    <a:pt x="5484495" y="0"/>
                  </a:lnTo>
                  <a:lnTo>
                    <a:pt x="5484495" y="1014095"/>
                  </a:lnTo>
                  <a:lnTo>
                    <a:pt x="0" y="1014095"/>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21" name="TextBox 20"/>
            <p:cNvSpPr txBox="1"/>
            <p:nvPr/>
          </p:nvSpPr>
          <p:spPr>
            <a:xfrm>
              <a:off x="4622800" y="3636849"/>
              <a:ext cx="52070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Two lines are perpendicular if and only if their slopes are negative reciprocals.</a:t>
              </a:r>
              <a:endParaRPr lang="en-US" sz="2400" b="1" dirty="0">
                <a:solidFill>
                  <a:srgbClr val="0000FF"/>
                </a:solidFill>
                <a:latin typeface="Arial" pitchFamily="34" charset="0"/>
                <a:cs typeface="Arial" pitchFamily="34" charset="0"/>
              </a:endParaRPr>
            </a:p>
          </p:txBody>
        </p:sp>
      </p:grpSp>
      <p:sp>
        <p:nvSpPr>
          <p:cNvPr id="23" name="Freeform 22"/>
          <p:cNvSpPr/>
          <p:nvPr/>
        </p:nvSpPr>
        <p:spPr>
          <a:xfrm>
            <a:off x="1009650" y="3991342"/>
            <a:ext cx="784385" cy="282660"/>
          </a:xfrm>
          <a:custGeom>
            <a:avLst/>
            <a:gdLst/>
            <a:ahLst/>
            <a:cxnLst/>
            <a:rect l="0" t="0" r="0" b="0"/>
            <a:pathLst>
              <a:path w="685801" h="228601">
                <a:moveTo>
                  <a:pt x="0" y="0"/>
                </a:moveTo>
                <a:lnTo>
                  <a:pt x="685800" y="0"/>
                </a:lnTo>
                <a:lnTo>
                  <a:pt x="685800" y="228600"/>
                </a:lnTo>
                <a:lnTo>
                  <a:pt x="0" y="2286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Tree>
    <p:extLst>
      <p:ext uri="{BB962C8B-B14F-4D97-AF65-F5344CB8AC3E}">
        <p14:creationId xmlns:p14="http://schemas.microsoft.com/office/powerpoint/2010/main" val="2140610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4" grpId="0" animBg="1"/>
      <p:bldP spid="19" grpId="0" animBg="1"/>
      <p:bldP spid="2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0009" y="335579"/>
            <a:ext cx="10896602" cy="6878021"/>
            <a:chOff x="-635000" y="-127000"/>
            <a:chExt cx="9527083" cy="556260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635000" y="-127000"/>
              <a:ext cx="5562600" cy="5562600"/>
            </a:xfrm>
            <a:prstGeom prst="rect">
              <a:avLst/>
            </a:prstGeom>
            <a:solidFill>
              <a:scrgbClr r="0" g="0" b="0">
                <a:alpha val="0"/>
              </a:scrgbClr>
            </a:solidFill>
          </p:spPr>
        </p:pic>
        <p:cxnSp>
          <p:nvCxnSpPr>
            <p:cNvPr id="3" name="Straight Connector 2"/>
            <p:cNvCxnSpPr/>
            <p:nvPr/>
          </p:nvCxnSpPr>
          <p:spPr>
            <a:xfrm flipV="1">
              <a:off x="1148221" y="1890649"/>
              <a:ext cx="2021477" cy="1651"/>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84300" y="1435100"/>
              <a:ext cx="0" cy="193040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74800" y="1917700"/>
              <a:ext cx="0" cy="203200"/>
            </a:xfrm>
            <a:prstGeom prst="line">
              <a:avLst/>
            </a:prstGeom>
            <a:ln w="25400" cap="flat" cmpd="sng" algn="ctr">
              <a:solidFill>
                <a:srgbClr val="8B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25700" y="1511300"/>
              <a:ext cx="8890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m=0</a:t>
              </a:r>
              <a:endParaRPr lang="en-US" b="1" dirty="0">
                <a:solidFill>
                  <a:srgbClr val="0000FF"/>
                </a:solidFill>
                <a:latin typeface="Arial" pitchFamily="34" charset="0"/>
                <a:cs typeface="Arial" pitchFamily="34" charset="0"/>
              </a:endParaRPr>
            </a:p>
          </p:txBody>
        </p:sp>
        <p:cxnSp>
          <p:nvCxnSpPr>
            <p:cNvPr id="7" name="Straight Connector 6"/>
            <p:cNvCxnSpPr/>
            <p:nvPr/>
          </p:nvCxnSpPr>
          <p:spPr>
            <a:xfrm>
              <a:off x="1384300" y="2146300"/>
              <a:ext cx="177800" cy="0"/>
            </a:xfrm>
            <a:prstGeom prst="line">
              <a:avLst/>
            </a:prstGeom>
            <a:ln w="25400" cap="flat" cmpd="sng" algn="ctr">
              <a:solidFill>
                <a:srgbClr val="8B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1300" y="2984500"/>
              <a:ext cx="1295400" cy="323589"/>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no slope</a:t>
              </a:r>
              <a:endParaRPr lang="en-US" sz="2000" b="1" dirty="0">
                <a:solidFill>
                  <a:srgbClr val="FF0000"/>
                </a:solidFill>
                <a:latin typeface="Arial" pitchFamily="34" charset="0"/>
                <a:cs typeface="Arial" pitchFamily="34" charset="0"/>
              </a:endParaRPr>
            </a:p>
          </p:txBody>
        </p:sp>
        <p:sp>
          <p:nvSpPr>
            <p:cNvPr id="9" name="Freeform 8"/>
            <p:cNvSpPr/>
            <p:nvPr/>
          </p:nvSpPr>
          <p:spPr>
            <a:xfrm>
              <a:off x="4295099" y="1689100"/>
              <a:ext cx="4596984" cy="917703"/>
            </a:xfrm>
            <a:custGeom>
              <a:avLst/>
              <a:gdLst/>
              <a:ahLst/>
              <a:cxnLst/>
              <a:rect l="0" t="0" r="0" b="0"/>
              <a:pathLst>
                <a:path w="5034916" h="917703">
                  <a:moveTo>
                    <a:pt x="0" y="0"/>
                  </a:moveTo>
                  <a:lnTo>
                    <a:pt x="5034915" y="0"/>
                  </a:lnTo>
                  <a:lnTo>
                    <a:pt x="5034915" y="917702"/>
                  </a:lnTo>
                  <a:lnTo>
                    <a:pt x="0" y="917702"/>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0" name="TextBox 9"/>
            <p:cNvSpPr txBox="1"/>
            <p:nvPr/>
          </p:nvSpPr>
          <p:spPr>
            <a:xfrm>
              <a:off x="4572833" y="1799621"/>
              <a:ext cx="4186004"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Any horizontal line and vertical </a:t>
              </a:r>
              <a:r>
                <a:rPr lang="en-US" sz="2400" b="1" dirty="0" smtClean="0">
                  <a:solidFill>
                    <a:srgbClr val="0000FF"/>
                  </a:solidFill>
                  <a:latin typeface="Arial" pitchFamily="34" charset="0"/>
                  <a:cs typeface="Arial" pitchFamily="34" charset="0"/>
                </a:rPr>
                <a:t>line </a:t>
              </a:r>
              <a:r>
                <a:rPr lang="en-US" sz="2400" b="1" dirty="0" smtClean="0">
                  <a:solidFill>
                    <a:srgbClr val="0000FF"/>
                  </a:solidFill>
                  <a:latin typeface="Arial" pitchFamily="34" charset="0"/>
                  <a:cs typeface="Arial" pitchFamily="34" charset="0"/>
                </a:rPr>
                <a:t>are always perpendicular.</a:t>
              </a:r>
              <a:endParaRPr lang="en-US" sz="2400" b="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276060460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63477" y="1281385"/>
            <a:ext cx="6333173" cy="6846615"/>
            <a:chOff x="3238500" y="-63500"/>
            <a:chExt cx="5537200" cy="553720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3238500" y="-63500"/>
              <a:ext cx="5537200" cy="5537200"/>
            </a:xfrm>
            <a:prstGeom prst="rect">
              <a:avLst/>
            </a:prstGeom>
            <a:solidFill>
              <a:scrgbClr r="0" g="0" b="0">
                <a:alpha val="0"/>
              </a:scrgbClr>
            </a:solidFill>
          </p:spPr>
        </p:pic>
        <p:cxnSp>
          <p:nvCxnSpPr>
            <p:cNvPr id="3" name="Straight Connector 2"/>
            <p:cNvCxnSpPr/>
            <p:nvPr/>
          </p:nvCxnSpPr>
          <p:spPr>
            <a:xfrm flipV="1">
              <a:off x="5029200" y="1187577"/>
              <a:ext cx="1740027" cy="229222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781618" y="1498600"/>
              <a:ext cx="2724150" cy="182880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134975" y="1003705"/>
            <a:ext cx="7336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46</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2045160" y="984655"/>
            <a:ext cx="653667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Are these two line perpendicular?</a:t>
            </a:r>
            <a:endParaRPr lang="en-US" sz="2800" b="1" dirty="0">
              <a:solidFill>
                <a:srgbClr val="000000"/>
              </a:solidFill>
              <a:latin typeface="Arial" pitchFamily="34" charset="0"/>
              <a:cs typeface="Arial"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7154" y="78517"/>
            <a:ext cx="3718560" cy="78516"/>
          </a:xfrm>
          <a:prstGeom prst="rect">
            <a:avLst/>
          </a:prstGeom>
          <a:solidFill>
            <a:scrgbClr r="0" g="0" b="0">
              <a:alpha val="0"/>
            </a:scrgbClr>
          </a:solidFill>
        </p:spPr>
      </p:pic>
      <p:sp>
        <p:nvSpPr>
          <p:cNvPr id="11" name="TextBox 10"/>
          <p:cNvSpPr txBox="1"/>
          <p:nvPr/>
        </p:nvSpPr>
        <p:spPr>
          <a:xfrm>
            <a:off x="2933647" y="2297890"/>
            <a:ext cx="198003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Yes</a:t>
            </a:r>
          </a:p>
        </p:txBody>
      </p:sp>
      <p:sp>
        <p:nvSpPr>
          <p:cNvPr id="12" name="TextBox 11"/>
          <p:cNvSpPr txBox="1"/>
          <p:nvPr/>
        </p:nvSpPr>
        <p:spPr>
          <a:xfrm>
            <a:off x="2938287" y="2850340"/>
            <a:ext cx="197539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No</a:t>
            </a:r>
          </a:p>
        </p:txBody>
      </p:sp>
      <p:sp>
        <p:nvSpPr>
          <p:cNvPr id="13" name="Oval 12"/>
          <p:cNvSpPr/>
          <p:nvPr/>
        </p:nvSpPr>
        <p:spPr>
          <a:xfrm>
            <a:off x="2158083" y="234389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4" name="Oval 13"/>
          <p:cNvSpPr/>
          <p:nvPr/>
        </p:nvSpPr>
        <p:spPr>
          <a:xfrm>
            <a:off x="2160728" y="28693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92651905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4760" y="993167"/>
            <a:ext cx="6465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54400" y="984655"/>
            <a:ext cx="4299585"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These two lines are ...</a:t>
            </a:r>
            <a:endParaRPr lang="en-US" sz="2800" b="1" dirty="0">
              <a:solidFill>
                <a:srgbClr val="000000"/>
              </a:solidFill>
              <a:latin typeface="Arial" pitchFamily="34" charset="0"/>
              <a:cs typeface="Arial" pitchFamily="34" charset="0"/>
            </a:endParaRPr>
          </a:p>
        </p:txBody>
      </p:sp>
      <p:pic>
        <p:nvPicPr>
          <p:cNvPr id="10" name="Picture 9"/>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4765762" y="1298339"/>
            <a:ext cx="6594634" cy="7019351"/>
          </a:xfrm>
          <a:prstGeom prst="rect">
            <a:avLst/>
          </a:prstGeom>
          <a:solidFill>
            <a:scrgbClr r="0" g="0" b="0">
              <a:alpha val="0"/>
            </a:scrgbClr>
          </a:solidFill>
        </p:spPr>
      </p:pic>
      <p:cxnSp>
        <p:nvCxnSpPr>
          <p:cNvPr id="11" name="Straight Connector 10"/>
          <p:cNvCxnSpPr/>
          <p:nvPr/>
        </p:nvCxnSpPr>
        <p:spPr>
          <a:xfrm flipV="1">
            <a:off x="6625042" y="2884367"/>
            <a:ext cx="2164318" cy="3140649"/>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075337" y="3685232"/>
            <a:ext cx="2658189" cy="2857991"/>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3" name="Picture 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1679" y="78517"/>
            <a:ext cx="3950970" cy="78516"/>
          </a:xfrm>
          <a:prstGeom prst="rect">
            <a:avLst/>
          </a:prstGeom>
          <a:solidFill>
            <a:scrgbClr r="0" g="0" b="0">
              <a:alpha val="0"/>
            </a:scrgbClr>
          </a:solidFill>
        </p:spPr>
      </p:pic>
      <p:sp>
        <p:nvSpPr>
          <p:cNvPr id="14" name="Rectangle 13"/>
          <p:cNvSpPr/>
          <p:nvPr/>
        </p:nvSpPr>
        <p:spPr>
          <a:xfrm>
            <a:off x="3472474" y="2290331"/>
            <a:ext cx="246753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perpendicular</a:t>
            </a:r>
          </a:p>
        </p:txBody>
      </p:sp>
      <p:sp>
        <p:nvSpPr>
          <p:cNvPr id="15" name="Rectangle 14"/>
          <p:cNvSpPr/>
          <p:nvPr/>
        </p:nvSpPr>
        <p:spPr>
          <a:xfrm>
            <a:off x="3472476" y="2839716"/>
            <a:ext cx="144545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parallel</a:t>
            </a:r>
          </a:p>
        </p:txBody>
      </p:sp>
      <p:sp>
        <p:nvSpPr>
          <p:cNvPr id="16" name="Rectangle 15"/>
          <p:cNvSpPr/>
          <p:nvPr/>
        </p:nvSpPr>
        <p:spPr>
          <a:xfrm>
            <a:off x="3472474" y="3343867"/>
            <a:ext cx="188057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neither</a:t>
            </a:r>
          </a:p>
        </p:txBody>
      </p:sp>
      <p:sp>
        <p:nvSpPr>
          <p:cNvPr id="17" name="TextBox 16"/>
          <p:cNvSpPr txBox="1"/>
          <p:nvPr/>
        </p:nvSpPr>
        <p:spPr>
          <a:xfrm>
            <a:off x="2927239" y="2296117"/>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8" name="TextBox 17"/>
          <p:cNvSpPr txBox="1"/>
          <p:nvPr/>
        </p:nvSpPr>
        <p:spPr>
          <a:xfrm>
            <a:off x="2935814" y="2848567"/>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9" name="TextBox 18"/>
          <p:cNvSpPr txBox="1"/>
          <p:nvPr/>
        </p:nvSpPr>
        <p:spPr>
          <a:xfrm>
            <a:off x="2923905" y="3362776"/>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0" name="Oval 19"/>
          <p:cNvSpPr/>
          <p:nvPr/>
        </p:nvSpPr>
        <p:spPr>
          <a:xfrm>
            <a:off x="2151675" y="234211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54320" y="286761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56665" y="338577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428270549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68074" y="1043020"/>
            <a:ext cx="9267349" cy="1072209"/>
            <a:chOff x="444500" y="165100"/>
            <a:chExt cx="8102600" cy="867148"/>
          </a:xfrm>
        </p:grpSpPr>
        <p:sp>
          <p:nvSpPr>
            <p:cNvPr id="2" name="TextBox 1"/>
            <p:cNvSpPr txBox="1"/>
            <p:nvPr/>
          </p:nvSpPr>
          <p:spPr>
            <a:xfrm>
              <a:off x="444500" y="165100"/>
              <a:ext cx="810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Write an equation for the line through (-2,5) and perpendicular to the line </a:t>
              </a:r>
              <a:r>
                <a:rPr lang="en-US" sz="2400" b="1" dirty="0" smtClean="0">
                  <a:solidFill>
                    <a:srgbClr val="0000FF"/>
                  </a:solidFill>
                  <a:latin typeface="Arial" pitchFamily="34" charset="0"/>
                  <a:cs typeface="Arial" pitchFamily="34" charset="0"/>
                </a:rPr>
                <a:t>y =      </a:t>
              </a:r>
              <a:r>
                <a:rPr lang="en-US" sz="2400" b="1" dirty="0" smtClean="0">
                  <a:solidFill>
                    <a:srgbClr val="0000FF"/>
                  </a:solidFill>
                  <a:latin typeface="Arial" pitchFamily="34" charset="0"/>
                  <a:cs typeface="Arial" pitchFamily="34" charset="0"/>
                </a:rPr>
                <a:t>x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cxnSp>
          <p:nvCxnSpPr>
            <p:cNvPr id="3" name="Straight Connector 2"/>
            <p:cNvCxnSpPr/>
            <p:nvPr/>
          </p:nvCxnSpPr>
          <p:spPr>
            <a:xfrm>
              <a:off x="537710" y="475968"/>
              <a:ext cx="1054100" cy="0"/>
            </a:xfrm>
            <a:prstGeom prst="line">
              <a:avLst/>
            </a:prstGeom>
            <a:ln w="28575"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107455" y="360179"/>
              <a:ext cx="529024" cy="672069"/>
              <a:chOff x="4107455" y="360179"/>
              <a:chExt cx="529024" cy="672069"/>
            </a:xfrm>
          </p:grpSpPr>
          <p:sp>
            <p:nvSpPr>
              <p:cNvPr id="4" name="TextBox 3"/>
              <p:cNvSpPr txBox="1"/>
              <p:nvPr/>
            </p:nvSpPr>
            <p:spPr>
              <a:xfrm>
                <a:off x="4204679" y="360179"/>
                <a:ext cx="4318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5" name="Straight Connector 4"/>
              <p:cNvCxnSpPr/>
              <p:nvPr/>
            </p:nvCxnSpPr>
            <p:spPr>
              <a:xfrm>
                <a:off x="4107455" y="665393"/>
                <a:ext cx="108331"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84972" y="670004"/>
                <a:ext cx="151638"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1270873" y="2172553"/>
            <a:ext cx="10101977" cy="830997"/>
            <a:chOff x="355600" y="1003263"/>
            <a:chExt cx="7340600" cy="672069"/>
          </a:xfrm>
        </p:grpSpPr>
        <p:sp>
          <p:nvSpPr>
            <p:cNvPr id="9" name="TextBox 8"/>
            <p:cNvSpPr txBox="1"/>
            <p:nvPr/>
          </p:nvSpPr>
          <p:spPr>
            <a:xfrm>
              <a:off x="355600" y="1117600"/>
              <a:ext cx="73406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First, we need to find the slope of the perpendicular line: </a:t>
              </a:r>
              <a:r>
                <a:rPr lang="en-US" sz="2400" b="1" dirty="0" smtClean="0">
                  <a:solidFill>
                    <a:srgbClr val="FF0000"/>
                  </a:solidFill>
                  <a:latin typeface="Arial" pitchFamily="34" charset="0"/>
                  <a:cs typeface="Arial" pitchFamily="34" charset="0"/>
                </a:rPr>
                <a:t>m = </a:t>
              </a:r>
              <a:endParaRPr lang="en-US" sz="2400" b="1" dirty="0">
                <a:solidFill>
                  <a:srgbClr val="FF0000"/>
                </a:solidFill>
                <a:latin typeface="Arial" pitchFamily="34" charset="0"/>
                <a:cs typeface="Arial" pitchFamily="34" charset="0"/>
              </a:endParaRPr>
            </a:p>
          </p:txBody>
        </p:sp>
        <p:sp>
          <p:nvSpPr>
            <p:cNvPr id="10" name="TextBox 9"/>
            <p:cNvSpPr txBox="1"/>
            <p:nvPr/>
          </p:nvSpPr>
          <p:spPr>
            <a:xfrm>
              <a:off x="6881376" y="1003263"/>
              <a:ext cx="482600" cy="672069"/>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3</a:t>
              </a:r>
            </a:p>
            <a:p>
              <a:r>
                <a:rPr lang="en-US" sz="2400" b="1" dirty="0" smtClean="0">
                  <a:solidFill>
                    <a:srgbClr val="FF0000"/>
                  </a:solidFill>
                  <a:latin typeface="Arial" pitchFamily="34" charset="0"/>
                  <a:cs typeface="Arial" pitchFamily="34" charset="0"/>
                </a:rPr>
                <a:t>2</a:t>
              </a:r>
              <a:endParaRPr lang="en-US" sz="2400" b="1" dirty="0">
                <a:solidFill>
                  <a:srgbClr val="FF0000"/>
                </a:solidFill>
                <a:latin typeface="Arial" pitchFamily="34" charset="0"/>
                <a:cs typeface="Arial" pitchFamily="34" charset="0"/>
              </a:endParaRPr>
            </a:p>
          </p:txBody>
        </p:sp>
        <p:cxnSp>
          <p:nvCxnSpPr>
            <p:cNvPr id="11" name="Straight Connector 10"/>
            <p:cNvCxnSpPr/>
            <p:nvPr/>
          </p:nvCxnSpPr>
          <p:spPr>
            <a:xfrm>
              <a:off x="6922022" y="1320978"/>
              <a:ext cx="165100" cy="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572474" y="4965700"/>
            <a:ext cx="551974" cy="830997"/>
            <a:chOff x="3349051" y="3276600"/>
            <a:chExt cx="482600" cy="672069"/>
          </a:xfrm>
        </p:grpSpPr>
        <p:sp>
          <p:nvSpPr>
            <p:cNvPr id="13" name="TextBox 12"/>
            <p:cNvSpPr txBox="1"/>
            <p:nvPr/>
          </p:nvSpPr>
          <p:spPr>
            <a:xfrm>
              <a:off x="3349051" y="3276600"/>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14" name="Straight Connector 13"/>
            <p:cNvCxnSpPr/>
            <p:nvPr/>
          </p:nvCxnSpPr>
          <p:spPr>
            <a:xfrm>
              <a:off x="3433372" y="3615547"/>
              <a:ext cx="1651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467504" y="4577723"/>
            <a:ext cx="3333345" cy="461665"/>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y</a:t>
            </a:r>
            <a:r>
              <a:rPr lang="en-US" sz="2400" b="1" dirty="0" smtClean="0">
                <a:solidFill>
                  <a:srgbClr val="0000FF"/>
                </a:solidFill>
                <a:latin typeface="Arial" pitchFamily="34" charset="0"/>
                <a:cs typeface="Arial" pitchFamily="34" charset="0"/>
              </a:rPr>
              <a:t> – y</a:t>
            </a:r>
            <a:r>
              <a:rPr lang="en-US" sz="2400" b="1" baseline="-25000" dirty="0" smtClean="0">
                <a:solidFill>
                  <a:srgbClr val="0000FF"/>
                </a:solidFill>
                <a:latin typeface="Arial" pitchFamily="34" charset="0"/>
                <a:cs typeface="Arial" pitchFamily="34" charset="0"/>
              </a:rPr>
              <a:t>1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m(x – x</a:t>
            </a:r>
            <a:r>
              <a:rPr lang="en-US" sz="2400" b="1" baseline="-25000"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17" name="TextBox 16"/>
          <p:cNvSpPr txBox="1"/>
          <p:nvPr/>
        </p:nvSpPr>
        <p:spPr>
          <a:xfrm>
            <a:off x="1167122" y="3240420"/>
            <a:ext cx="9383554"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Then using a given point and a point slope formula we will write an equation of the perpendicular line passing through the given point.</a:t>
            </a:r>
            <a:endParaRPr lang="en-US" sz="2400" b="1" dirty="0">
              <a:solidFill>
                <a:srgbClr val="0000FF"/>
              </a:solidFill>
              <a:latin typeface="Arial" pitchFamily="34" charset="0"/>
              <a:cs typeface="Arial" pitchFamily="34" charset="0"/>
            </a:endParaRPr>
          </a:p>
        </p:txBody>
      </p:sp>
      <p:sp>
        <p:nvSpPr>
          <p:cNvPr id="18" name="TextBox 17"/>
          <p:cNvSpPr txBox="1"/>
          <p:nvPr/>
        </p:nvSpPr>
        <p:spPr>
          <a:xfrm>
            <a:off x="3484792" y="5109503"/>
            <a:ext cx="3468458"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5 =    (</a:t>
            </a:r>
            <a:r>
              <a:rPr lang="en-US" sz="2400" b="1" dirty="0" smtClean="0">
                <a:solidFill>
                  <a:srgbClr val="0000FF"/>
                </a:solidFill>
                <a:latin typeface="Arial" pitchFamily="34" charset="0"/>
                <a:cs typeface="Arial" pitchFamily="34" charset="0"/>
              </a:rPr>
              <a:t>x – (-</a:t>
            </a:r>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grpSp>
        <p:nvGrpSpPr>
          <p:cNvPr id="21" name="Group 20"/>
          <p:cNvGrpSpPr/>
          <p:nvPr/>
        </p:nvGrpSpPr>
        <p:grpSpPr>
          <a:xfrm>
            <a:off x="4572478" y="5800864"/>
            <a:ext cx="551975" cy="830997"/>
            <a:chOff x="3328019" y="3924300"/>
            <a:chExt cx="482600" cy="672069"/>
          </a:xfrm>
        </p:grpSpPr>
        <p:sp>
          <p:nvSpPr>
            <p:cNvPr id="19" name="TextBox 18"/>
            <p:cNvSpPr txBox="1"/>
            <p:nvPr/>
          </p:nvSpPr>
          <p:spPr>
            <a:xfrm>
              <a:off x="3328019" y="3924300"/>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20" name="Straight Connector 19"/>
            <p:cNvCxnSpPr/>
            <p:nvPr/>
          </p:nvCxnSpPr>
          <p:spPr>
            <a:xfrm>
              <a:off x="3410880" y="4265703"/>
              <a:ext cx="1651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3524250" y="5933179"/>
            <a:ext cx="3276599"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5 =    (x + 2)</a:t>
            </a:r>
            <a:endParaRPr lang="en-US" sz="2400" b="1" dirty="0">
              <a:solidFill>
                <a:srgbClr val="0000FF"/>
              </a:solidFill>
              <a:latin typeface="Arial" pitchFamily="34" charset="0"/>
              <a:cs typeface="Arial" pitchFamily="34" charset="0"/>
            </a:endParaRPr>
          </a:p>
        </p:txBody>
      </p:sp>
      <p:grpSp>
        <p:nvGrpSpPr>
          <p:cNvPr id="27" name="Group 26"/>
          <p:cNvGrpSpPr/>
          <p:nvPr/>
        </p:nvGrpSpPr>
        <p:grpSpPr>
          <a:xfrm>
            <a:off x="3715251" y="6805053"/>
            <a:ext cx="1859280" cy="830997"/>
            <a:chOff x="2671540" y="4749800"/>
            <a:chExt cx="1625600" cy="672069"/>
          </a:xfrm>
        </p:grpSpPr>
        <p:sp>
          <p:nvSpPr>
            <p:cNvPr id="23" name="TextBox 22"/>
            <p:cNvSpPr txBox="1"/>
            <p:nvPr/>
          </p:nvSpPr>
          <p:spPr>
            <a:xfrm>
              <a:off x="2671540" y="4873203"/>
              <a:ext cx="1625600" cy="373372"/>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y =     x + 8</a:t>
              </a:r>
              <a:endParaRPr lang="en-US" sz="2400" b="1" dirty="0">
                <a:solidFill>
                  <a:srgbClr val="FF0000"/>
                </a:solidFill>
                <a:latin typeface="Arial" pitchFamily="34" charset="0"/>
                <a:cs typeface="Arial" pitchFamily="34" charset="0"/>
              </a:endParaRPr>
            </a:p>
          </p:txBody>
        </p:sp>
        <p:grpSp>
          <p:nvGrpSpPr>
            <p:cNvPr id="26" name="Group 25"/>
            <p:cNvGrpSpPr/>
            <p:nvPr/>
          </p:nvGrpSpPr>
          <p:grpSpPr>
            <a:xfrm>
              <a:off x="3221158" y="4749800"/>
              <a:ext cx="482600" cy="672069"/>
              <a:chOff x="3221158" y="4749800"/>
              <a:chExt cx="482600" cy="672069"/>
            </a:xfrm>
          </p:grpSpPr>
          <p:sp>
            <p:nvSpPr>
              <p:cNvPr id="24" name="TextBox 23"/>
              <p:cNvSpPr txBox="1"/>
              <p:nvPr/>
            </p:nvSpPr>
            <p:spPr>
              <a:xfrm>
                <a:off x="3221158" y="4749800"/>
                <a:ext cx="482600" cy="672069"/>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3</a:t>
                </a:r>
              </a:p>
              <a:p>
                <a:r>
                  <a:rPr lang="en-US" sz="2400" b="1" dirty="0" smtClean="0">
                    <a:solidFill>
                      <a:srgbClr val="FF0000"/>
                    </a:solidFill>
                    <a:latin typeface="Arial" pitchFamily="34" charset="0"/>
                    <a:cs typeface="Arial" pitchFamily="34" charset="0"/>
                  </a:rPr>
                  <a:t>2</a:t>
                </a:r>
                <a:endParaRPr lang="en-US" sz="2400" b="1" dirty="0">
                  <a:solidFill>
                    <a:srgbClr val="FF0000"/>
                  </a:solidFill>
                  <a:latin typeface="Arial" pitchFamily="34" charset="0"/>
                  <a:cs typeface="Arial" pitchFamily="34" charset="0"/>
                </a:endParaRPr>
              </a:p>
            </p:txBody>
          </p:sp>
          <p:cxnSp>
            <p:nvCxnSpPr>
              <p:cNvPr id="25" name="Straight Connector 24"/>
              <p:cNvCxnSpPr/>
              <p:nvPr/>
            </p:nvCxnSpPr>
            <p:spPr>
              <a:xfrm>
                <a:off x="3272166" y="5080212"/>
                <a:ext cx="165100" cy="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
        <p:nvSpPr>
          <p:cNvPr id="28" name="Freeform 27"/>
          <p:cNvSpPr/>
          <p:nvPr/>
        </p:nvSpPr>
        <p:spPr>
          <a:xfrm>
            <a:off x="3600450" y="6758581"/>
            <a:ext cx="2295050" cy="863680"/>
          </a:xfrm>
          <a:custGeom>
            <a:avLst/>
            <a:gdLst/>
            <a:ahLst/>
            <a:cxnLst/>
            <a:rect l="0" t="0" r="0" b="0"/>
            <a:pathLst>
              <a:path w="2006601" h="698501">
                <a:moveTo>
                  <a:pt x="0" y="0"/>
                </a:moveTo>
                <a:lnTo>
                  <a:pt x="2006600" y="0"/>
                </a:lnTo>
                <a:lnTo>
                  <a:pt x="2006600" y="698500"/>
                </a:lnTo>
                <a:lnTo>
                  <a:pt x="0" y="6985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pic>
        <p:nvPicPr>
          <p:cNvPr id="30" name="Picture 2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94793" y="6594119"/>
            <a:ext cx="1827324" cy="1399316"/>
          </a:xfrm>
          <a:prstGeom prst="rect">
            <a:avLst/>
          </a:prstGeom>
          <a:solidFill>
            <a:scrgbClr r="0" g="0" b="0">
              <a:alpha val="0"/>
            </a:scrgbClr>
          </a:solidFill>
        </p:spPr>
      </p:pic>
      <p:sp>
        <p:nvSpPr>
          <p:cNvPr id="31" name="Freeform 30"/>
          <p:cNvSpPr/>
          <p:nvPr/>
        </p:nvSpPr>
        <p:spPr>
          <a:xfrm>
            <a:off x="944854" y="2108878"/>
            <a:ext cx="10427995" cy="6552521"/>
          </a:xfrm>
          <a:custGeom>
            <a:avLst/>
            <a:gdLst/>
            <a:ahLst/>
            <a:cxnLst/>
            <a:rect l="0" t="0" r="0" b="0"/>
            <a:pathLst>
              <a:path w="8293101" h="4381501">
                <a:moveTo>
                  <a:pt x="0" y="0"/>
                </a:moveTo>
                <a:lnTo>
                  <a:pt x="8293100" y="0"/>
                </a:lnTo>
                <a:lnTo>
                  <a:pt x="8293100" y="4381500"/>
                </a:lnTo>
                <a:lnTo>
                  <a:pt x="0" y="43815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val="3985011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31"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902" y="984655"/>
            <a:ext cx="65365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57542" y="984655"/>
            <a:ext cx="6914198" cy="1384995"/>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 lines represented by the equations   </a:t>
            </a:r>
          </a:p>
          <a:p>
            <a:r>
              <a:rPr lang="en-US" sz="2800" b="1" dirty="0" smtClean="0">
                <a:solidFill>
                  <a:srgbClr val="000000"/>
                </a:solidFill>
                <a:latin typeface="Arial" pitchFamily="34" charset="0"/>
                <a:cs typeface="Arial" pitchFamily="34" charset="0"/>
              </a:rPr>
              <a:t>                                                </a:t>
            </a:r>
          </a:p>
          <a:p>
            <a:r>
              <a:rPr lang="en-US" sz="2800" b="1" dirty="0" smtClean="0">
                <a:solidFill>
                  <a:srgbClr val="000000"/>
                </a:solidFill>
                <a:latin typeface="Arial" pitchFamily="34" charset="0"/>
                <a:cs typeface="Arial" pitchFamily="34" charset="0"/>
              </a:rPr>
              <a:t>2y +    </a:t>
            </a:r>
            <a:r>
              <a:rPr lang="en-US" sz="2800" b="1" dirty="0" smtClean="0">
                <a:solidFill>
                  <a:srgbClr val="000000"/>
                </a:solidFill>
                <a:latin typeface="Arial" pitchFamily="34" charset="0"/>
                <a:cs typeface="Arial" pitchFamily="34" charset="0"/>
              </a:rPr>
              <a:t>x = -</a:t>
            </a:r>
            <a:r>
              <a:rPr lang="en-US" sz="2800" b="1" dirty="0" smtClean="0">
                <a:solidFill>
                  <a:srgbClr val="000000"/>
                </a:solidFill>
                <a:latin typeface="Arial" pitchFamily="34" charset="0"/>
                <a:cs typeface="Arial" pitchFamily="34" charset="0"/>
              </a:rPr>
              <a:t>3   and   10y + 4x </a:t>
            </a:r>
            <a:r>
              <a:rPr lang="en-US" sz="2800" b="1" dirty="0" smtClean="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15 are ...</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0805" t="32353" r="37029" b="33824"/>
          <a:stretch/>
        </p:blipFill>
        <p:spPr>
          <a:xfrm>
            <a:off x="2744385" y="1424020"/>
            <a:ext cx="682590" cy="1322531"/>
          </a:xfrm>
          <a:prstGeom prst="rect">
            <a:avLst/>
          </a:prstGeom>
          <a:solidFill>
            <a:scrgbClr r="0" g="0" b="0">
              <a:alpha val="0"/>
            </a:scrgbClr>
          </a:solidFill>
        </p:spPr>
      </p:pic>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4" name="Rectangle 13"/>
          <p:cNvSpPr/>
          <p:nvPr/>
        </p:nvSpPr>
        <p:spPr>
          <a:xfrm>
            <a:off x="3472474" y="3204731"/>
            <a:ext cx="2349801"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parallel</a:t>
            </a:r>
          </a:p>
        </p:txBody>
      </p:sp>
      <p:sp>
        <p:nvSpPr>
          <p:cNvPr id="15" name="Rectangle 14"/>
          <p:cNvSpPr/>
          <p:nvPr/>
        </p:nvSpPr>
        <p:spPr>
          <a:xfrm>
            <a:off x="3472476" y="3754116"/>
            <a:ext cx="255315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perpendicular</a:t>
            </a:r>
          </a:p>
        </p:txBody>
      </p:sp>
      <p:sp>
        <p:nvSpPr>
          <p:cNvPr id="16" name="Rectangle 15"/>
          <p:cNvSpPr/>
          <p:nvPr/>
        </p:nvSpPr>
        <p:spPr>
          <a:xfrm>
            <a:off x="3472473" y="4258267"/>
            <a:ext cx="549926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neither parallel nor perpendicular</a:t>
            </a:r>
          </a:p>
        </p:txBody>
      </p:sp>
      <p:sp>
        <p:nvSpPr>
          <p:cNvPr id="17" name="TextBox 16"/>
          <p:cNvSpPr txBox="1"/>
          <p:nvPr/>
        </p:nvSpPr>
        <p:spPr>
          <a:xfrm>
            <a:off x="2927239" y="3210517"/>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8" name="TextBox 17"/>
          <p:cNvSpPr txBox="1"/>
          <p:nvPr/>
        </p:nvSpPr>
        <p:spPr>
          <a:xfrm>
            <a:off x="2935814" y="3762967"/>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9" name="TextBox 18"/>
          <p:cNvSpPr txBox="1"/>
          <p:nvPr/>
        </p:nvSpPr>
        <p:spPr>
          <a:xfrm>
            <a:off x="2923905" y="4277176"/>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0" name="Oval 19"/>
          <p:cNvSpPr/>
          <p:nvPr/>
        </p:nvSpPr>
        <p:spPr>
          <a:xfrm>
            <a:off x="2151675" y="325651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54320" y="378201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37615" y="430017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Oval 22"/>
          <p:cNvSpPr/>
          <p:nvPr/>
        </p:nvSpPr>
        <p:spPr>
          <a:xfrm>
            <a:off x="2142808" y="48036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4" name="TextBox 23"/>
          <p:cNvSpPr txBox="1"/>
          <p:nvPr/>
        </p:nvSpPr>
        <p:spPr>
          <a:xfrm>
            <a:off x="2929972" y="4810576"/>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5" name="Rectangle 24"/>
          <p:cNvSpPr/>
          <p:nvPr/>
        </p:nvSpPr>
        <p:spPr>
          <a:xfrm>
            <a:off x="3477118" y="4812754"/>
            <a:ext cx="287534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the same line</a:t>
            </a:r>
          </a:p>
        </p:txBody>
      </p:sp>
    </p:spTree>
    <p:extLst>
      <p:ext uri="{BB962C8B-B14F-4D97-AF65-F5344CB8AC3E}">
        <p14:creationId xmlns:p14="http://schemas.microsoft.com/office/powerpoint/2010/main" val="35719991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1651" y="985520"/>
            <a:ext cx="90066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91611" y="985521"/>
            <a:ext cx="8366839"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slope of a line perpendicular to the line whose equation is 12y </a:t>
            </a:r>
            <a:r>
              <a:rPr lang="en-US" sz="2800" b="1" dirty="0">
                <a:solidFill>
                  <a:srgbClr val="000000"/>
                </a:solidFill>
                <a:latin typeface="Arial" pitchFamily="34" charset="0"/>
                <a:cs typeface="Arial" pitchFamily="34" charset="0"/>
              </a:rPr>
              <a:t>–</a:t>
            </a:r>
            <a:r>
              <a:rPr lang="en-US" sz="2800" b="1" dirty="0" smtClean="0">
                <a:solidFill>
                  <a:srgbClr val="000000"/>
                </a:solidFill>
                <a:latin typeface="Arial" pitchFamily="34" charset="0"/>
                <a:cs typeface="Arial" pitchFamily="34" charset="0"/>
              </a:rPr>
              <a:t> 6x = </a:t>
            </a:r>
            <a:r>
              <a:rPr lang="en-US" sz="2800" b="1" dirty="0" smtClean="0">
                <a:solidFill>
                  <a:srgbClr val="000000"/>
                </a:solidFill>
                <a:latin typeface="Arial" pitchFamily="34" charset="0"/>
                <a:cs typeface="Arial" pitchFamily="34" charset="0"/>
              </a:rPr>
              <a:t>11</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3" name="Rectangle 12"/>
          <p:cNvSpPr/>
          <p:nvPr/>
        </p:nvSpPr>
        <p:spPr>
          <a:xfrm>
            <a:off x="3434375" y="2641600"/>
            <a:ext cx="56565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a:t>
            </a:r>
          </a:p>
        </p:txBody>
      </p:sp>
      <p:sp>
        <p:nvSpPr>
          <p:cNvPr id="14" name="Rectangle 13"/>
          <p:cNvSpPr/>
          <p:nvPr/>
        </p:nvSpPr>
        <p:spPr>
          <a:xfrm>
            <a:off x="3472476" y="3190985"/>
            <a:ext cx="81377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1/2</a:t>
            </a:r>
          </a:p>
        </p:txBody>
      </p:sp>
      <p:sp>
        <p:nvSpPr>
          <p:cNvPr id="15" name="Rectangle 14"/>
          <p:cNvSpPr/>
          <p:nvPr/>
        </p:nvSpPr>
        <p:spPr>
          <a:xfrm>
            <a:off x="3510573" y="3695136"/>
            <a:ext cx="81377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a:t>
            </a:r>
          </a:p>
        </p:txBody>
      </p:sp>
      <p:sp>
        <p:nvSpPr>
          <p:cNvPr id="16" name="TextBox 15"/>
          <p:cNvSpPr txBox="1"/>
          <p:nvPr/>
        </p:nvSpPr>
        <p:spPr>
          <a:xfrm>
            <a:off x="2927239" y="2647386"/>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35814" y="3199836"/>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23905" y="3714045"/>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9" name="Oval 18"/>
          <p:cNvSpPr/>
          <p:nvPr/>
        </p:nvSpPr>
        <p:spPr>
          <a:xfrm>
            <a:off x="2151675" y="26933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154320" y="32188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37615" y="37370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42808" y="424051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TextBox 22"/>
          <p:cNvSpPr txBox="1"/>
          <p:nvPr/>
        </p:nvSpPr>
        <p:spPr>
          <a:xfrm>
            <a:off x="2929972" y="4247445"/>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4" name="Rectangle 23"/>
          <p:cNvSpPr/>
          <p:nvPr/>
        </p:nvSpPr>
        <p:spPr>
          <a:xfrm>
            <a:off x="3400918" y="4249623"/>
            <a:ext cx="1037732" cy="474213"/>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-1/2</a:t>
            </a:r>
          </a:p>
        </p:txBody>
      </p:sp>
    </p:spTree>
    <p:extLst>
      <p:ext uri="{BB962C8B-B14F-4D97-AF65-F5344CB8AC3E}">
        <p14:creationId xmlns:p14="http://schemas.microsoft.com/office/powerpoint/2010/main" val="70150677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0786" y="985520"/>
            <a:ext cx="93551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90746" y="980442"/>
            <a:ext cx="8387159"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an equation of the line that contains the point (-4,1) and is perpendicular to the line whose equation is </a:t>
            </a:r>
            <a:r>
              <a:rPr lang="en-US" sz="2800" b="1" dirty="0" smtClean="0">
                <a:solidFill>
                  <a:srgbClr val="000000"/>
                </a:solidFill>
                <a:latin typeface="Arial" pitchFamily="34" charset="0"/>
                <a:cs typeface="Arial" pitchFamily="34" charset="0"/>
              </a:rPr>
              <a:t>y = </a:t>
            </a:r>
            <a:r>
              <a:rPr lang="en-US" sz="2800" b="1" dirty="0" smtClean="0">
                <a:solidFill>
                  <a:srgbClr val="000000"/>
                </a:solidFill>
                <a:latin typeface="Arial" pitchFamily="34" charset="0"/>
                <a:cs typeface="Arial" pitchFamily="34" charset="0"/>
              </a:rPr>
              <a:t>-2x </a:t>
            </a:r>
            <a:r>
              <a:rPr lang="en-US" sz="2800" b="1" dirty="0" smtClean="0">
                <a:solidFill>
                  <a:srgbClr val="000000"/>
                </a:solidFill>
                <a:latin typeface="Arial" pitchFamily="34" charset="0"/>
                <a:cs typeface="Arial" pitchFamily="34" charset="0"/>
              </a:rPr>
              <a:t>– 3</a:t>
            </a:r>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78517"/>
            <a:ext cx="3950970" cy="78516"/>
          </a:xfrm>
          <a:prstGeom prst="rect">
            <a:avLst/>
          </a:prstGeom>
          <a:solidFill>
            <a:scrgbClr r="0" g="0" b="0">
              <a:alpha val="0"/>
            </a:scrgbClr>
          </a:solidFill>
        </p:spPr>
      </p:pic>
      <p:sp>
        <p:nvSpPr>
          <p:cNvPr id="13" name="Rectangle 12"/>
          <p:cNvSpPr/>
          <p:nvPr/>
        </p:nvSpPr>
        <p:spPr>
          <a:xfrm>
            <a:off x="3472474" y="2870200"/>
            <a:ext cx="180262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a:t>
            </a:r>
            <a:r>
              <a:rPr lang="en-US" sz="2400" b="1" dirty="0" smtClean="0">
                <a:solidFill>
                  <a:srgbClr val="000000"/>
                </a:solidFill>
                <a:latin typeface="Arial" pitchFamily="34" charset="0"/>
                <a:cs typeface="Arial" pitchFamily="34" charset="0"/>
              </a:rPr>
              <a:t>2x </a:t>
            </a:r>
            <a:r>
              <a:rPr lang="en-US" sz="2400" b="1" dirty="0">
                <a:solidFill>
                  <a:srgbClr val="000000"/>
                </a:solidFill>
                <a:latin typeface="Arial" pitchFamily="34" charset="0"/>
                <a:cs typeface="Arial" pitchFamily="34" charset="0"/>
              </a:rPr>
              <a:t>+ 1</a:t>
            </a:r>
          </a:p>
        </p:txBody>
      </p:sp>
      <p:sp>
        <p:nvSpPr>
          <p:cNvPr id="14" name="Rectangle 13"/>
          <p:cNvSpPr/>
          <p:nvPr/>
        </p:nvSpPr>
        <p:spPr>
          <a:xfrm>
            <a:off x="3472475" y="3419585"/>
            <a:ext cx="195677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a:t>
            </a:r>
            <a:r>
              <a:rPr lang="en-US" sz="2400" b="1" dirty="0" smtClean="0">
                <a:solidFill>
                  <a:srgbClr val="000000"/>
                </a:solidFill>
                <a:latin typeface="Arial" pitchFamily="34" charset="0"/>
                <a:cs typeface="Arial" pitchFamily="34" charset="0"/>
              </a:rPr>
              <a:t>1/2x </a:t>
            </a:r>
            <a:r>
              <a:rPr lang="en-US" sz="2400" b="1" dirty="0">
                <a:solidFill>
                  <a:srgbClr val="000000"/>
                </a:solidFill>
                <a:latin typeface="Arial" pitchFamily="34" charset="0"/>
                <a:cs typeface="Arial" pitchFamily="34" charset="0"/>
              </a:rPr>
              <a:t>+ 3</a:t>
            </a:r>
          </a:p>
        </p:txBody>
      </p:sp>
      <p:sp>
        <p:nvSpPr>
          <p:cNvPr id="15" name="Rectangle 14"/>
          <p:cNvSpPr/>
          <p:nvPr/>
        </p:nvSpPr>
        <p:spPr>
          <a:xfrm>
            <a:off x="3472473" y="3923736"/>
            <a:ext cx="1802631"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a:t>
            </a:r>
            <a:r>
              <a:rPr lang="en-US" sz="2400" b="1" dirty="0">
                <a:solidFill>
                  <a:srgbClr val="000000"/>
                </a:solidFill>
                <a:latin typeface="Arial" pitchFamily="34" charset="0"/>
                <a:cs typeface="Arial" pitchFamily="34" charset="0"/>
              </a:rPr>
              <a:t>-2x </a:t>
            </a:r>
            <a:r>
              <a:rPr lang="en-US" sz="2400" b="1" dirty="0" smtClean="0">
                <a:solidFill>
                  <a:srgbClr val="000000"/>
                </a:solidFill>
                <a:latin typeface="Arial" pitchFamily="34" charset="0"/>
                <a:cs typeface="Arial" pitchFamily="34" charset="0"/>
              </a:rPr>
              <a:t>– </a:t>
            </a:r>
            <a:r>
              <a:rPr lang="en-US" sz="2400" b="1" dirty="0">
                <a:solidFill>
                  <a:srgbClr val="000000"/>
                </a:solidFill>
                <a:latin typeface="Arial" pitchFamily="34" charset="0"/>
                <a:cs typeface="Arial" pitchFamily="34" charset="0"/>
              </a:rPr>
              <a:t>1</a:t>
            </a:r>
          </a:p>
        </p:txBody>
      </p:sp>
      <p:sp>
        <p:nvSpPr>
          <p:cNvPr id="16" name="TextBox 15"/>
          <p:cNvSpPr txBox="1"/>
          <p:nvPr/>
        </p:nvSpPr>
        <p:spPr>
          <a:xfrm>
            <a:off x="2927239" y="2875986"/>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35814" y="3428436"/>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23905" y="3942645"/>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9" name="Oval 18"/>
          <p:cNvSpPr/>
          <p:nvPr/>
        </p:nvSpPr>
        <p:spPr>
          <a:xfrm>
            <a:off x="2151675" y="29219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154320" y="34474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37615" y="39656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42808" y="446911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TextBox 22"/>
          <p:cNvSpPr txBox="1"/>
          <p:nvPr/>
        </p:nvSpPr>
        <p:spPr>
          <a:xfrm>
            <a:off x="2929972" y="4476045"/>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4" name="Rectangle 23"/>
          <p:cNvSpPr/>
          <p:nvPr/>
        </p:nvSpPr>
        <p:spPr>
          <a:xfrm>
            <a:off x="3477118" y="4478223"/>
            <a:ext cx="210453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a:t>
            </a:r>
            <a:r>
              <a:rPr lang="en-US" sz="2400" b="1" dirty="0" smtClean="0">
                <a:solidFill>
                  <a:srgbClr val="000000"/>
                </a:solidFill>
                <a:latin typeface="Arial" pitchFamily="34" charset="0"/>
                <a:cs typeface="Arial" pitchFamily="34" charset="0"/>
              </a:rPr>
              <a:t>-1/2x </a:t>
            </a:r>
            <a:r>
              <a:rPr lang="en-US" sz="2400" b="1" dirty="0">
                <a:solidFill>
                  <a:srgbClr val="000000"/>
                </a:solidFill>
                <a:latin typeface="Arial" pitchFamily="34" charset="0"/>
                <a:cs typeface="Arial" pitchFamily="34" charset="0"/>
              </a:rPr>
              <a:t>+ 3</a:t>
            </a:r>
          </a:p>
        </p:txBody>
      </p:sp>
    </p:spTree>
    <p:extLst>
      <p:ext uri="{BB962C8B-B14F-4D97-AF65-F5344CB8AC3E}">
        <p14:creationId xmlns:p14="http://schemas.microsoft.com/office/powerpoint/2010/main" val="23200776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0786" y="983982"/>
            <a:ext cx="6465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91611" y="985520"/>
            <a:ext cx="8366839"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slope of a line that is perpendicular to the line whose equation is </a:t>
            </a:r>
            <a:r>
              <a:rPr lang="en-US" sz="2800" b="1" dirty="0" smtClean="0">
                <a:solidFill>
                  <a:srgbClr val="000000"/>
                </a:solidFill>
                <a:latin typeface="Arial" pitchFamily="34" charset="0"/>
                <a:cs typeface="Arial" pitchFamily="34" charset="0"/>
              </a:rPr>
              <a:t>4x – 5y = 20</a:t>
            </a:r>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3" name="Rectangle 12"/>
          <p:cNvSpPr/>
          <p:nvPr/>
        </p:nvSpPr>
        <p:spPr>
          <a:xfrm>
            <a:off x="3472475" y="2717800"/>
            <a:ext cx="101896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-5/4</a:t>
            </a:r>
          </a:p>
        </p:txBody>
      </p:sp>
      <p:sp>
        <p:nvSpPr>
          <p:cNvPr id="14" name="Rectangle 13"/>
          <p:cNvSpPr/>
          <p:nvPr/>
        </p:nvSpPr>
        <p:spPr>
          <a:xfrm>
            <a:off x="3472475" y="3267185"/>
            <a:ext cx="101895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-4/5</a:t>
            </a:r>
          </a:p>
        </p:txBody>
      </p:sp>
      <p:sp>
        <p:nvSpPr>
          <p:cNvPr id="15" name="Rectangle 14"/>
          <p:cNvSpPr/>
          <p:nvPr/>
        </p:nvSpPr>
        <p:spPr>
          <a:xfrm>
            <a:off x="3567724" y="3771337"/>
            <a:ext cx="83012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4</a:t>
            </a:r>
          </a:p>
        </p:txBody>
      </p:sp>
      <p:sp>
        <p:nvSpPr>
          <p:cNvPr id="16" name="TextBox 15"/>
          <p:cNvSpPr txBox="1"/>
          <p:nvPr/>
        </p:nvSpPr>
        <p:spPr>
          <a:xfrm>
            <a:off x="2927239" y="2723586"/>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35814" y="3276036"/>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23905" y="3790245"/>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9" name="Oval 18"/>
          <p:cNvSpPr/>
          <p:nvPr/>
        </p:nvSpPr>
        <p:spPr>
          <a:xfrm>
            <a:off x="2151675" y="27695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154320" y="32950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37615" y="38132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42808" y="431671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TextBox 22"/>
          <p:cNvSpPr txBox="1"/>
          <p:nvPr/>
        </p:nvSpPr>
        <p:spPr>
          <a:xfrm>
            <a:off x="2929972" y="4323645"/>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4" name="Rectangle 23"/>
          <p:cNvSpPr/>
          <p:nvPr/>
        </p:nvSpPr>
        <p:spPr>
          <a:xfrm>
            <a:off x="3496168" y="4325823"/>
            <a:ext cx="82548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-5</a:t>
            </a:r>
          </a:p>
        </p:txBody>
      </p:sp>
    </p:spTree>
    <p:extLst>
      <p:ext uri="{BB962C8B-B14F-4D97-AF65-F5344CB8AC3E}">
        <p14:creationId xmlns:p14="http://schemas.microsoft.com/office/powerpoint/2010/main" val="3020245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44797" y="985273"/>
            <a:ext cx="722709" cy="523220"/>
          </a:xfrm>
          <a:prstGeom prst="rect">
            <a:avLst/>
          </a:prstGeom>
          <a:noFill/>
        </p:spPr>
        <p:txBody>
          <a:bodyPr vert="horz" wrap="square" rtlCol="0">
            <a:spAutoFit/>
          </a:bodyPr>
          <a:lstStyle/>
          <a:p>
            <a:r>
              <a:rPr lang="en-US" sz="2800" b="1" smtClean="0">
                <a:solidFill>
                  <a:srgbClr val="000000"/>
                </a:solidFill>
                <a:latin typeface="Arial" pitchFamily="34" charset="0"/>
                <a:cs typeface="Arial" pitchFamily="34" charset="0"/>
              </a:rPr>
              <a:t>5</a:t>
            </a:r>
            <a:endParaRPr lang="en-US" sz="2800" b="1">
              <a:solidFill>
                <a:srgbClr val="000000"/>
              </a:solidFill>
              <a:latin typeface="Arial" pitchFamily="34" charset="0"/>
              <a:cs typeface="Arial" pitchFamily="34" charset="0"/>
            </a:endParaRPr>
          </a:p>
        </p:txBody>
      </p:sp>
      <p:sp>
        <p:nvSpPr>
          <p:cNvPr id="3" name="TextBox 2"/>
          <p:cNvSpPr txBox="1"/>
          <p:nvPr/>
        </p:nvSpPr>
        <p:spPr>
          <a:xfrm>
            <a:off x="2057185" y="985273"/>
            <a:ext cx="8401266"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Complete this statement with the best appropriate word: Two skew lines are ... parallel.</a:t>
            </a:r>
            <a:endParaRPr lang="en-US" sz="2800" b="1" dirty="0">
              <a:solidFill>
                <a:srgbClr val="000000"/>
              </a:solidFill>
              <a:latin typeface="Arial" pitchFamily="34" charset="0"/>
              <a:cs typeface="Arial" pitchFamily="34" charset="0"/>
            </a:endParaRPr>
          </a:p>
        </p:txBody>
      </p:sp>
      <p:pic>
        <p:nvPicPr>
          <p:cNvPr id="10" name="Picture 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66623"/>
            <a:ext cx="3950970" cy="55519"/>
          </a:xfrm>
          <a:prstGeom prst="rect">
            <a:avLst/>
          </a:prstGeom>
          <a:solidFill>
            <a:scrgbClr r="0" g="0" b="0">
              <a:alpha val="0"/>
            </a:scrgbClr>
          </a:solidFill>
        </p:spPr>
      </p:pic>
      <p:sp>
        <p:nvSpPr>
          <p:cNvPr id="14" name="Rectangle 13"/>
          <p:cNvSpPr/>
          <p:nvPr/>
        </p:nvSpPr>
        <p:spPr>
          <a:xfrm>
            <a:off x="3497966" y="2641600"/>
            <a:ext cx="150179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always</a:t>
            </a:r>
          </a:p>
        </p:txBody>
      </p:sp>
      <p:sp>
        <p:nvSpPr>
          <p:cNvPr id="15" name="Rectangle 14"/>
          <p:cNvSpPr/>
          <p:nvPr/>
        </p:nvSpPr>
        <p:spPr>
          <a:xfrm>
            <a:off x="3497966" y="3190984"/>
            <a:ext cx="150179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never</a:t>
            </a:r>
          </a:p>
        </p:txBody>
      </p:sp>
      <p:sp>
        <p:nvSpPr>
          <p:cNvPr id="16" name="Rectangle 15"/>
          <p:cNvSpPr/>
          <p:nvPr/>
        </p:nvSpPr>
        <p:spPr>
          <a:xfrm>
            <a:off x="3497966" y="3695136"/>
            <a:ext cx="180659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sometimes</a:t>
            </a:r>
          </a:p>
        </p:txBody>
      </p:sp>
      <p:sp>
        <p:nvSpPr>
          <p:cNvPr id="17" name="TextBox 16"/>
          <p:cNvSpPr txBox="1"/>
          <p:nvPr/>
        </p:nvSpPr>
        <p:spPr>
          <a:xfrm>
            <a:off x="2952730" y="2647386"/>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8" name="TextBox 17"/>
          <p:cNvSpPr txBox="1"/>
          <p:nvPr/>
        </p:nvSpPr>
        <p:spPr>
          <a:xfrm>
            <a:off x="2961305" y="3199836"/>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9" name="TextBox 18"/>
          <p:cNvSpPr txBox="1"/>
          <p:nvPr/>
        </p:nvSpPr>
        <p:spPr>
          <a:xfrm>
            <a:off x="2949396" y="3714045"/>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0" name="Oval 19"/>
          <p:cNvSpPr/>
          <p:nvPr/>
        </p:nvSpPr>
        <p:spPr>
          <a:xfrm>
            <a:off x="2121748" y="26933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24393" y="32188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35397" y="37370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297034565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6411" y="992722"/>
            <a:ext cx="6465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56051" y="992723"/>
            <a:ext cx="9164399" cy="1815882"/>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Two lines are represented by the given equations. What would be the best statement to describes these two lines?                                </a:t>
            </a:r>
          </a:p>
          <a:p>
            <a:r>
              <a:rPr lang="es-ES" sz="2800" b="1" dirty="0" smtClean="0">
                <a:solidFill>
                  <a:srgbClr val="000000"/>
                </a:solidFill>
                <a:latin typeface="Arial" pitchFamily="34" charset="0"/>
                <a:cs typeface="Arial" pitchFamily="34" charset="0"/>
              </a:rPr>
              <a:t>   2x + 5y </a:t>
            </a:r>
            <a:r>
              <a:rPr lang="es-ES" sz="2800" b="1" dirty="0" smtClean="0">
                <a:solidFill>
                  <a:srgbClr val="000000"/>
                </a:solidFill>
                <a:latin typeface="Arial" pitchFamily="34" charset="0"/>
                <a:cs typeface="Arial" pitchFamily="34" charset="0"/>
              </a:rPr>
              <a:t>= 15                   5(x + 1) = </a:t>
            </a:r>
            <a:r>
              <a:rPr lang="es-ES" sz="2800" b="1" dirty="0" smtClean="0">
                <a:solidFill>
                  <a:srgbClr val="000000"/>
                </a:solidFill>
                <a:latin typeface="Arial" pitchFamily="34" charset="0"/>
                <a:cs typeface="Arial" pitchFamily="34" charset="0"/>
              </a:rPr>
              <a:t>-2y + 20   </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3" name="Rectangle 12"/>
          <p:cNvSpPr/>
          <p:nvPr/>
        </p:nvSpPr>
        <p:spPr>
          <a:xfrm>
            <a:off x="3472474" y="3556000"/>
            <a:ext cx="379561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The lines are parallel.</a:t>
            </a:r>
          </a:p>
        </p:txBody>
      </p:sp>
      <p:sp>
        <p:nvSpPr>
          <p:cNvPr id="14" name="Rectangle 13"/>
          <p:cNvSpPr/>
          <p:nvPr/>
        </p:nvSpPr>
        <p:spPr>
          <a:xfrm>
            <a:off x="3472475" y="4105385"/>
            <a:ext cx="379561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The lines are same line.</a:t>
            </a:r>
          </a:p>
        </p:txBody>
      </p:sp>
      <p:sp>
        <p:nvSpPr>
          <p:cNvPr id="15" name="Rectangle 14"/>
          <p:cNvSpPr/>
          <p:nvPr/>
        </p:nvSpPr>
        <p:spPr>
          <a:xfrm>
            <a:off x="3472473" y="4609536"/>
            <a:ext cx="4347591"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The lines are perpendicular.</a:t>
            </a:r>
          </a:p>
        </p:txBody>
      </p:sp>
      <p:sp>
        <p:nvSpPr>
          <p:cNvPr id="16" name="TextBox 15"/>
          <p:cNvSpPr txBox="1"/>
          <p:nvPr/>
        </p:nvSpPr>
        <p:spPr>
          <a:xfrm>
            <a:off x="2927239" y="3561786"/>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35814" y="4114236"/>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23905" y="4628445"/>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0" name="Oval 19"/>
          <p:cNvSpPr/>
          <p:nvPr/>
        </p:nvSpPr>
        <p:spPr>
          <a:xfrm>
            <a:off x="2173840" y="467736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TextBox 22"/>
          <p:cNvSpPr txBox="1"/>
          <p:nvPr/>
        </p:nvSpPr>
        <p:spPr>
          <a:xfrm>
            <a:off x="2929972" y="5161845"/>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4" name="Rectangle 23"/>
          <p:cNvSpPr/>
          <p:nvPr/>
        </p:nvSpPr>
        <p:spPr>
          <a:xfrm>
            <a:off x="3477118" y="5164023"/>
            <a:ext cx="692545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The lines intersect at an angle other than 90 .</a:t>
            </a:r>
          </a:p>
        </p:txBody>
      </p:sp>
      <p:sp>
        <p:nvSpPr>
          <p:cNvPr id="25" name="Oval 24"/>
          <p:cNvSpPr/>
          <p:nvPr/>
        </p:nvSpPr>
        <p:spPr>
          <a:xfrm>
            <a:off x="2165245" y="36077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Oval 25"/>
          <p:cNvSpPr/>
          <p:nvPr/>
        </p:nvSpPr>
        <p:spPr>
          <a:xfrm>
            <a:off x="2167890" y="415233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2175428" y="5212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70493402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2382" y="1041400"/>
            <a:ext cx="9382268"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Find the distance between parallel lines with the given equations.</a:t>
            </a:r>
            <a:endParaRPr lang="en-US" sz="2400" b="1" dirty="0">
              <a:solidFill>
                <a:srgbClr val="0000FF"/>
              </a:solidFill>
              <a:latin typeface="Arial" pitchFamily="34" charset="0"/>
              <a:cs typeface="Arial" pitchFamily="34" charset="0"/>
            </a:endParaRPr>
          </a:p>
        </p:txBody>
      </p:sp>
      <p:cxnSp>
        <p:nvCxnSpPr>
          <p:cNvPr id="3" name="Straight Connector 2"/>
          <p:cNvCxnSpPr/>
          <p:nvPr/>
        </p:nvCxnSpPr>
        <p:spPr>
          <a:xfrm>
            <a:off x="1248668" y="1435730"/>
            <a:ext cx="129423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52383" y="2184400"/>
            <a:ext cx="1510665" cy="830997"/>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x</a:t>
            </a:r>
            <a:r>
              <a:rPr lang="en-US" sz="2400" b="1" dirty="0" smtClean="0">
                <a:solidFill>
                  <a:srgbClr val="0000FF"/>
                </a:solidFill>
                <a:latin typeface="Arial" pitchFamily="34" charset="0"/>
                <a:cs typeface="Arial" pitchFamily="34" charset="0"/>
              </a:rPr>
              <a:t> = </a:t>
            </a:r>
            <a:r>
              <a:rPr lang="en-US" sz="2400" b="1" dirty="0" smtClean="0">
                <a:solidFill>
                  <a:srgbClr val="0000FF"/>
                </a:solidFill>
                <a:latin typeface="Arial" pitchFamily="34" charset="0"/>
                <a:cs typeface="Arial" pitchFamily="34" charset="0"/>
              </a:rPr>
              <a:t>-3</a:t>
            </a:r>
          </a:p>
          <a:p>
            <a:r>
              <a:rPr lang="en-US" sz="2400" b="1" dirty="0">
                <a:solidFill>
                  <a:srgbClr val="0000FF"/>
                </a:solidFill>
                <a:latin typeface="Arial" pitchFamily="34" charset="0"/>
                <a:cs typeface="Arial" pitchFamily="34" charset="0"/>
              </a:rPr>
              <a:t>x</a:t>
            </a:r>
            <a:r>
              <a:rPr lang="en-US" sz="2400" b="1" dirty="0" smtClean="0">
                <a:solidFill>
                  <a:srgbClr val="0000FF"/>
                </a:solidFill>
                <a:latin typeface="Arial" pitchFamily="34" charset="0"/>
                <a:cs typeface="Arial" pitchFamily="34" charset="0"/>
              </a:rPr>
              <a:t> = </a:t>
            </a:r>
            <a:r>
              <a:rPr lang="en-US" sz="2400" b="1" dirty="0" smtClean="0">
                <a:solidFill>
                  <a:srgbClr val="0000FF"/>
                </a:solidFill>
                <a:latin typeface="Arial" pitchFamily="34" charset="0"/>
                <a:cs typeface="Arial" pitchFamily="34" charset="0"/>
              </a:rPr>
              <a:t>1.25</a:t>
            </a:r>
            <a:endParaRPr lang="en-US" sz="2400" b="1" dirty="0">
              <a:solidFill>
                <a:srgbClr val="0000FF"/>
              </a:solidFill>
              <a:latin typeface="Arial" pitchFamily="34" charset="0"/>
              <a:cs typeface="Arial" pitchFamily="34" charset="0"/>
            </a:endParaRPr>
          </a:p>
        </p:txBody>
      </p:sp>
      <p:pic>
        <p:nvPicPr>
          <p:cNvPr id="5" name="Picture 4"/>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10996" t="13498" r="8702" b="8596"/>
          <a:stretch/>
        </p:blipFill>
        <p:spPr>
          <a:xfrm>
            <a:off x="5607591" y="2202235"/>
            <a:ext cx="5155659" cy="5309500"/>
          </a:xfrm>
          <a:prstGeom prst="rect">
            <a:avLst/>
          </a:prstGeom>
          <a:solidFill>
            <a:scrgbClr r="0" g="0" b="0">
              <a:alpha val="0"/>
            </a:scrgbClr>
          </a:solidFill>
        </p:spPr>
      </p:pic>
      <p:cxnSp>
        <p:nvCxnSpPr>
          <p:cNvPr id="6" name="Straight Connector 5"/>
          <p:cNvCxnSpPr/>
          <p:nvPr/>
        </p:nvCxnSpPr>
        <p:spPr>
          <a:xfrm>
            <a:off x="7225731" y="3310749"/>
            <a:ext cx="0" cy="282223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460409" y="3278542"/>
            <a:ext cx="0" cy="285524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42705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6089" y="1004975"/>
            <a:ext cx="92964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35731" y="985521"/>
            <a:ext cx="8270319" cy="1815882"/>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Find the distance between parallel lines with given equations. </a:t>
            </a:r>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y = </a:t>
            </a:r>
            <a:r>
              <a:rPr lang="en-US" sz="2800" b="1" dirty="0" smtClean="0">
                <a:solidFill>
                  <a:srgbClr val="000000"/>
                </a:solidFill>
                <a:latin typeface="Arial" pitchFamily="34" charset="0"/>
                <a:cs typeface="Arial" pitchFamily="34" charset="0"/>
              </a:rPr>
              <a:t>-1/5                                    </a:t>
            </a:r>
          </a:p>
          <a:p>
            <a:r>
              <a:rPr lang="en-US" sz="2800" b="1" dirty="0">
                <a:solidFill>
                  <a:srgbClr val="000000"/>
                </a:solidFill>
                <a:latin typeface="Arial" pitchFamily="34" charset="0"/>
                <a:cs typeface="Arial" pitchFamily="34" charset="0"/>
              </a:rPr>
              <a:t>y</a:t>
            </a:r>
            <a:r>
              <a:rPr lang="en-US" sz="2800" b="1" dirty="0" smtClean="0">
                <a:solidFill>
                  <a:srgbClr val="000000"/>
                </a:solidFill>
                <a:latin typeface="Arial" pitchFamily="34" charset="0"/>
                <a:cs typeface="Arial" pitchFamily="34" charset="0"/>
              </a:rPr>
              <a:t> = </a:t>
            </a:r>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6205" y="78517"/>
            <a:ext cx="4648200" cy="78516"/>
          </a:xfrm>
          <a:prstGeom prst="rect">
            <a:avLst/>
          </a:prstGeom>
          <a:solidFill>
            <a:scrgbClr r="0" g="0" b="0">
              <a:alpha val="0"/>
            </a:scrgbClr>
          </a:solidFill>
        </p:spPr>
      </p:pic>
    </p:spTree>
    <p:extLst>
      <p:ext uri="{BB962C8B-B14F-4D97-AF65-F5344CB8AC3E}">
        <p14:creationId xmlns:p14="http://schemas.microsoft.com/office/powerpoint/2010/main" val="274446176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1025" y="1043020"/>
            <a:ext cx="10109835" cy="1200330"/>
            <a:chOff x="508000" y="50800"/>
            <a:chExt cx="8077200" cy="970766"/>
          </a:xfrm>
        </p:grpSpPr>
        <p:sp>
          <p:nvSpPr>
            <p:cNvPr id="2" name="TextBox 1"/>
            <p:cNvSpPr txBox="1"/>
            <p:nvPr/>
          </p:nvSpPr>
          <p:spPr>
            <a:xfrm>
              <a:off x="508000" y="50800"/>
              <a:ext cx="8077200" cy="970766"/>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Graph the given linear equation and plot the ordered pair. Then construct the perpendicular from the given point to the line and find the distance from the point to the line.</a:t>
              </a:r>
              <a:endParaRPr lang="en-US" sz="2400" b="1" dirty="0">
                <a:solidFill>
                  <a:srgbClr val="0000FF"/>
                </a:solidFill>
                <a:latin typeface="Arial" pitchFamily="34" charset="0"/>
                <a:cs typeface="Arial" pitchFamily="34" charset="0"/>
              </a:endParaRPr>
            </a:p>
          </p:txBody>
        </p:sp>
        <p:cxnSp>
          <p:nvCxnSpPr>
            <p:cNvPr id="3" name="Straight Connector 2"/>
            <p:cNvCxnSpPr/>
            <p:nvPr/>
          </p:nvCxnSpPr>
          <p:spPr>
            <a:xfrm>
              <a:off x="582268" y="364375"/>
              <a:ext cx="1005840" cy="0"/>
            </a:xfrm>
            <a:prstGeom prst="line">
              <a:avLst/>
            </a:prstGeom>
            <a:ln w="28575"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045845" y="2565400"/>
            <a:ext cx="4428529"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-3x + 2y = -8             (-1,1)</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275987" y="3182203"/>
            <a:ext cx="10792063"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First, we represent the given equation in the slope-intercept and we will graph this line.</a:t>
            </a:r>
            <a:endParaRPr lang="en-US" sz="2400" b="1" dirty="0">
              <a:solidFill>
                <a:srgbClr val="0000FF"/>
              </a:solidFill>
              <a:latin typeface="Arial" pitchFamily="34" charset="0"/>
              <a:cs typeface="Arial" pitchFamily="34" charset="0"/>
            </a:endParaRPr>
          </a:p>
        </p:txBody>
      </p:sp>
      <p:grpSp>
        <p:nvGrpSpPr>
          <p:cNvPr id="11" name="Group 10"/>
          <p:cNvGrpSpPr/>
          <p:nvPr/>
        </p:nvGrpSpPr>
        <p:grpSpPr>
          <a:xfrm>
            <a:off x="1785248" y="4020402"/>
            <a:ext cx="1815202" cy="830998"/>
            <a:chOff x="1371830" y="2014144"/>
            <a:chExt cx="1587062" cy="672069"/>
          </a:xfrm>
        </p:grpSpPr>
        <p:sp>
          <p:nvSpPr>
            <p:cNvPr id="7" name="TextBox 6"/>
            <p:cNvSpPr txBox="1"/>
            <p:nvPr/>
          </p:nvSpPr>
          <p:spPr>
            <a:xfrm>
              <a:off x="1371830" y="2127964"/>
              <a:ext cx="1587062" cy="373371"/>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y</a:t>
              </a:r>
              <a:r>
                <a:rPr lang="en-US" sz="2400" b="1" dirty="0" smtClean="0">
                  <a:solidFill>
                    <a:srgbClr val="0000FF"/>
                  </a:solidFill>
                  <a:latin typeface="Arial" pitchFamily="34" charset="0"/>
                  <a:cs typeface="Arial" pitchFamily="34" charset="0"/>
                </a:rPr>
                <a:t> =     </a:t>
              </a:r>
              <a:r>
                <a:rPr lang="en-US" sz="2400" b="1" dirty="0" smtClean="0">
                  <a:solidFill>
                    <a:srgbClr val="0000FF"/>
                  </a:solidFill>
                  <a:latin typeface="Arial" pitchFamily="34" charset="0"/>
                  <a:cs typeface="Arial" pitchFamily="34" charset="0"/>
                </a:rPr>
                <a:t>x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grpSp>
          <p:nvGrpSpPr>
            <p:cNvPr id="10" name="Group 9"/>
            <p:cNvGrpSpPr/>
            <p:nvPr/>
          </p:nvGrpSpPr>
          <p:grpSpPr>
            <a:xfrm>
              <a:off x="1826302" y="2014144"/>
              <a:ext cx="482600" cy="672069"/>
              <a:chOff x="1826302" y="2014144"/>
              <a:chExt cx="482600" cy="672069"/>
            </a:xfrm>
          </p:grpSpPr>
          <p:sp>
            <p:nvSpPr>
              <p:cNvPr id="8" name="TextBox 7"/>
              <p:cNvSpPr txBox="1"/>
              <p:nvPr/>
            </p:nvSpPr>
            <p:spPr>
              <a:xfrm>
                <a:off x="1826302" y="2014144"/>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9" name="Straight Connector 8"/>
              <p:cNvCxnSpPr/>
              <p:nvPr/>
            </p:nvCxnSpPr>
            <p:spPr>
              <a:xfrm>
                <a:off x="1914994" y="2347267"/>
                <a:ext cx="1778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
        <p:nvSpPr>
          <p:cNvPr id="12" name="TextBox 11"/>
          <p:cNvSpPr txBox="1"/>
          <p:nvPr/>
        </p:nvSpPr>
        <p:spPr>
          <a:xfrm>
            <a:off x="305038" y="4846935"/>
            <a:ext cx="6191012"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Then we will plot the ordered pair (-1,1)</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291465" y="5392003"/>
            <a:ext cx="5897404"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 slope of the perpendicular line equals - </a:t>
            </a:r>
            <a:endParaRPr lang="en-US" sz="2400" b="1" dirty="0">
              <a:solidFill>
                <a:srgbClr val="0000FF"/>
              </a:solidFill>
              <a:latin typeface="Arial" pitchFamily="34" charset="0"/>
              <a:cs typeface="Arial" pitchFamily="34" charset="0"/>
            </a:endParaRPr>
          </a:p>
        </p:txBody>
      </p:sp>
      <p:grpSp>
        <p:nvGrpSpPr>
          <p:cNvPr id="16" name="Group 15"/>
          <p:cNvGrpSpPr/>
          <p:nvPr/>
        </p:nvGrpSpPr>
        <p:grpSpPr>
          <a:xfrm>
            <a:off x="1543050" y="5696803"/>
            <a:ext cx="551974" cy="830997"/>
            <a:chOff x="5508803" y="2542707"/>
            <a:chExt cx="482600" cy="672069"/>
          </a:xfrm>
        </p:grpSpPr>
        <p:sp>
          <p:nvSpPr>
            <p:cNvPr id="14" name="TextBox 13"/>
            <p:cNvSpPr txBox="1"/>
            <p:nvPr/>
          </p:nvSpPr>
          <p:spPr>
            <a:xfrm>
              <a:off x="5508803" y="2542707"/>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15" name="Straight Connector 14"/>
            <p:cNvCxnSpPr/>
            <p:nvPr/>
          </p:nvCxnSpPr>
          <p:spPr>
            <a:xfrm>
              <a:off x="5546903" y="2827521"/>
              <a:ext cx="2032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90513" y="6458803"/>
            <a:ext cx="5752147"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Find the equation of the perpendicular line:</a:t>
            </a:r>
            <a:endParaRPr lang="en-US" sz="2400" b="1" dirty="0">
              <a:solidFill>
                <a:srgbClr val="0000FF"/>
              </a:solidFill>
              <a:latin typeface="Arial" pitchFamily="34" charset="0"/>
              <a:cs typeface="Arial" pitchFamily="34" charset="0"/>
            </a:endParaRPr>
          </a:p>
        </p:txBody>
      </p:sp>
      <p:sp>
        <p:nvSpPr>
          <p:cNvPr id="18" name="TextBox 17"/>
          <p:cNvSpPr txBox="1"/>
          <p:nvPr/>
        </p:nvSpPr>
        <p:spPr>
          <a:xfrm>
            <a:off x="956786" y="6980535"/>
            <a:ext cx="3177064"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1 = -     (</a:t>
            </a:r>
            <a:r>
              <a:rPr lang="en-US" sz="2400" b="1" dirty="0" smtClean="0">
                <a:solidFill>
                  <a:srgbClr val="0000FF"/>
                </a:solidFill>
                <a:latin typeface="Arial" pitchFamily="34" charset="0"/>
                <a:cs typeface="Arial" pitchFamily="34" charset="0"/>
              </a:rPr>
              <a:t>x – (-</a:t>
            </a:r>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grpSp>
        <p:nvGrpSpPr>
          <p:cNvPr id="21" name="Group 20"/>
          <p:cNvGrpSpPr/>
          <p:nvPr/>
        </p:nvGrpSpPr>
        <p:grpSpPr>
          <a:xfrm>
            <a:off x="2210277" y="6839809"/>
            <a:ext cx="551974" cy="830997"/>
            <a:chOff x="1814830" y="3740872"/>
            <a:chExt cx="482600" cy="672069"/>
          </a:xfrm>
        </p:grpSpPr>
        <p:sp>
          <p:nvSpPr>
            <p:cNvPr id="19" name="TextBox 18"/>
            <p:cNvSpPr txBox="1"/>
            <p:nvPr/>
          </p:nvSpPr>
          <p:spPr>
            <a:xfrm>
              <a:off x="1814830" y="3740872"/>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20" name="Straight Connector 19"/>
            <p:cNvCxnSpPr/>
            <p:nvPr/>
          </p:nvCxnSpPr>
          <p:spPr>
            <a:xfrm>
              <a:off x="1861048" y="4073989"/>
              <a:ext cx="2032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210275" y="7601802"/>
            <a:ext cx="551974" cy="830996"/>
            <a:chOff x="1631428" y="4346694"/>
            <a:chExt cx="482600" cy="672069"/>
          </a:xfrm>
        </p:grpSpPr>
        <p:sp>
          <p:nvSpPr>
            <p:cNvPr id="22" name="TextBox 21"/>
            <p:cNvSpPr txBox="1"/>
            <p:nvPr/>
          </p:nvSpPr>
          <p:spPr>
            <a:xfrm>
              <a:off x="1631428" y="4346694"/>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23" name="Straight Connector 22"/>
            <p:cNvCxnSpPr/>
            <p:nvPr/>
          </p:nvCxnSpPr>
          <p:spPr>
            <a:xfrm>
              <a:off x="1694304" y="4679818"/>
              <a:ext cx="2032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000294" y="7742535"/>
            <a:ext cx="258556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y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1 = -     (x +1)</a:t>
            </a:r>
            <a:endParaRPr lang="en-US" sz="2400" b="1" dirty="0">
              <a:solidFill>
                <a:srgbClr val="0000FF"/>
              </a:solidFill>
              <a:latin typeface="Arial" pitchFamily="34" charset="0"/>
              <a:cs typeface="Arial" pitchFamily="34" charset="0"/>
            </a:endParaRPr>
          </a:p>
        </p:txBody>
      </p:sp>
      <p:grpSp>
        <p:nvGrpSpPr>
          <p:cNvPr id="34" name="Group 33"/>
          <p:cNvGrpSpPr/>
          <p:nvPr/>
        </p:nvGrpSpPr>
        <p:grpSpPr>
          <a:xfrm>
            <a:off x="1085850" y="8514926"/>
            <a:ext cx="2209803" cy="908477"/>
            <a:chOff x="723359" y="4331539"/>
            <a:chExt cx="1932064" cy="734730"/>
          </a:xfrm>
        </p:grpSpPr>
        <p:sp>
          <p:nvSpPr>
            <p:cNvPr id="26" name="TextBox 25"/>
            <p:cNvSpPr txBox="1"/>
            <p:nvPr/>
          </p:nvSpPr>
          <p:spPr>
            <a:xfrm>
              <a:off x="1506594" y="4361814"/>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29" name="TextBox 28"/>
            <p:cNvSpPr txBox="1"/>
            <p:nvPr/>
          </p:nvSpPr>
          <p:spPr>
            <a:xfrm>
              <a:off x="758150" y="4487479"/>
              <a:ext cx="16256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y  = -     x +</a:t>
              </a:r>
              <a:endParaRPr lang="en-US" sz="2400" b="1" dirty="0">
                <a:solidFill>
                  <a:srgbClr val="0000FF"/>
                </a:solidFill>
                <a:latin typeface="Arial" pitchFamily="34" charset="0"/>
                <a:cs typeface="Arial" pitchFamily="34" charset="0"/>
              </a:endParaRPr>
            </a:p>
          </p:txBody>
        </p:sp>
        <p:grpSp>
          <p:nvGrpSpPr>
            <p:cNvPr id="32" name="Group 31"/>
            <p:cNvGrpSpPr/>
            <p:nvPr/>
          </p:nvGrpSpPr>
          <p:grpSpPr>
            <a:xfrm>
              <a:off x="1552814" y="4394200"/>
              <a:ext cx="1102609" cy="672069"/>
              <a:chOff x="1552814" y="4394200"/>
              <a:chExt cx="1102609" cy="672069"/>
            </a:xfrm>
          </p:grpSpPr>
          <p:sp>
            <p:nvSpPr>
              <p:cNvPr id="30" name="TextBox 29"/>
              <p:cNvSpPr txBox="1"/>
              <p:nvPr/>
            </p:nvSpPr>
            <p:spPr>
              <a:xfrm>
                <a:off x="2172823" y="4394200"/>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31" name="Straight Connector 30"/>
              <p:cNvCxnSpPr/>
              <p:nvPr/>
            </p:nvCxnSpPr>
            <p:spPr>
              <a:xfrm>
                <a:off x="2252355" y="4711912"/>
                <a:ext cx="2032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552814" y="4696506"/>
                <a:ext cx="2032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3" name="Freeform 32"/>
            <p:cNvSpPr/>
            <p:nvPr/>
          </p:nvSpPr>
          <p:spPr>
            <a:xfrm>
              <a:off x="723359" y="4331539"/>
              <a:ext cx="1932064" cy="673101"/>
            </a:xfrm>
            <a:custGeom>
              <a:avLst/>
              <a:gdLst/>
              <a:ahLst/>
              <a:cxnLst/>
              <a:rect l="0" t="0" r="0" b="0"/>
              <a:pathLst>
                <a:path w="1790701" h="673101">
                  <a:moveTo>
                    <a:pt x="0" y="0"/>
                  </a:moveTo>
                  <a:lnTo>
                    <a:pt x="1790700" y="0"/>
                  </a:lnTo>
                  <a:lnTo>
                    <a:pt x="1790700" y="673100"/>
                  </a:lnTo>
                  <a:lnTo>
                    <a:pt x="0" y="6731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35" name="Freeform 34"/>
          <p:cNvSpPr/>
          <p:nvPr/>
        </p:nvSpPr>
        <p:spPr>
          <a:xfrm>
            <a:off x="1333500" y="4067819"/>
            <a:ext cx="2571750" cy="779116"/>
          </a:xfrm>
          <a:custGeom>
            <a:avLst/>
            <a:gdLst/>
            <a:ahLst/>
            <a:cxnLst/>
            <a:rect l="0" t="0" r="0" b="0"/>
            <a:pathLst>
              <a:path w="1473201" h="520701">
                <a:moveTo>
                  <a:pt x="0" y="0"/>
                </a:moveTo>
                <a:lnTo>
                  <a:pt x="1473200" y="0"/>
                </a:lnTo>
                <a:lnTo>
                  <a:pt x="1473200" y="520700"/>
                </a:lnTo>
                <a:lnTo>
                  <a:pt x="0" y="5207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Freeform 35"/>
          <p:cNvSpPr/>
          <p:nvPr/>
        </p:nvSpPr>
        <p:spPr>
          <a:xfrm>
            <a:off x="1390650" y="5747045"/>
            <a:ext cx="662108" cy="780755"/>
          </a:xfrm>
          <a:custGeom>
            <a:avLst/>
            <a:gdLst/>
            <a:ahLst/>
            <a:cxnLst/>
            <a:rect l="0" t="0" r="0" b="0"/>
            <a:pathLst>
              <a:path w="520701" h="584201">
                <a:moveTo>
                  <a:pt x="0" y="0"/>
                </a:moveTo>
                <a:lnTo>
                  <a:pt x="520700" y="0"/>
                </a:lnTo>
                <a:lnTo>
                  <a:pt x="520700" y="584200"/>
                </a:lnTo>
                <a:lnTo>
                  <a:pt x="0" y="5842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nvGrpSpPr>
          <p:cNvPr id="41" name="Group 40"/>
          <p:cNvGrpSpPr/>
          <p:nvPr/>
        </p:nvGrpSpPr>
        <p:grpSpPr>
          <a:xfrm>
            <a:off x="9880283" y="5386281"/>
            <a:ext cx="1568767" cy="830997"/>
            <a:chOff x="9090161" y="2826686"/>
            <a:chExt cx="1371600" cy="672069"/>
          </a:xfrm>
        </p:grpSpPr>
        <p:sp>
          <p:nvSpPr>
            <p:cNvPr id="37" name="TextBox 36"/>
            <p:cNvSpPr txBox="1"/>
            <p:nvPr/>
          </p:nvSpPr>
          <p:spPr>
            <a:xfrm>
              <a:off x="9090161" y="2933700"/>
              <a:ext cx="13716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y=     x - 4</a:t>
              </a:r>
              <a:endParaRPr lang="en-US" sz="2400" b="1" dirty="0">
                <a:solidFill>
                  <a:srgbClr val="0000FF"/>
                </a:solidFill>
                <a:latin typeface="Arial" pitchFamily="34" charset="0"/>
                <a:cs typeface="Arial" pitchFamily="34" charset="0"/>
              </a:endParaRPr>
            </a:p>
          </p:txBody>
        </p:sp>
        <p:grpSp>
          <p:nvGrpSpPr>
            <p:cNvPr id="40" name="Group 39"/>
            <p:cNvGrpSpPr/>
            <p:nvPr/>
          </p:nvGrpSpPr>
          <p:grpSpPr>
            <a:xfrm>
              <a:off x="9400916" y="2826686"/>
              <a:ext cx="482600" cy="672069"/>
              <a:chOff x="9400916" y="2826686"/>
              <a:chExt cx="482600" cy="672069"/>
            </a:xfrm>
          </p:grpSpPr>
          <p:sp>
            <p:nvSpPr>
              <p:cNvPr id="38" name="TextBox 37"/>
              <p:cNvSpPr txBox="1"/>
              <p:nvPr/>
            </p:nvSpPr>
            <p:spPr>
              <a:xfrm>
                <a:off x="9400916" y="2826686"/>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39" name="Straight Connector 38"/>
              <p:cNvCxnSpPr/>
              <p:nvPr/>
            </p:nvCxnSpPr>
            <p:spPr>
              <a:xfrm>
                <a:off x="9462022" y="3107855"/>
                <a:ext cx="1778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pic>
        <p:nvPicPr>
          <p:cNvPr id="43" name="Picture 42"/>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10633" t="9808" r="11539" b="10053"/>
          <a:stretch/>
        </p:blipFill>
        <p:spPr>
          <a:xfrm>
            <a:off x="5810250" y="3765366"/>
            <a:ext cx="4996815" cy="5562379"/>
          </a:xfrm>
          <a:prstGeom prst="rect">
            <a:avLst/>
          </a:prstGeom>
          <a:solidFill>
            <a:scrgbClr r="0" g="0" b="0">
              <a:alpha val="0"/>
            </a:scrgbClr>
          </a:solidFill>
        </p:spPr>
      </p:pic>
      <p:sp>
        <p:nvSpPr>
          <p:cNvPr id="44" name="Oval 43"/>
          <p:cNvSpPr/>
          <p:nvPr/>
        </p:nvSpPr>
        <p:spPr>
          <a:xfrm>
            <a:off x="8323183" y="7811278"/>
            <a:ext cx="29051" cy="31406"/>
          </a:xfrm>
          <a:prstGeom prst="ellipse">
            <a:avLst/>
          </a:pr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45" name="Straight Connector 44"/>
          <p:cNvCxnSpPr/>
          <p:nvPr/>
        </p:nvCxnSpPr>
        <p:spPr>
          <a:xfrm flipV="1">
            <a:off x="8003619" y="5440087"/>
            <a:ext cx="1873806" cy="2905101"/>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8317227" y="7820541"/>
            <a:ext cx="43577" cy="4711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47" name="Straight Connector 46"/>
          <p:cNvCxnSpPr/>
          <p:nvPr/>
        </p:nvCxnSpPr>
        <p:spPr>
          <a:xfrm>
            <a:off x="8061722" y="6225249"/>
            <a:ext cx="261461" cy="0"/>
          </a:xfrm>
          <a:prstGeom prst="line">
            <a:avLst/>
          </a:prstGeom>
          <a:ln w="254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15876" y="5502900"/>
            <a:ext cx="3079433" cy="2229861"/>
          </a:xfrm>
          <a:prstGeom prst="line">
            <a:avLst/>
          </a:prstGeom>
          <a:ln w="38100" cap="flat" cmpd="sng" algn="ctr">
            <a:solidFill>
              <a:srgbClr val="32CD32"/>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8043565" y="6246606"/>
            <a:ext cx="0" cy="292708"/>
          </a:xfrm>
          <a:prstGeom prst="line">
            <a:avLst/>
          </a:prstGeom>
          <a:ln w="254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8041240" y="6234514"/>
            <a:ext cx="43577" cy="4711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1" name="TextBox 50"/>
          <p:cNvSpPr txBox="1"/>
          <p:nvPr/>
        </p:nvSpPr>
        <p:spPr>
          <a:xfrm>
            <a:off x="7001351" y="6052513"/>
            <a:ext cx="130730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(-1,1)</a:t>
            </a:r>
            <a:endParaRPr lang="en-US" sz="2400" b="1" dirty="0">
              <a:solidFill>
                <a:srgbClr val="0000FF"/>
              </a:solidFill>
              <a:latin typeface="Arial" pitchFamily="34" charset="0"/>
              <a:cs typeface="Arial" pitchFamily="34" charset="0"/>
            </a:endParaRPr>
          </a:p>
        </p:txBody>
      </p:sp>
      <p:sp>
        <p:nvSpPr>
          <p:cNvPr id="52" name="Oval 51"/>
          <p:cNvSpPr/>
          <p:nvPr/>
        </p:nvSpPr>
        <p:spPr>
          <a:xfrm>
            <a:off x="8927304" y="6878347"/>
            <a:ext cx="43577" cy="4711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val="270823690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1050" y="1933714"/>
            <a:ext cx="1851146" cy="942470"/>
            <a:chOff x="750928" y="571500"/>
            <a:chExt cx="1371600" cy="762223"/>
          </a:xfrm>
        </p:grpSpPr>
        <p:sp>
          <p:nvSpPr>
            <p:cNvPr id="2" name="TextBox 1"/>
            <p:cNvSpPr txBox="1"/>
            <p:nvPr/>
          </p:nvSpPr>
          <p:spPr>
            <a:xfrm>
              <a:off x="750928" y="661654"/>
              <a:ext cx="1371600" cy="672069"/>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y</a:t>
              </a:r>
              <a:r>
                <a:rPr lang="en-US" sz="2400" b="1" dirty="0" smtClean="0">
                  <a:solidFill>
                    <a:srgbClr val="0000FF"/>
                  </a:solidFill>
                  <a:latin typeface="Arial" pitchFamily="34" charset="0"/>
                  <a:cs typeface="Arial" pitchFamily="34" charset="0"/>
                </a:rPr>
                <a:t> =    </a:t>
              </a:r>
              <a:r>
                <a:rPr lang="en-US" sz="2400" b="1" dirty="0" smtClean="0">
                  <a:solidFill>
                    <a:srgbClr val="0000FF"/>
                  </a:solidFill>
                  <a:latin typeface="Arial" pitchFamily="34" charset="0"/>
                  <a:cs typeface="Arial" pitchFamily="34" charset="0"/>
                </a:rPr>
                <a:t>x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grpSp>
          <p:nvGrpSpPr>
            <p:cNvPr id="5" name="Group 4"/>
            <p:cNvGrpSpPr/>
            <p:nvPr/>
          </p:nvGrpSpPr>
          <p:grpSpPr>
            <a:xfrm>
              <a:off x="1171690" y="571500"/>
              <a:ext cx="482600" cy="672069"/>
              <a:chOff x="1171690" y="571500"/>
              <a:chExt cx="482600" cy="672069"/>
            </a:xfrm>
          </p:grpSpPr>
          <p:sp>
            <p:nvSpPr>
              <p:cNvPr id="3" name="TextBox 2"/>
              <p:cNvSpPr txBox="1"/>
              <p:nvPr/>
            </p:nvSpPr>
            <p:spPr>
              <a:xfrm>
                <a:off x="1171690" y="571500"/>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4" name="Straight Connector 3"/>
              <p:cNvCxnSpPr/>
              <p:nvPr/>
            </p:nvCxnSpPr>
            <p:spPr>
              <a:xfrm>
                <a:off x="1202609" y="897496"/>
                <a:ext cx="1778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4" name="Group 13"/>
          <p:cNvGrpSpPr/>
          <p:nvPr/>
        </p:nvGrpSpPr>
        <p:grpSpPr>
          <a:xfrm>
            <a:off x="2609849" y="1879600"/>
            <a:ext cx="2133602" cy="886096"/>
            <a:chOff x="2305150" y="425338"/>
            <a:chExt cx="1865440" cy="716630"/>
          </a:xfrm>
        </p:grpSpPr>
        <p:grpSp>
          <p:nvGrpSpPr>
            <p:cNvPr id="9" name="Group 8"/>
            <p:cNvGrpSpPr/>
            <p:nvPr/>
          </p:nvGrpSpPr>
          <p:grpSpPr>
            <a:xfrm>
              <a:off x="2971378" y="469900"/>
              <a:ext cx="482600" cy="672068"/>
              <a:chOff x="2971378" y="469900"/>
              <a:chExt cx="482600" cy="672068"/>
            </a:xfrm>
          </p:grpSpPr>
          <p:sp>
            <p:nvSpPr>
              <p:cNvPr id="7" name="TextBox 6"/>
              <p:cNvSpPr txBox="1"/>
              <p:nvPr/>
            </p:nvSpPr>
            <p:spPr>
              <a:xfrm>
                <a:off x="2971378" y="469900"/>
                <a:ext cx="482600" cy="672068"/>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8" name="Straight Connector 7"/>
              <p:cNvCxnSpPr/>
              <p:nvPr/>
            </p:nvCxnSpPr>
            <p:spPr>
              <a:xfrm>
                <a:off x="2984500" y="795099"/>
                <a:ext cx="2032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305150" y="560254"/>
              <a:ext cx="16256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y  = -     x +</a:t>
              </a:r>
              <a:endParaRPr lang="en-US" sz="2400" b="1" dirty="0">
                <a:solidFill>
                  <a:srgbClr val="0000FF"/>
                </a:solidFill>
                <a:latin typeface="Arial" pitchFamily="34" charset="0"/>
                <a:cs typeface="Arial" pitchFamily="34" charset="0"/>
              </a:endParaRPr>
            </a:p>
          </p:txBody>
        </p:sp>
        <p:grpSp>
          <p:nvGrpSpPr>
            <p:cNvPr id="13" name="Group 12"/>
            <p:cNvGrpSpPr/>
            <p:nvPr/>
          </p:nvGrpSpPr>
          <p:grpSpPr>
            <a:xfrm>
              <a:off x="3687990" y="425338"/>
              <a:ext cx="482600" cy="672068"/>
              <a:chOff x="3687990" y="425338"/>
              <a:chExt cx="482600" cy="672068"/>
            </a:xfrm>
          </p:grpSpPr>
          <p:sp>
            <p:nvSpPr>
              <p:cNvPr id="11" name="TextBox 10"/>
              <p:cNvSpPr txBox="1"/>
              <p:nvPr/>
            </p:nvSpPr>
            <p:spPr>
              <a:xfrm>
                <a:off x="3687990" y="425338"/>
                <a:ext cx="482600" cy="672068"/>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12" name="Straight Connector 11"/>
              <p:cNvCxnSpPr/>
              <p:nvPr/>
            </p:nvCxnSpPr>
            <p:spPr>
              <a:xfrm>
                <a:off x="3767520" y="733472"/>
                <a:ext cx="2032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pic>
        <p:nvPicPr>
          <p:cNvPr id="15" name="Picture 14"/>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8651" t="11618" r="10732" b="10053"/>
          <a:stretch/>
        </p:blipFill>
        <p:spPr>
          <a:xfrm>
            <a:off x="6501801" y="2462826"/>
            <a:ext cx="5175849" cy="5436574"/>
          </a:xfrm>
          <a:prstGeom prst="rect">
            <a:avLst/>
          </a:prstGeom>
          <a:solidFill>
            <a:scrgbClr r="0" g="0" b="0">
              <a:alpha val="0"/>
            </a:scrgbClr>
          </a:solidFill>
        </p:spPr>
      </p:pic>
      <p:sp>
        <p:nvSpPr>
          <p:cNvPr id="16" name="Oval 15"/>
          <p:cNvSpPr/>
          <p:nvPr/>
        </p:nvSpPr>
        <p:spPr>
          <a:xfrm>
            <a:off x="8819436" y="5687774"/>
            <a:ext cx="29051" cy="31406"/>
          </a:xfrm>
          <a:prstGeom prst="ellipse">
            <a:avLst/>
          </a:pr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17" name="Straight Connector 16"/>
          <p:cNvCxnSpPr/>
          <p:nvPr/>
        </p:nvCxnSpPr>
        <p:spPr>
          <a:xfrm flipV="1">
            <a:off x="8804910" y="3927500"/>
            <a:ext cx="1873806" cy="290510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119473" y="6375400"/>
            <a:ext cx="43577" cy="4711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19" name="Straight Connector 18"/>
          <p:cNvCxnSpPr/>
          <p:nvPr/>
        </p:nvCxnSpPr>
        <p:spPr>
          <a:xfrm>
            <a:off x="8901589" y="4842135"/>
            <a:ext cx="261461" cy="0"/>
          </a:xfrm>
          <a:prstGeom prst="line">
            <a:avLst/>
          </a:prstGeom>
          <a:ln w="254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60017" y="3990313"/>
            <a:ext cx="3079433" cy="2229861"/>
          </a:xfrm>
          <a:prstGeom prst="line">
            <a:avLst/>
          </a:prstGeom>
          <a:ln w="38100" cap="flat" cmpd="sng" algn="ctr">
            <a:solidFill>
              <a:srgbClr val="32CD32"/>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883432" y="4863491"/>
            <a:ext cx="0" cy="292709"/>
          </a:xfrm>
          <a:prstGeom prst="line">
            <a:avLst/>
          </a:prstGeom>
          <a:ln w="254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890873" y="4842390"/>
            <a:ext cx="43577" cy="4711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TextBox 22"/>
          <p:cNvSpPr txBox="1"/>
          <p:nvPr/>
        </p:nvSpPr>
        <p:spPr>
          <a:xfrm>
            <a:off x="7627144" y="4699000"/>
            <a:ext cx="130730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(-1,1)</a:t>
            </a:r>
            <a:endParaRPr lang="en-US" sz="2400" b="1" dirty="0">
              <a:solidFill>
                <a:srgbClr val="0000FF"/>
              </a:solidFill>
              <a:latin typeface="Arial" pitchFamily="34" charset="0"/>
              <a:cs typeface="Arial" pitchFamily="34" charset="0"/>
            </a:endParaRPr>
          </a:p>
        </p:txBody>
      </p:sp>
      <p:sp>
        <p:nvSpPr>
          <p:cNvPr id="24" name="Oval 23"/>
          <p:cNvSpPr/>
          <p:nvPr/>
        </p:nvSpPr>
        <p:spPr>
          <a:xfrm>
            <a:off x="9729073" y="5318640"/>
            <a:ext cx="43577" cy="4711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5" name="TextBox 24"/>
          <p:cNvSpPr txBox="1"/>
          <p:nvPr/>
        </p:nvSpPr>
        <p:spPr>
          <a:xfrm>
            <a:off x="554356" y="1107825"/>
            <a:ext cx="10208894"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From the diagram, it seems that the point of intersection of two lines is (2,-1). How can we prove it?</a:t>
            </a:r>
            <a:endParaRPr lang="en-US" sz="2400" b="1" dirty="0">
              <a:solidFill>
                <a:srgbClr val="0000FF"/>
              </a:solidFill>
              <a:latin typeface="Arial" pitchFamily="34" charset="0"/>
              <a:cs typeface="Arial" pitchFamily="34" charset="0"/>
            </a:endParaRPr>
          </a:p>
        </p:txBody>
      </p:sp>
      <p:sp>
        <p:nvSpPr>
          <p:cNvPr id="26" name="TextBox 25"/>
          <p:cNvSpPr txBox="1"/>
          <p:nvPr/>
        </p:nvSpPr>
        <p:spPr>
          <a:xfrm>
            <a:off x="2341006" y="8485013"/>
            <a:ext cx="7684055"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(2,-1) </a:t>
            </a:r>
            <a:r>
              <a:rPr lang="en-US" sz="2400" b="1" dirty="0" smtClean="0">
                <a:solidFill>
                  <a:srgbClr val="0000FF"/>
                </a:solidFill>
                <a:latin typeface="Arial" pitchFamily="34" charset="0"/>
                <a:cs typeface="Arial" pitchFamily="34" charset="0"/>
              </a:rPr>
              <a:t>is a point of intersection of two lines.</a:t>
            </a:r>
            <a:endParaRPr lang="en-US" sz="2400" b="1" dirty="0">
              <a:solidFill>
                <a:srgbClr val="0000FF"/>
              </a:solidFill>
              <a:latin typeface="Arial" pitchFamily="34" charset="0"/>
              <a:cs typeface="Arial" pitchFamily="34" charset="0"/>
            </a:endParaRPr>
          </a:p>
        </p:txBody>
      </p:sp>
      <p:sp>
        <p:nvSpPr>
          <p:cNvPr id="27" name="TextBox 26"/>
          <p:cNvSpPr txBox="1"/>
          <p:nvPr/>
        </p:nvSpPr>
        <p:spPr>
          <a:xfrm>
            <a:off x="9753600" y="5227935"/>
            <a:ext cx="116205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(2,-1)</a:t>
            </a:r>
            <a:endParaRPr lang="en-US" sz="2400" b="1" dirty="0">
              <a:solidFill>
                <a:srgbClr val="0000FF"/>
              </a:solidFill>
              <a:latin typeface="Arial" pitchFamily="34" charset="0"/>
              <a:cs typeface="Arial" pitchFamily="34" charset="0"/>
            </a:endParaRPr>
          </a:p>
        </p:txBody>
      </p:sp>
      <p:pic>
        <p:nvPicPr>
          <p:cNvPr id="28" name="Picture 2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27528" y="8100284"/>
            <a:ext cx="1827324" cy="1399316"/>
          </a:xfrm>
          <a:prstGeom prst="rect">
            <a:avLst/>
          </a:prstGeom>
          <a:solidFill>
            <a:scrgbClr r="0" g="0" b="0">
              <a:alpha val="0"/>
            </a:scrgbClr>
          </a:solidFill>
        </p:spPr>
      </p:pic>
      <p:grpSp>
        <p:nvGrpSpPr>
          <p:cNvPr id="70" name="Group 69"/>
          <p:cNvGrpSpPr/>
          <p:nvPr/>
        </p:nvGrpSpPr>
        <p:grpSpPr>
          <a:xfrm>
            <a:off x="423621" y="2565400"/>
            <a:ext cx="7088508" cy="5638800"/>
            <a:chOff x="393699" y="856709"/>
            <a:chExt cx="6197601" cy="4560381"/>
          </a:xfrm>
        </p:grpSpPr>
        <p:sp>
          <p:nvSpPr>
            <p:cNvPr id="29" name="TextBox 28"/>
            <p:cNvSpPr txBox="1"/>
            <p:nvPr/>
          </p:nvSpPr>
          <p:spPr>
            <a:xfrm>
              <a:off x="393699" y="856709"/>
              <a:ext cx="6197601" cy="126946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When two lines intersect, they intersect at one point, so their x and y coordinates are the </a:t>
              </a:r>
              <a:r>
                <a:rPr lang="en-US" sz="2400" b="1" dirty="0" smtClean="0">
                  <a:solidFill>
                    <a:srgbClr val="0000FF"/>
                  </a:solidFill>
                  <a:latin typeface="Arial" pitchFamily="34" charset="0"/>
                  <a:cs typeface="Arial" pitchFamily="34" charset="0"/>
                </a:rPr>
                <a:t>same. So</a:t>
              </a:r>
              <a:r>
                <a:rPr lang="en-US" sz="2400" b="1" dirty="0" smtClean="0">
                  <a:solidFill>
                    <a:srgbClr val="0000FF"/>
                  </a:solidFill>
                  <a:latin typeface="Arial" pitchFamily="34" charset="0"/>
                  <a:cs typeface="Arial" pitchFamily="34" charset="0"/>
                </a:rPr>
                <a:t>, we can set these two equations equal.</a:t>
              </a:r>
              <a:endParaRPr lang="en-US" sz="2400" b="1" dirty="0">
                <a:solidFill>
                  <a:srgbClr val="0000FF"/>
                </a:solidFill>
                <a:latin typeface="Arial" pitchFamily="34" charset="0"/>
                <a:cs typeface="Arial" pitchFamily="34" charset="0"/>
              </a:endParaRPr>
            </a:p>
          </p:txBody>
        </p:sp>
        <p:grpSp>
          <p:nvGrpSpPr>
            <p:cNvPr id="40" name="Group 39"/>
            <p:cNvGrpSpPr/>
            <p:nvPr/>
          </p:nvGrpSpPr>
          <p:grpSpPr>
            <a:xfrm>
              <a:off x="490097" y="2027618"/>
              <a:ext cx="2547911" cy="672069"/>
              <a:chOff x="490097" y="2027618"/>
              <a:chExt cx="2547911" cy="672069"/>
            </a:xfrm>
          </p:grpSpPr>
          <p:sp>
            <p:nvSpPr>
              <p:cNvPr id="30" name="TextBox 29"/>
              <p:cNvSpPr txBox="1"/>
              <p:nvPr/>
            </p:nvSpPr>
            <p:spPr>
              <a:xfrm>
                <a:off x="546100" y="2150871"/>
                <a:ext cx="1066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x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sp>
            <p:nvSpPr>
              <p:cNvPr id="31" name="TextBox 30"/>
              <p:cNvSpPr txBox="1"/>
              <p:nvPr/>
            </p:nvSpPr>
            <p:spPr>
              <a:xfrm>
                <a:off x="490097" y="2027618"/>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32" name="Straight Connector 31"/>
              <p:cNvCxnSpPr/>
              <p:nvPr/>
            </p:nvCxnSpPr>
            <p:spPr>
              <a:xfrm>
                <a:off x="506336" y="2335752"/>
                <a:ext cx="1778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06523" y="2027618"/>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36" name="TextBox 35"/>
              <p:cNvSpPr txBox="1"/>
              <p:nvPr/>
            </p:nvSpPr>
            <p:spPr>
              <a:xfrm>
                <a:off x="1305812" y="2150872"/>
                <a:ext cx="1447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 -     x +</a:t>
                </a:r>
                <a:endParaRPr lang="en-US" sz="2400" b="1" dirty="0">
                  <a:solidFill>
                    <a:srgbClr val="0000FF"/>
                  </a:solidFill>
                  <a:latin typeface="Arial" pitchFamily="34" charset="0"/>
                  <a:cs typeface="Arial" pitchFamily="34" charset="0"/>
                </a:endParaRPr>
              </a:p>
            </p:txBody>
          </p:sp>
          <p:sp>
            <p:nvSpPr>
              <p:cNvPr id="37" name="TextBox 36"/>
              <p:cNvSpPr txBox="1"/>
              <p:nvPr/>
            </p:nvSpPr>
            <p:spPr>
              <a:xfrm>
                <a:off x="2555408" y="2027618"/>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grpSp>
        <p:grpSp>
          <p:nvGrpSpPr>
            <p:cNvPr id="52" name="Group 51"/>
            <p:cNvGrpSpPr/>
            <p:nvPr/>
          </p:nvGrpSpPr>
          <p:grpSpPr>
            <a:xfrm>
              <a:off x="572959" y="2643885"/>
              <a:ext cx="2465049" cy="677893"/>
              <a:chOff x="572959" y="2643885"/>
              <a:chExt cx="2465049" cy="677893"/>
            </a:xfrm>
          </p:grpSpPr>
          <p:sp>
            <p:nvSpPr>
              <p:cNvPr id="41" name="TextBox 40"/>
              <p:cNvSpPr txBox="1"/>
              <p:nvPr/>
            </p:nvSpPr>
            <p:spPr>
              <a:xfrm>
                <a:off x="596900" y="2763528"/>
                <a:ext cx="7620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x </a:t>
                </a:r>
                <a:endParaRPr lang="en-US" sz="2400" b="1" dirty="0">
                  <a:solidFill>
                    <a:srgbClr val="0000FF"/>
                  </a:solidFill>
                  <a:latin typeface="Arial" pitchFamily="34" charset="0"/>
                  <a:cs typeface="Arial" pitchFamily="34" charset="0"/>
                </a:endParaRPr>
              </a:p>
            </p:txBody>
          </p:sp>
          <p:sp>
            <p:nvSpPr>
              <p:cNvPr id="42" name="TextBox 41"/>
              <p:cNvSpPr txBox="1"/>
              <p:nvPr/>
            </p:nvSpPr>
            <p:spPr>
              <a:xfrm>
                <a:off x="572959" y="2643886"/>
                <a:ext cx="286685"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43" name="Straight Connector 42"/>
              <p:cNvCxnSpPr/>
              <p:nvPr/>
            </p:nvCxnSpPr>
            <p:spPr>
              <a:xfrm>
                <a:off x="638956" y="3001563"/>
                <a:ext cx="1778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356195" y="2643885"/>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47" name="TextBox 46"/>
              <p:cNvSpPr txBox="1"/>
              <p:nvPr/>
            </p:nvSpPr>
            <p:spPr>
              <a:xfrm>
                <a:off x="1009755" y="2797953"/>
                <a:ext cx="12954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     x </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grpSp>
            <p:nvGrpSpPr>
              <p:cNvPr id="50" name="Group 49"/>
              <p:cNvGrpSpPr/>
              <p:nvPr/>
            </p:nvGrpSpPr>
            <p:grpSpPr>
              <a:xfrm>
                <a:off x="1385758" y="2649709"/>
                <a:ext cx="1135922" cy="672069"/>
                <a:chOff x="1385758" y="2649709"/>
                <a:chExt cx="1135922" cy="672069"/>
              </a:xfrm>
            </p:grpSpPr>
            <p:sp>
              <p:nvSpPr>
                <p:cNvPr id="48" name="TextBox 47"/>
                <p:cNvSpPr txBox="1"/>
                <p:nvPr/>
              </p:nvSpPr>
              <p:spPr>
                <a:xfrm>
                  <a:off x="2039080" y="2649709"/>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49" name="Straight Connector 48"/>
                <p:cNvCxnSpPr/>
                <p:nvPr/>
              </p:nvCxnSpPr>
              <p:spPr>
                <a:xfrm>
                  <a:off x="2089878" y="2967426"/>
                  <a:ext cx="2032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385758" y="2982833"/>
                  <a:ext cx="2032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2301408" y="2767139"/>
                <a:ext cx="7366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+ 4</a:t>
                </a:r>
                <a:endParaRPr lang="en-US" sz="2400" b="1" dirty="0">
                  <a:solidFill>
                    <a:srgbClr val="0000FF"/>
                  </a:solidFill>
                  <a:latin typeface="Arial" pitchFamily="34" charset="0"/>
                  <a:cs typeface="Arial" pitchFamily="34" charset="0"/>
                </a:endParaRPr>
              </a:p>
            </p:txBody>
          </p:sp>
        </p:grpSp>
        <p:grpSp>
          <p:nvGrpSpPr>
            <p:cNvPr id="55" name="Group 54"/>
            <p:cNvGrpSpPr/>
            <p:nvPr/>
          </p:nvGrpSpPr>
          <p:grpSpPr>
            <a:xfrm>
              <a:off x="549641" y="3204352"/>
              <a:ext cx="609600" cy="672069"/>
              <a:chOff x="549641" y="3204352"/>
              <a:chExt cx="609600" cy="672069"/>
            </a:xfrm>
          </p:grpSpPr>
          <p:sp>
            <p:nvSpPr>
              <p:cNvPr id="53" name="TextBox 52"/>
              <p:cNvSpPr txBox="1"/>
              <p:nvPr/>
            </p:nvSpPr>
            <p:spPr>
              <a:xfrm>
                <a:off x="549641" y="3204352"/>
                <a:ext cx="609600" cy="672069"/>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13</a:t>
                </a:r>
              </a:p>
              <a:p>
                <a:r>
                  <a:rPr lang="en-US" sz="2400" b="1" smtClean="0">
                    <a:solidFill>
                      <a:srgbClr val="0000FF"/>
                    </a:solidFill>
                    <a:latin typeface="Arial" pitchFamily="34" charset="0"/>
                    <a:cs typeface="Arial" pitchFamily="34" charset="0"/>
                  </a:rPr>
                  <a:t> 6</a:t>
                </a:r>
                <a:endParaRPr lang="en-US" sz="2400" b="1">
                  <a:solidFill>
                    <a:srgbClr val="0000FF"/>
                  </a:solidFill>
                  <a:latin typeface="Arial" pitchFamily="34" charset="0"/>
                  <a:cs typeface="Arial" pitchFamily="34" charset="0"/>
                </a:endParaRPr>
              </a:p>
            </p:txBody>
          </p:sp>
          <p:cxnSp>
            <p:nvCxnSpPr>
              <p:cNvPr id="54" name="Straight Connector 53"/>
              <p:cNvCxnSpPr/>
              <p:nvPr/>
            </p:nvCxnSpPr>
            <p:spPr>
              <a:xfrm>
                <a:off x="639582" y="3544896"/>
                <a:ext cx="2540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972697" y="3379796"/>
              <a:ext cx="7874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x = </a:t>
              </a:r>
              <a:endParaRPr lang="en-US" sz="2400" b="1" dirty="0">
                <a:solidFill>
                  <a:srgbClr val="0000FF"/>
                </a:solidFill>
                <a:latin typeface="Arial" pitchFamily="34" charset="0"/>
                <a:cs typeface="Arial" pitchFamily="34" charset="0"/>
              </a:endParaRPr>
            </a:p>
          </p:txBody>
        </p:sp>
        <p:grpSp>
          <p:nvGrpSpPr>
            <p:cNvPr id="59" name="Group 58"/>
            <p:cNvGrpSpPr/>
            <p:nvPr/>
          </p:nvGrpSpPr>
          <p:grpSpPr>
            <a:xfrm>
              <a:off x="1495687" y="3212473"/>
              <a:ext cx="609600" cy="672069"/>
              <a:chOff x="1495687" y="3212473"/>
              <a:chExt cx="609600" cy="672069"/>
            </a:xfrm>
          </p:grpSpPr>
          <p:sp>
            <p:nvSpPr>
              <p:cNvPr id="57" name="TextBox 56"/>
              <p:cNvSpPr txBox="1"/>
              <p:nvPr/>
            </p:nvSpPr>
            <p:spPr>
              <a:xfrm>
                <a:off x="1495687" y="3212473"/>
                <a:ext cx="609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26</a:t>
                </a:r>
              </a:p>
              <a:p>
                <a:r>
                  <a:rPr lang="en-US" sz="2400" b="1" dirty="0" smtClean="0">
                    <a:solidFill>
                      <a:srgbClr val="0000FF"/>
                    </a:solidFill>
                    <a:latin typeface="Arial" pitchFamily="34" charset="0"/>
                    <a:cs typeface="Arial" pitchFamily="34" charset="0"/>
                  </a:rPr>
                  <a:t> 6</a:t>
                </a:r>
                <a:endParaRPr lang="en-US" sz="2400" b="1" dirty="0">
                  <a:solidFill>
                    <a:srgbClr val="0000FF"/>
                  </a:solidFill>
                  <a:latin typeface="Arial" pitchFamily="34" charset="0"/>
                  <a:cs typeface="Arial" pitchFamily="34" charset="0"/>
                </a:endParaRPr>
              </a:p>
            </p:txBody>
          </p:sp>
          <p:cxnSp>
            <p:nvCxnSpPr>
              <p:cNvPr id="58" name="Straight Connector 57"/>
              <p:cNvCxnSpPr/>
              <p:nvPr/>
            </p:nvCxnSpPr>
            <p:spPr>
              <a:xfrm>
                <a:off x="1505680" y="3568287"/>
                <a:ext cx="3175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706205" y="3934437"/>
              <a:ext cx="9144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x = 2</a:t>
              </a:r>
              <a:endParaRPr lang="en-US" sz="2400" b="1" dirty="0">
                <a:solidFill>
                  <a:srgbClr val="0000FF"/>
                </a:solidFill>
                <a:latin typeface="Arial" pitchFamily="34" charset="0"/>
                <a:cs typeface="Arial" pitchFamily="34" charset="0"/>
              </a:endParaRPr>
            </a:p>
          </p:txBody>
        </p:sp>
        <p:sp>
          <p:nvSpPr>
            <p:cNvPr id="61" name="Freeform 60"/>
            <p:cNvSpPr/>
            <p:nvPr/>
          </p:nvSpPr>
          <p:spPr>
            <a:xfrm>
              <a:off x="565879" y="3977607"/>
              <a:ext cx="939801" cy="330201"/>
            </a:xfrm>
            <a:custGeom>
              <a:avLst/>
              <a:gdLst/>
              <a:ahLst/>
              <a:cxnLst/>
              <a:rect l="0" t="0" r="0" b="0"/>
              <a:pathLst>
                <a:path w="939801" h="330201">
                  <a:moveTo>
                    <a:pt x="0" y="0"/>
                  </a:moveTo>
                  <a:lnTo>
                    <a:pt x="939800" y="0"/>
                  </a:lnTo>
                  <a:lnTo>
                    <a:pt x="939800" y="330200"/>
                  </a:lnTo>
                  <a:lnTo>
                    <a:pt x="0" y="3302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2" name="TextBox 61"/>
            <p:cNvSpPr txBox="1"/>
            <p:nvPr/>
          </p:nvSpPr>
          <p:spPr>
            <a:xfrm>
              <a:off x="1752600" y="3830056"/>
              <a:ext cx="4350063" cy="97076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we can substitute value for x in any of two equations in order to get value for y. </a:t>
              </a:r>
              <a:endParaRPr lang="en-US" sz="2400" b="1" dirty="0">
                <a:solidFill>
                  <a:srgbClr val="0000FF"/>
                </a:solidFill>
                <a:latin typeface="Arial" pitchFamily="34" charset="0"/>
                <a:cs typeface="Arial" pitchFamily="34" charset="0"/>
              </a:endParaRPr>
            </a:p>
          </p:txBody>
        </p:sp>
        <p:grpSp>
          <p:nvGrpSpPr>
            <p:cNvPr id="67" name="Group 66"/>
            <p:cNvGrpSpPr/>
            <p:nvPr/>
          </p:nvGrpSpPr>
          <p:grpSpPr>
            <a:xfrm>
              <a:off x="660948" y="4745021"/>
              <a:ext cx="1977321" cy="672069"/>
              <a:chOff x="660948" y="4745021"/>
              <a:chExt cx="1977321" cy="672069"/>
            </a:xfrm>
          </p:grpSpPr>
          <p:sp>
            <p:nvSpPr>
              <p:cNvPr id="63" name="TextBox 62"/>
              <p:cNvSpPr txBox="1"/>
              <p:nvPr/>
            </p:nvSpPr>
            <p:spPr>
              <a:xfrm>
                <a:off x="660948" y="4800822"/>
                <a:ext cx="1977321" cy="373372"/>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y</a:t>
                </a:r>
                <a:r>
                  <a:rPr lang="en-US" sz="2400" b="1" dirty="0" smtClean="0">
                    <a:solidFill>
                      <a:srgbClr val="0000FF"/>
                    </a:solidFill>
                    <a:latin typeface="Arial" pitchFamily="34" charset="0"/>
                    <a:cs typeface="Arial" pitchFamily="34" charset="0"/>
                  </a:rPr>
                  <a:t> =       </a:t>
                </a:r>
                <a:r>
                  <a:rPr lang="en-US" sz="2400" b="1" dirty="0" smtClean="0">
                    <a:solidFill>
                      <a:srgbClr val="0000FF"/>
                    </a:solidFill>
                    <a:latin typeface="Arial" pitchFamily="34" charset="0"/>
                    <a:cs typeface="Arial" pitchFamily="34" charset="0"/>
                  </a:rPr>
                  <a:t>2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sp>
            <p:nvSpPr>
              <p:cNvPr id="64" name="TextBox 63"/>
              <p:cNvSpPr txBox="1"/>
              <p:nvPr/>
            </p:nvSpPr>
            <p:spPr>
              <a:xfrm>
                <a:off x="1105942" y="4745021"/>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65" name="Straight Connector 64"/>
              <p:cNvCxnSpPr/>
              <p:nvPr/>
            </p:nvCxnSpPr>
            <p:spPr>
              <a:xfrm>
                <a:off x="1156743" y="5042534"/>
                <a:ext cx="1778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1434268" y="4924076"/>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68" name="TextBox 67"/>
            <p:cNvSpPr txBox="1"/>
            <p:nvPr/>
          </p:nvSpPr>
          <p:spPr>
            <a:xfrm>
              <a:off x="3023954" y="4858838"/>
              <a:ext cx="1746250" cy="37337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 = -1</a:t>
              </a:r>
              <a:endParaRPr lang="en-US" sz="2400" b="1" dirty="0">
                <a:solidFill>
                  <a:srgbClr val="0000FF"/>
                </a:solidFill>
                <a:latin typeface="Arial" pitchFamily="34" charset="0"/>
                <a:cs typeface="Arial" pitchFamily="34" charset="0"/>
              </a:endParaRPr>
            </a:p>
          </p:txBody>
        </p:sp>
        <p:sp>
          <p:nvSpPr>
            <p:cNvPr id="69" name="Freeform 68"/>
            <p:cNvSpPr/>
            <p:nvPr/>
          </p:nvSpPr>
          <p:spPr>
            <a:xfrm>
              <a:off x="2951605" y="4862449"/>
              <a:ext cx="952501" cy="342901"/>
            </a:xfrm>
            <a:custGeom>
              <a:avLst/>
              <a:gdLst/>
              <a:ahLst/>
              <a:cxnLst/>
              <a:rect l="0" t="0" r="0" b="0"/>
              <a:pathLst>
                <a:path w="952501" h="342901">
                  <a:moveTo>
                    <a:pt x="0" y="0"/>
                  </a:moveTo>
                  <a:lnTo>
                    <a:pt x="952500" y="0"/>
                  </a:lnTo>
                  <a:lnTo>
                    <a:pt x="952500" y="342900"/>
                  </a:lnTo>
                  <a:lnTo>
                    <a:pt x="0" y="3429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cxnSp>
        <p:nvCxnSpPr>
          <p:cNvPr id="72" name="Straight Connector 71"/>
          <p:cNvCxnSpPr/>
          <p:nvPr/>
        </p:nvCxnSpPr>
        <p:spPr>
          <a:xfrm>
            <a:off x="2083116" y="4432300"/>
            <a:ext cx="23241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87040" y="4432300"/>
            <a:ext cx="23241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50424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11764" t="10443" r="11382" b="11007"/>
          <a:stretch/>
        </p:blipFill>
        <p:spPr>
          <a:xfrm>
            <a:off x="6267450" y="1759614"/>
            <a:ext cx="5700940" cy="5452070"/>
          </a:xfrm>
          <a:prstGeom prst="rect">
            <a:avLst/>
          </a:prstGeom>
          <a:solidFill>
            <a:scrgbClr r="0" g="0" b="0">
              <a:alpha val="0"/>
            </a:scrgbClr>
          </a:solidFill>
        </p:spPr>
      </p:pic>
      <p:sp>
        <p:nvSpPr>
          <p:cNvPr id="3" name="Oval 2"/>
          <p:cNvSpPr/>
          <p:nvPr/>
        </p:nvSpPr>
        <p:spPr>
          <a:xfrm>
            <a:off x="8910162" y="5761444"/>
            <a:ext cx="45719" cy="31406"/>
          </a:xfrm>
          <a:prstGeom prst="ellipse">
            <a:avLst/>
          </a:pr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4" name="Straight Connector 3"/>
          <p:cNvCxnSpPr/>
          <p:nvPr/>
        </p:nvCxnSpPr>
        <p:spPr>
          <a:xfrm flipV="1">
            <a:off x="8590598" y="3390254"/>
            <a:ext cx="1873806" cy="2905101"/>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904206" y="5770708"/>
            <a:ext cx="50347" cy="4711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6" name="Straight Connector 5"/>
          <p:cNvCxnSpPr/>
          <p:nvPr/>
        </p:nvCxnSpPr>
        <p:spPr>
          <a:xfrm>
            <a:off x="8648700" y="4175415"/>
            <a:ext cx="302083" cy="0"/>
          </a:xfrm>
          <a:prstGeom prst="line">
            <a:avLst/>
          </a:prstGeom>
          <a:ln w="254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02855" y="3453066"/>
            <a:ext cx="3079433" cy="2229861"/>
          </a:xfrm>
          <a:prstGeom prst="line">
            <a:avLst/>
          </a:prstGeom>
          <a:ln w="38100" cap="flat" cmpd="sng" algn="ctr">
            <a:solidFill>
              <a:srgbClr val="32CD32"/>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630543" y="4196773"/>
            <a:ext cx="0" cy="292708"/>
          </a:xfrm>
          <a:prstGeom prst="line">
            <a:avLst/>
          </a:prstGeom>
          <a:ln w="254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628219" y="4184680"/>
            <a:ext cx="50347" cy="4711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0" name="TextBox 9"/>
          <p:cNvSpPr txBox="1"/>
          <p:nvPr/>
        </p:nvSpPr>
        <p:spPr>
          <a:xfrm>
            <a:off x="7588330" y="4002679"/>
            <a:ext cx="1510418"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(-1,1)</a:t>
            </a:r>
            <a:endParaRPr lang="en-US" sz="2400" b="1" dirty="0">
              <a:solidFill>
                <a:srgbClr val="0000FF"/>
              </a:solidFill>
              <a:latin typeface="Arial" pitchFamily="34" charset="0"/>
              <a:cs typeface="Arial" pitchFamily="34" charset="0"/>
            </a:endParaRPr>
          </a:p>
        </p:txBody>
      </p:sp>
      <p:sp>
        <p:nvSpPr>
          <p:cNvPr id="11" name="Oval 10"/>
          <p:cNvSpPr/>
          <p:nvPr/>
        </p:nvSpPr>
        <p:spPr>
          <a:xfrm>
            <a:off x="9514282" y="4828513"/>
            <a:ext cx="50347" cy="4711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2" name="TextBox 11"/>
          <p:cNvSpPr txBox="1"/>
          <p:nvPr/>
        </p:nvSpPr>
        <p:spPr>
          <a:xfrm>
            <a:off x="9534763" y="4756437"/>
            <a:ext cx="1342594" cy="461665"/>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(2,-1)</a:t>
            </a:r>
            <a:endParaRPr lang="en-US" sz="2400" b="1">
              <a:solidFill>
                <a:srgbClr val="0000FF"/>
              </a:solidFill>
              <a:latin typeface="Arial" pitchFamily="34" charset="0"/>
              <a:cs typeface="Arial" pitchFamily="34" charset="0"/>
            </a:endParaRPr>
          </a:p>
        </p:txBody>
      </p:sp>
      <p:grpSp>
        <p:nvGrpSpPr>
          <p:cNvPr id="33" name="Group 32"/>
          <p:cNvGrpSpPr/>
          <p:nvPr/>
        </p:nvGrpSpPr>
        <p:grpSpPr>
          <a:xfrm>
            <a:off x="704850" y="1130449"/>
            <a:ext cx="9759555" cy="7167562"/>
            <a:chOff x="343918" y="12700"/>
            <a:chExt cx="7385482" cy="5796766"/>
          </a:xfrm>
        </p:grpSpPr>
        <p:sp>
          <p:nvSpPr>
            <p:cNvPr id="13" name="TextBox 12"/>
            <p:cNvSpPr txBox="1"/>
            <p:nvPr/>
          </p:nvSpPr>
          <p:spPr>
            <a:xfrm>
              <a:off x="673100" y="12700"/>
              <a:ext cx="7056300"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we can easily find the distance between two points.</a:t>
              </a:r>
            </a:p>
            <a:p>
              <a:r>
                <a:rPr lang="en-US" sz="2400" b="1" dirty="0" smtClean="0">
                  <a:solidFill>
                    <a:srgbClr val="0000FF"/>
                  </a:solidFill>
                  <a:latin typeface="Arial" pitchFamily="34" charset="0"/>
                  <a:cs typeface="Arial" pitchFamily="34" charset="0"/>
                </a:rPr>
                <a:t>Lets recall the distance formula:</a:t>
              </a:r>
              <a:endParaRPr lang="en-US" sz="2400" b="1" dirty="0">
                <a:solidFill>
                  <a:srgbClr val="0000FF"/>
                </a:solidFill>
                <a:latin typeface="Arial" pitchFamily="34" charset="0"/>
                <a:cs typeface="Arial" pitchFamily="34" charset="0"/>
              </a:endParaRPr>
            </a:p>
          </p:txBody>
        </p:sp>
        <p:sp>
          <p:nvSpPr>
            <p:cNvPr id="14" name="TextBox 13"/>
            <p:cNvSpPr txBox="1"/>
            <p:nvPr/>
          </p:nvSpPr>
          <p:spPr>
            <a:xfrm>
              <a:off x="608443" y="1202508"/>
              <a:ext cx="35560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d =  √ (</a:t>
              </a:r>
              <a:r>
                <a:rPr lang="en-US" sz="2400" b="1" dirty="0" smtClean="0">
                  <a:solidFill>
                    <a:srgbClr val="0000FF"/>
                  </a:solidFill>
                  <a:latin typeface="Arial" pitchFamily="34" charset="0"/>
                  <a:cs typeface="Arial" pitchFamily="34" charset="0"/>
                </a:rPr>
                <a:t>x</a:t>
              </a:r>
              <a:r>
                <a:rPr lang="en-US" sz="2400" b="1" baseline="-25000" dirty="0" smtClean="0">
                  <a:solidFill>
                    <a:srgbClr val="0000FF"/>
                  </a:solidFill>
                  <a:latin typeface="Arial" pitchFamily="34" charset="0"/>
                  <a:cs typeface="Arial" pitchFamily="34" charset="0"/>
                </a:rPr>
                <a:t>2</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x</a:t>
              </a:r>
              <a:r>
                <a:rPr lang="en-US" sz="2400" b="1" baseline="-25000"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a:t>
              </a:r>
              <a:r>
                <a:rPr lang="en-US" sz="2400" b="1" baseline="7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y</a:t>
              </a:r>
              <a:r>
                <a:rPr lang="en-US" sz="2400" b="1" baseline="-25000" dirty="0" smtClean="0">
                  <a:solidFill>
                    <a:srgbClr val="0000FF"/>
                  </a:solidFill>
                  <a:latin typeface="Arial" pitchFamily="34" charset="0"/>
                  <a:cs typeface="Arial" pitchFamily="34" charset="0"/>
                </a:rPr>
                <a:t>2</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y</a:t>
              </a:r>
              <a:r>
                <a:rPr lang="en-US" sz="2400" b="1" baseline="-25000"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a:t>
              </a:r>
              <a:r>
                <a:rPr lang="en-US" sz="2400" b="1" baseline="70000" dirty="0" smtClean="0">
                  <a:solidFill>
                    <a:srgbClr val="0000FF"/>
                  </a:solidFill>
                  <a:latin typeface="Arial" pitchFamily="34" charset="0"/>
                  <a:cs typeface="Arial" pitchFamily="34" charset="0"/>
                </a:rPr>
                <a:t>2</a:t>
              </a:r>
              <a:endParaRPr lang="en-US" sz="2400" b="1" baseline="70000" dirty="0">
                <a:solidFill>
                  <a:srgbClr val="0000FF"/>
                </a:solidFill>
                <a:latin typeface="Arial" pitchFamily="34" charset="0"/>
                <a:cs typeface="Arial" pitchFamily="34" charset="0"/>
              </a:endParaRPr>
            </a:p>
          </p:txBody>
        </p:sp>
        <p:cxnSp>
          <p:nvCxnSpPr>
            <p:cNvPr id="15" name="Straight Connector 14"/>
            <p:cNvCxnSpPr/>
            <p:nvPr/>
          </p:nvCxnSpPr>
          <p:spPr>
            <a:xfrm>
              <a:off x="1354387" y="1144039"/>
              <a:ext cx="2310765"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229420" y="1144039"/>
              <a:ext cx="112395" cy="337312"/>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343918" y="912643"/>
              <a:ext cx="3872231" cy="1061721"/>
            </a:xfrm>
            <a:custGeom>
              <a:avLst/>
              <a:gdLst/>
              <a:ahLst/>
              <a:cxnLst/>
              <a:rect l="0" t="0" r="0" b="0"/>
              <a:pathLst>
                <a:path w="3872231" h="1061721">
                  <a:moveTo>
                    <a:pt x="0" y="0"/>
                  </a:moveTo>
                  <a:lnTo>
                    <a:pt x="3872230" y="0"/>
                  </a:lnTo>
                  <a:lnTo>
                    <a:pt x="3872230" y="1061720"/>
                  </a:lnTo>
                  <a:lnTo>
                    <a:pt x="0" y="106172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1</a:t>
              </a:r>
              <a:endParaRPr lang="en-US" sz="2400" b="1" dirty="0">
                <a:latin typeface="Arial" pitchFamily="34" charset="0"/>
                <a:cs typeface="Arial" pitchFamily="34" charset="0"/>
              </a:endParaRPr>
            </a:p>
          </p:txBody>
        </p:sp>
        <p:sp>
          <p:nvSpPr>
            <p:cNvPr id="18" name="TextBox 17"/>
            <p:cNvSpPr txBox="1"/>
            <p:nvPr/>
          </p:nvSpPr>
          <p:spPr>
            <a:xfrm>
              <a:off x="1092200" y="2146300"/>
              <a:ext cx="11176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(-1,1)</a:t>
              </a:r>
              <a:endParaRPr lang="en-US" sz="2400" b="1" dirty="0">
                <a:solidFill>
                  <a:srgbClr val="0000FF"/>
                </a:solidFill>
                <a:latin typeface="Arial" pitchFamily="34" charset="0"/>
                <a:cs typeface="Arial" pitchFamily="34" charset="0"/>
              </a:endParaRPr>
            </a:p>
          </p:txBody>
        </p:sp>
        <p:sp>
          <p:nvSpPr>
            <p:cNvPr id="19" name="TextBox 18"/>
            <p:cNvSpPr txBox="1"/>
            <p:nvPr/>
          </p:nvSpPr>
          <p:spPr>
            <a:xfrm>
              <a:off x="2413000" y="2159000"/>
              <a:ext cx="9906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(2,-1)</a:t>
              </a:r>
              <a:endParaRPr lang="en-US" sz="2400" b="1" dirty="0">
                <a:solidFill>
                  <a:srgbClr val="0000FF"/>
                </a:solidFill>
                <a:latin typeface="Arial" pitchFamily="34" charset="0"/>
                <a:cs typeface="Arial" pitchFamily="34" charset="0"/>
              </a:endParaRPr>
            </a:p>
          </p:txBody>
        </p:sp>
        <p:sp>
          <p:nvSpPr>
            <p:cNvPr id="20" name="TextBox 19"/>
            <p:cNvSpPr txBox="1"/>
            <p:nvPr/>
          </p:nvSpPr>
          <p:spPr>
            <a:xfrm>
              <a:off x="598566" y="3034323"/>
              <a:ext cx="3185083" cy="37337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d =  √ (</a:t>
              </a:r>
              <a:r>
                <a:rPr lang="en-US" sz="2400" b="1" dirty="0" smtClean="0">
                  <a:solidFill>
                    <a:srgbClr val="0000FF"/>
                  </a:solidFill>
                  <a:latin typeface="Arial" pitchFamily="34" charset="0"/>
                  <a:cs typeface="Arial" pitchFamily="34" charset="0"/>
                </a:rPr>
                <a:t>2 – (-</a:t>
              </a:r>
              <a:r>
                <a:rPr lang="en-US" sz="2400" b="1" dirty="0" smtClean="0">
                  <a:solidFill>
                    <a:srgbClr val="0000FF"/>
                  </a:solidFill>
                  <a:latin typeface="Arial" pitchFamily="34" charset="0"/>
                  <a:cs typeface="Arial" pitchFamily="34" charset="0"/>
                </a:rPr>
                <a:t>1))</a:t>
              </a:r>
              <a:r>
                <a:rPr lang="en-US" sz="2400" b="1" baseline="7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 (-</a:t>
              </a:r>
              <a:r>
                <a:rPr lang="en-US" sz="2400" b="1" dirty="0" smtClean="0">
                  <a:solidFill>
                    <a:srgbClr val="0000FF"/>
                  </a:solidFill>
                  <a:latin typeface="Arial" pitchFamily="34" charset="0"/>
                  <a:cs typeface="Arial" pitchFamily="34" charset="0"/>
                </a:rPr>
                <a:t>1 – 1)</a:t>
              </a:r>
              <a:r>
                <a:rPr lang="en-US" sz="2400" b="1" baseline="70000" dirty="0" smtClean="0">
                  <a:solidFill>
                    <a:srgbClr val="0000FF"/>
                  </a:solidFill>
                  <a:latin typeface="Arial" pitchFamily="34" charset="0"/>
                  <a:cs typeface="Arial" pitchFamily="34" charset="0"/>
                </a:rPr>
                <a:t>2</a:t>
              </a:r>
              <a:endParaRPr lang="en-US" sz="2400" b="1" baseline="70000" dirty="0">
                <a:solidFill>
                  <a:srgbClr val="0000FF"/>
                </a:solidFill>
                <a:latin typeface="Arial" pitchFamily="34" charset="0"/>
                <a:cs typeface="Arial" pitchFamily="34" charset="0"/>
              </a:endParaRPr>
            </a:p>
          </p:txBody>
        </p:sp>
        <p:cxnSp>
          <p:nvCxnSpPr>
            <p:cNvPr id="21" name="Straight Connector 20"/>
            <p:cNvCxnSpPr/>
            <p:nvPr/>
          </p:nvCxnSpPr>
          <p:spPr>
            <a:xfrm>
              <a:off x="1342908" y="2898766"/>
              <a:ext cx="2260854"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217940" y="2898766"/>
              <a:ext cx="112522" cy="337185"/>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152576" y="3596428"/>
              <a:ext cx="1854200" cy="485343"/>
              <a:chOff x="1152576" y="3596428"/>
              <a:chExt cx="1854200" cy="485343"/>
            </a:xfrm>
          </p:grpSpPr>
          <p:sp>
            <p:nvSpPr>
              <p:cNvPr id="23" name="TextBox 22"/>
              <p:cNvSpPr txBox="1"/>
              <p:nvPr/>
            </p:nvSpPr>
            <p:spPr>
              <a:xfrm>
                <a:off x="1152576" y="3708400"/>
                <a:ext cx="18542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d =  √ 9 + 4</a:t>
                </a:r>
                <a:endParaRPr lang="en-US" sz="2400" b="1" dirty="0">
                  <a:solidFill>
                    <a:srgbClr val="0000FF"/>
                  </a:solidFill>
                  <a:latin typeface="Arial" pitchFamily="34" charset="0"/>
                  <a:cs typeface="Arial" pitchFamily="34" charset="0"/>
                </a:endParaRPr>
              </a:p>
            </p:txBody>
          </p:sp>
          <p:cxnSp>
            <p:nvCxnSpPr>
              <p:cNvPr id="24" name="Straight Connector 23"/>
              <p:cNvCxnSpPr/>
              <p:nvPr/>
            </p:nvCxnSpPr>
            <p:spPr>
              <a:xfrm>
                <a:off x="1894900" y="3596428"/>
                <a:ext cx="68707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770060" y="3596428"/>
                <a:ext cx="112395" cy="337312"/>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103413" y="4211315"/>
              <a:ext cx="1549400" cy="492756"/>
              <a:chOff x="1103413" y="4211315"/>
              <a:chExt cx="1549400" cy="492756"/>
            </a:xfrm>
          </p:grpSpPr>
          <p:sp>
            <p:nvSpPr>
              <p:cNvPr id="27" name="TextBox 26"/>
              <p:cNvSpPr txBox="1"/>
              <p:nvPr/>
            </p:nvSpPr>
            <p:spPr>
              <a:xfrm>
                <a:off x="1103413" y="4330700"/>
                <a:ext cx="15494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d =  √ 13</a:t>
                </a:r>
                <a:endParaRPr lang="en-US" sz="2400" b="1" dirty="0">
                  <a:solidFill>
                    <a:srgbClr val="0000FF"/>
                  </a:solidFill>
                  <a:latin typeface="Arial" pitchFamily="34" charset="0"/>
                  <a:cs typeface="Arial" pitchFamily="34" charset="0"/>
                </a:endParaRPr>
              </a:p>
            </p:txBody>
          </p:sp>
          <p:cxnSp>
            <p:nvCxnSpPr>
              <p:cNvPr id="28" name="Straight Connector 27"/>
              <p:cNvCxnSpPr/>
              <p:nvPr/>
            </p:nvCxnSpPr>
            <p:spPr>
              <a:xfrm flipH="1">
                <a:off x="1718522" y="4211315"/>
                <a:ext cx="112395" cy="337185"/>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1843362" y="4198740"/>
              <a:ext cx="68707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891490" y="4083021"/>
              <a:ext cx="1911224" cy="624587"/>
            </a:xfrm>
            <a:custGeom>
              <a:avLst/>
              <a:gdLst/>
              <a:ahLst/>
              <a:cxnLst/>
              <a:rect l="0" t="0" r="0" b="0"/>
              <a:pathLst>
                <a:path w="1911224" h="624587">
                  <a:moveTo>
                    <a:pt x="0" y="0"/>
                  </a:moveTo>
                  <a:lnTo>
                    <a:pt x="1911223" y="0"/>
                  </a:lnTo>
                  <a:lnTo>
                    <a:pt x="1911223" y="624586"/>
                  </a:lnTo>
                  <a:lnTo>
                    <a:pt x="0" y="624586"/>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2" name="TextBox 31"/>
            <p:cNvSpPr txBox="1"/>
            <p:nvPr/>
          </p:nvSpPr>
          <p:spPr>
            <a:xfrm>
              <a:off x="2895600" y="4838700"/>
              <a:ext cx="4114800" cy="970766"/>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This is a shortest distance between</a:t>
              </a:r>
            </a:p>
            <a:p>
              <a:r>
                <a:rPr lang="en-US" sz="2400" b="1" dirty="0" smtClean="0">
                  <a:solidFill>
                    <a:srgbClr val="0000FF"/>
                  </a:solidFill>
                  <a:latin typeface="Arial" pitchFamily="34" charset="0"/>
                  <a:cs typeface="Arial" pitchFamily="34" charset="0"/>
                </a:rPr>
                <a:t> a point and a given line.</a:t>
              </a:r>
              <a:endParaRPr lang="en-US" sz="2400" b="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54413817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0380" y="1041400"/>
            <a:ext cx="3486150"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Now, try on your own.</a:t>
            </a:r>
            <a:endParaRPr lang="en-US" sz="2400" b="1">
              <a:solidFill>
                <a:srgbClr val="0000FF"/>
              </a:solidFill>
              <a:latin typeface="Arial" pitchFamily="34" charset="0"/>
              <a:cs typeface="Arial" pitchFamily="34" charset="0"/>
            </a:endParaRPr>
          </a:p>
        </p:txBody>
      </p:sp>
      <p:grpSp>
        <p:nvGrpSpPr>
          <p:cNvPr id="5" name="Group 4"/>
          <p:cNvGrpSpPr/>
          <p:nvPr/>
        </p:nvGrpSpPr>
        <p:grpSpPr>
          <a:xfrm>
            <a:off x="1162050" y="1851193"/>
            <a:ext cx="8458200" cy="1569660"/>
            <a:chOff x="139700" y="469900"/>
            <a:chExt cx="7395147" cy="1269461"/>
          </a:xfrm>
        </p:grpSpPr>
        <p:sp>
          <p:nvSpPr>
            <p:cNvPr id="3" name="TextBox 2"/>
            <p:cNvSpPr txBox="1"/>
            <p:nvPr/>
          </p:nvSpPr>
          <p:spPr>
            <a:xfrm>
              <a:off x="139700" y="469900"/>
              <a:ext cx="7395147" cy="126946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Graph the given linear equation and plot the ordered pair. Then construct the perpendicular from the given point to the line and find the distance from the point to the line.</a:t>
              </a:r>
              <a:endParaRPr lang="en-US" sz="2400" b="1" dirty="0">
                <a:solidFill>
                  <a:srgbClr val="0000FF"/>
                </a:solidFill>
                <a:latin typeface="Arial" pitchFamily="34" charset="0"/>
                <a:cs typeface="Arial" pitchFamily="34" charset="0"/>
              </a:endParaRPr>
            </a:p>
          </p:txBody>
        </p:sp>
        <p:cxnSp>
          <p:nvCxnSpPr>
            <p:cNvPr id="4" name="Straight Connector 3"/>
            <p:cNvCxnSpPr/>
            <p:nvPr/>
          </p:nvCxnSpPr>
          <p:spPr>
            <a:xfrm>
              <a:off x="215866" y="813634"/>
              <a:ext cx="1106424" cy="0"/>
            </a:xfrm>
            <a:prstGeom prst="line">
              <a:avLst/>
            </a:prstGeom>
            <a:ln w="28575"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216580" y="3807936"/>
            <a:ext cx="4473893"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6x + 3y = 9                     (5,3)</a:t>
            </a:r>
            <a:endParaRPr lang="en-US" sz="2400" b="1" dirty="0">
              <a:solidFill>
                <a:srgbClr val="0000FF"/>
              </a:solidFill>
              <a:latin typeface="Arial" pitchFamily="34" charset="0"/>
              <a:cs typeface="Arial" pitchFamily="34" charset="0"/>
            </a:endParaRPr>
          </a:p>
        </p:txBody>
      </p:sp>
      <p:grpSp>
        <p:nvGrpSpPr>
          <p:cNvPr id="9" name="Group 8"/>
          <p:cNvGrpSpPr/>
          <p:nvPr/>
        </p:nvGrpSpPr>
        <p:grpSpPr>
          <a:xfrm>
            <a:off x="9239898" y="5543066"/>
            <a:ext cx="1626870" cy="461666"/>
            <a:chOff x="8356961" y="3694447"/>
            <a:chExt cx="1422400" cy="373373"/>
          </a:xfrm>
        </p:grpSpPr>
        <p:sp>
          <p:nvSpPr>
            <p:cNvPr id="7" name="TextBox 6"/>
            <p:cNvSpPr txBox="1"/>
            <p:nvPr/>
          </p:nvSpPr>
          <p:spPr>
            <a:xfrm>
              <a:off x="8356961" y="3694447"/>
              <a:ext cx="1422400" cy="373373"/>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d = 2√5</a:t>
              </a:r>
              <a:endParaRPr lang="en-US" sz="2400" b="1" dirty="0">
                <a:solidFill>
                  <a:srgbClr val="0000FF"/>
                </a:solidFill>
                <a:latin typeface="Arial" pitchFamily="34" charset="0"/>
                <a:cs typeface="Arial" pitchFamily="34" charset="0"/>
              </a:endParaRPr>
            </a:p>
          </p:txBody>
        </p:sp>
        <p:cxnSp>
          <p:nvCxnSpPr>
            <p:cNvPr id="8" name="Straight Connector 7"/>
            <p:cNvCxnSpPr/>
            <p:nvPr/>
          </p:nvCxnSpPr>
          <p:spPr>
            <a:xfrm flipV="1">
              <a:off x="9222285" y="3721100"/>
              <a:ext cx="266700" cy="1270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978027" y="4382579"/>
            <a:ext cx="177212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Answer:</a:t>
            </a:r>
            <a:endParaRPr lang="en-US" sz="2400" b="1" dirty="0">
              <a:solidFill>
                <a:srgbClr val="0000FF"/>
              </a:solidFill>
              <a:latin typeface="Arial" pitchFamily="34" charset="0"/>
              <a:cs typeface="Arial" pitchFamily="34" charset="0"/>
            </a:endParaRPr>
          </a:p>
        </p:txBody>
      </p:sp>
      <p:pic>
        <p:nvPicPr>
          <p:cNvPr id="11" name="Picture 1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316926" y="5028070"/>
            <a:ext cx="1827324" cy="1399316"/>
          </a:xfrm>
          <a:prstGeom prst="rect">
            <a:avLst/>
          </a:prstGeom>
          <a:solidFill>
            <a:scrgbClr r="0" g="0" b="0">
              <a:alpha val="0"/>
            </a:scrgbClr>
          </a:solidFill>
        </p:spPr>
      </p:pic>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465080" y="1346200"/>
            <a:ext cx="1052963" cy="1589483"/>
          </a:xfrm>
          <a:prstGeom prst="rect">
            <a:avLst/>
          </a:prstGeom>
          <a:solidFill>
            <a:scrgbClr r="0" g="0" b="0">
              <a:alpha val="0"/>
            </a:scrgbClr>
          </a:solidFill>
        </p:spPr>
      </p:pic>
    </p:spTree>
    <p:extLst>
      <p:ext uri="{BB962C8B-B14F-4D97-AF65-F5344CB8AC3E}">
        <p14:creationId xmlns:p14="http://schemas.microsoft.com/office/powerpoint/2010/main" val="9943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9194" y="753853"/>
            <a:ext cx="9365456" cy="1569660"/>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Proofs Involving Parallel and          </a:t>
            </a:r>
          </a:p>
          <a:p>
            <a:pPr algn="ctr"/>
            <a:r>
              <a:rPr lang="en-US" sz="4800" b="1" dirty="0" smtClean="0">
                <a:solidFill>
                  <a:srgbClr val="0000FF"/>
                </a:solidFill>
                <a:latin typeface="Arial" pitchFamily="34" charset="0"/>
                <a:cs typeface="Arial" pitchFamily="34" charset="0"/>
              </a:rPr>
              <a:t>         Perpendicular Lines</a:t>
            </a:r>
            <a:endParaRPr lang="en-US" sz="4800" b="1" dirty="0">
              <a:solidFill>
                <a:srgbClr val="0000FF"/>
              </a:solidFill>
              <a:latin typeface="Arial" pitchFamily="34" charset="0"/>
              <a:cs typeface="Arial" pitchFamily="34" charset="0"/>
            </a:endParaRPr>
          </a:p>
        </p:txBody>
      </p:sp>
      <p:sp>
        <p:nvSpPr>
          <p:cNvPr id="3" name="TextBox 2"/>
          <p:cNvSpPr txBox="1"/>
          <p:nvPr/>
        </p:nvSpPr>
        <p:spPr>
          <a:xfrm>
            <a:off x="8002797" y="3327400"/>
            <a:ext cx="2514600" cy="707886"/>
          </a:xfrm>
          <a:prstGeom prst="rect">
            <a:avLst/>
          </a:prstGeom>
          <a:noFill/>
        </p:spPr>
        <p:txBody>
          <a:bodyPr vert="horz" wrap="square" rtlCol="0">
            <a:spAutoFit/>
          </a:bodyPr>
          <a:lstStyle/>
          <a:p>
            <a:r>
              <a:rPr lang="en-US" sz="2000" b="1" i="1" smtClean="0">
                <a:solidFill>
                  <a:srgbClr val="0000FF"/>
                </a:solidFill>
                <a:latin typeface="Arial" pitchFamily="34" charset="0"/>
                <a:cs typeface="Arial" pitchFamily="34" charset="0"/>
              </a:rPr>
              <a:t>Return to Table </a:t>
            </a:r>
          </a:p>
          <a:p>
            <a:r>
              <a:rPr lang="en-US" sz="2000" b="1" i="1" smtClean="0">
                <a:solidFill>
                  <a:srgbClr val="0000FF"/>
                </a:solidFill>
                <a:latin typeface="Arial" pitchFamily="34" charset="0"/>
                <a:cs typeface="Arial" pitchFamily="34" charset="0"/>
              </a:rPr>
              <a:t>of Contents</a:t>
            </a:r>
            <a:endParaRPr lang="en-US" sz="2000" b="1" i="1">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666202" y="3249466"/>
            <a:ext cx="2677138" cy="874440"/>
          </a:xfrm>
          <a:custGeom>
            <a:avLst/>
            <a:gdLst/>
            <a:ahLst/>
            <a:cxnLst/>
            <a:rect l="0" t="0" r="0" b="0"/>
            <a:pathLst>
              <a:path w="3238501" h="342901">
                <a:moveTo>
                  <a:pt x="0" y="0"/>
                </a:moveTo>
                <a:lnTo>
                  <a:pt x="3238500" y="0"/>
                </a:lnTo>
                <a:lnTo>
                  <a:pt x="3238500" y="342900"/>
                </a:lnTo>
                <a:lnTo>
                  <a:pt x="0" y="342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169178021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674" y="4148326"/>
            <a:ext cx="2868976" cy="15696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State the theorem or </a:t>
            </a:r>
            <a:r>
              <a:rPr lang="en-US" sz="2400" b="1" dirty="0" smtClean="0">
                <a:solidFill>
                  <a:srgbClr val="0000FF"/>
                </a:solidFill>
                <a:latin typeface="Arial" pitchFamily="34" charset="0"/>
                <a:cs typeface="Arial" pitchFamily="34" charset="0"/>
              </a:rPr>
              <a:t>fact </a:t>
            </a:r>
            <a:r>
              <a:rPr lang="en-US" sz="2400" b="1" dirty="0" smtClean="0">
                <a:solidFill>
                  <a:srgbClr val="0000FF"/>
                </a:solidFill>
                <a:latin typeface="Arial" pitchFamily="34" charset="0"/>
                <a:cs typeface="Arial" pitchFamily="34" charset="0"/>
              </a:rPr>
              <a:t>that needed </a:t>
            </a:r>
            <a:r>
              <a:rPr lang="en-US" sz="2400" b="1" dirty="0" smtClean="0">
                <a:solidFill>
                  <a:srgbClr val="0000FF"/>
                </a:solidFill>
                <a:latin typeface="Arial" pitchFamily="34" charset="0"/>
                <a:cs typeface="Arial" pitchFamily="34" charset="0"/>
              </a:rPr>
              <a:t>to </a:t>
            </a:r>
            <a:r>
              <a:rPr lang="en-US" sz="2400" b="1" dirty="0" smtClean="0">
                <a:solidFill>
                  <a:srgbClr val="0000FF"/>
                </a:solidFill>
                <a:latin typeface="Arial" pitchFamily="34" charset="0"/>
                <a:cs typeface="Arial" pitchFamily="34" charset="0"/>
              </a:rPr>
              <a:t>be proven</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237910" y="1098550"/>
            <a:ext cx="10220540" cy="15696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In order to deduce any  theorem or fact we are using definitions, properties and postulates; statements that are accepted without proof. We call them </a:t>
            </a:r>
            <a:r>
              <a:rPr lang="en-US" sz="2400" b="1" dirty="0" smtClean="0">
                <a:solidFill>
                  <a:srgbClr val="FF0000"/>
                </a:solidFill>
                <a:latin typeface="Arial" pitchFamily="34" charset="0"/>
                <a:cs typeface="Arial" pitchFamily="34" charset="0"/>
              </a:rPr>
              <a:t>justifications</a:t>
            </a:r>
            <a:r>
              <a:rPr lang="en-US" sz="2400" b="1" dirty="0" smtClean="0">
                <a:solidFill>
                  <a:srgbClr val="0000FF"/>
                </a:solidFill>
                <a:latin typeface="Arial" pitchFamily="34" charset="0"/>
                <a:cs typeface="Arial" pitchFamily="34" charset="0"/>
              </a:rPr>
              <a:t> or reasons. When writing proofs, we can use the previously proven theorems as justifications as well.</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2762250" y="2870200"/>
            <a:ext cx="4415790"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How to Make a Good Proof</a:t>
            </a:r>
            <a:endParaRPr lang="en-US" sz="2400" b="1" dirty="0">
              <a:solidFill>
                <a:srgbClr val="FF0000"/>
              </a:solidFill>
              <a:latin typeface="Arial" pitchFamily="34" charset="0"/>
              <a:cs typeface="Arial" pitchFamily="34" charset="0"/>
            </a:endParaRPr>
          </a:p>
        </p:txBody>
      </p:sp>
      <p:cxnSp>
        <p:nvCxnSpPr>
          <p:cNvPr id="5" name="Straight Connector 4"/>
          <p:cNvCxnSpPr/>
          <p:nvPr/>
        </p:nvCxnSpPr>
        <p:spPr>
          <a:xfrm flipH="1">
            <a:off x="1853825" y="3394569"/>
            <a:ext cx="1394460" cy="643833"/>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32582" y="5624431"/>
            <a:ext cx="58103" cy="1162040"/>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371295" y="3834261"/>
            <a:ext cx="1045845" cy="832272"/>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914196" y="5875683"/>
            <a:ext cx="1525191" cy="1413292"/>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724446" y="4148325"/>
            <a:ext cx="377666" cy="1664544"/>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0098" y="6908800"/>
            <a:ext cx="1946434"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List the given </a:t>
            </a:r>
          </a:p>
          <a:p>
            <a:r>
              <a:rPr lang="en-US" sz="2400" b="1" dirty="0" smtClean="0">
                <a:solidFill>
                  <a:srgbClr val="0000FF"/>
                </a:solidFill>
                <a:latin typeface="Arial" pitchFamily="34" charset="0"/>
                <a:cs typeface="Arial" pitchFamily="34" charset="0"/>
              </a:rPr>
              <a:t>information</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4048601" y="4470400"/>
            <a:ext cx="2295049"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Draw a diagram, </a:t>
            </a:r>
          </a:p>
          <a:p>
            <a:r>
              <a:rPr lang="en-US" sz="2400" b="1" dirty="0" smtClean="0">
                <a:solidFill>
                  <a:srgbClr val="0000FF"/>
                </a:solidFill>
                <a:latin typeface="Arial" pitchFamily="34" charset="0"/>
                <a:cs typeface="Arial" pitchFamily="34" charset="0"/>
              </a:rPr>
              <a:t>if possible</a:t>
            </a:r>
            <a:endParaRPr lang="en-US" sz="2400" b="1" dirty="0">
              <a:solidFill>
                <a:srgbClr val="0000FF"/>
              </a:solidFill>
              <a:latin typeface="Arial" pitchFamily="34" charset="0"/>
              <a:cs typeface="Arial" pitchFamily="34" charset="0"/>
            </a:endParaRPr>
          </a:p>
        </p:txBody>
      </p:sp>
      <p:sp>
        <p:nvSpPr>
          <p:cNvPr id="12" name="TextBox 11"/>
          <p:cNvSpPr txBox="1"/>
          <p:nvPr/>
        </p:nvSpPr>
        <p:spPr>
          <a:xfrm>
            <a:off x="7678600" y="2946400"/>
            <a:ext cx="2779849"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List what </a:t>
            </a:r>
            <a:r>
              <a:rPr lang="en-US" sz="2400" b="1" dirty="0" smtClean="0">
                <a:solidFill>
                  <a:srgbClr val="0000FF"/>
                </a:solidFill>
                <a:latin typeface="Arial" pitchFamily="34" charset="0"/>
                <a:cs typeface="Arial" pitchFamily="34" charset="0"/>
              </a:rPr>
              <a:t>you </a:t>
            </a:r>
          </a:p>
          <a:p>
            <a:r>
              <a:rPr lang="en-US" sz="2400" b="1" dirty="0" smtClean="0">
                <a:solidFill>
                  <a:srgbClr val="0000FF"/>
                </a:solidFill>
                <a:latin typeface="Arial" pitchFamily="34" charset="0"/>
                <a:cs typeface="Arial" pitchFamily="34" charset="0"/>
              </a:rPr>
              <a:t>need to prove</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6397557" y="6048419"/>
            <a:ext cx="4975293" cy="15696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List all statements and </a:t>
            </a:r>
            <a:r>
              <a:rPr lang="en-US" sz="2400" b="1" dirty="0" smtClean="0">
                <a:solidFill>
                  <a:srgbClr val="0000FF"/>
                </a:solidFill>
                <a:latin typeface="Arial" pitchFamily="34" charset="0"/>
                <a:cs typeface="Arial" pitchFamily="34" charset="0"/>
              </a:rPr>
              <a:t>reasons that </a:t>
            </a:r>
            <a:r>
              <a:rPr lang="en-US" sz="2400" b="1" dirty="0" smtClean="0">
                <a:solidFill>
                  <a:srgbClr val="0000FF"/>
                </a:solidFill>
                <a:latin typeface="Arial" pitchFamily="34" charset="0"/>
                <a:cs typeface="Arial" pitchFamily="34" charset="0"/>
              </a:rPr>
              <a:t>lead from the given </a:t>
            </a:r>
            <a:r>
              <a:rPr lang="en-US" sz="2400" b="1" dirty="0" smtClean="0">
                <a:solidFill>
                  <a:srgbClr val="0000FF"/>
                </a:solidFill>
                <a:latin typeface="Arial" pitchFamily="34" charset="0"/>
                <a:cs typeface="Arial" pitchFamily="34" charset="0"/>
              </a:rPr>
              <a:t>information to </a:t>
            </a:r>
            <a:r>
              <a:rPr lang="en-US" sz="2400" b="1" dirty="0" smtClean="0">
                <a:solidFill>
                  <a:srgbClr val="0000FF"/>
                </a:solidFill>
                <a:latin typeface="Arial" pitchFamily="34" charset="0"/>
                <a:cs typeface="Arial" pitchFamily="34" charset="0"/>
              </a:rPr>
              <a:t>the statement that is to be </a:t>
            </a:r>
            <a:r>
              <a:rPr lang="en-US" sz="2400" b="1" dirty="0" smtClean="0">
                <a:solidFill>
                  <a:srgbClr val="0000FF"/>
                </a:solidFill>
                <a:latin typeface="Arial" pitchFamily="34" charset="0"/>
                <a:cs typeface="Arial" pitchFamily="34" charset="0"/>
              </a:rPr>
              <a:t>proved</a:t>
            </a:r>
            <a:endParaRPr lang="en-US" sz="2400" b="1" dirty="0">
              <a:solidFill>
                <a:srgbClr val="0000FF"/>
              </a:solidFill>
              <a:latin typeface="Arial" pitchFamily="34" charset="0"/>
              <a:cs typeface="Arial" pitchFamily="34" charset="0"/>
            </a:endParaRPr>
          </a:p>
        </p:txBody>
      </p:sp>
      <p:grpSp>
        <p:nvGrpSpPr>
          <p:cNvPr id="14" name="Group 13"/>
          <p:cNvGrpSpPr/>
          <p:nvPr/>
        </p:nvGrpSpPr>
        <p:grpSpPr>
          <a:xfrm>
            <a:off x="6397558" y="5960801"/>
            <a:ext cx="4992536" cy="1651340"/>
            <a:chOff x="4210050" y="6323679"/>
            <a:chExt cx="3505200" cy="1804321"/>
          </a:xfrm>
        </p:grpSpPr>
        <p:sp>
          <p:nvSpPr>
            <p:cNvPr id="15" name="Rectangle 14"/>
            <p:cNvSpPr/>
            <p:nvPr/>
          </p:nvSpPr>
          <p:spPr>
            <a:xfrm>
              <a:off x="4210050" y="6323679"/>
              <a:ext cx="3505200" cy="18043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TextBox 16"/>
            <p:cNvSpPr txBox="1"/>
            <p:nvPr/>
          </p:nvSpPr>
          <p:spPr>
            <a:xfrm>
              <a:off x="5685955" y="6506113"/>
              <a:ext cx="1337845" cy="504434"/>
            </a:xfrm>
            <a:prstGeom prst="rect">
              <a:avLst/>
            </a:prstGeom>
            <a:noFill/>
            <a:ln>
              <a:noFill/>
            </a:ln>
          </p:spPr>
          <p:txBody>
            <a:bodyPr wrap="none" rtlCol="0">
              <a:spAutoFit/>
            </a:bodyPr>
            <a:lstStyle/>
            <a:p>
              <a:r>
                <a:rPr lang="en-US" sz="2400" b="1" dirty="0" smtClean="0">
                  <a:solidFill>
                    <a:schemeClr val="bg1">
                      <a:lumMod val="65000"/>
                    </a:schemeClr>
                  </a:solidFill>
                  <a:latin typeface="Arial" pitchFamily="34" charset="0"/>
                  <a:cs typeface="Arial" pitchFamily="34" charset="0"/>
                </a:rPr>
                <a:t>Click here</a:t>
              </a:r>
              <a:endParaRPr lang="en-US" sz="2400" b="1" dirty="0">
                <a:solidFill>
                  <a:schemeClr val="bg1">
                    <a:lumMod val="65000"/>
                  </a:schemeClr>
                </a:solidFill>
                <a:latin typeface="Arial" pitchFamily="34" charset="0"/>
                <a:cs typeface="Arial" pitchFamily="34" charset="0"/>
              </a:endParaRPr>
            </a:p>
          </p:txBody>
        </p:sp>
      </p:grpSp>
      <p:grpSp>
        <p:nvGrpSpPr>
          <p:cNvPr id="18" name="Group 17"/>
          <p:cNvGrpSpPr/>
          <p:nvPr/>
        </p:nvGrpSpPr>
        <p:grpSpPr>
          <a:xfrm>
            <a:off x="476250" y="4165600"/>
            <a:ext cx="2971800" cy="1707826"/>
            <a:chOff x="4210050" y="6284431"/>
            <a:chExt cx="3505200" cy="1804321"/>
          </a:xfrm>
        </p:grpSpPr>
        <p:sp>
          <p:nvSpPr>
            <p:cNvPr id="19" name="Rectangle 18"/>
            <p:cNvSpPr/>
            <p:nvPr/>
          </p:nvSpPr>
          <p:spPr>
            <a:xfrm>
              <a:off x="4210050" y="6284431"/>
              <a:ext cx="3505200" cy="18043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0" name="TextBox 19"/>
            <p:cNvSpPr txBox="1"/>
            <p:nvPr/>
          </p:nvSpPr>
          <p:spPr>
            <a:xfrm>
              <a:off x="4972050" y="6584730"/>
              <a:ext cx="2203944" cy="763848"/>
            </a:xfrm>
            <a:prstGeom prst="rect">
              <a:avLst/>
            </a:prstGeom>
            <a:noFill/>
            <a:ln>
              <a:noFill/>
            </a:ln>
          </p:spPr>
          <p:txBody>
            <a:bodyPr wrap="none" rtlCol="0">
              <a:spAutoFit/>
            </a:bodyPr>
            <a:lstStyle/>
            <a:p>
              <a:r>
                <a:rPr lang="en-US" sz="2400" b="1" dirty="0" smtClean="0">
                  <a:solidFill>
                    <a:schemeClr val="bg1">
                      <a:lumMod val="65000"/>
                    </a:schemeClr>
                  </a:solidFill>
                  <a:latin typeface="Arial" pitchFamily="34" charset="0"/>
                  <a:cs typeface="Arial" pitchFamily="34" charset="0"/>
                </a:rPr>
                <a:t>Click here</a:t>
              </a:r>
              <a:endParaRPr lang="en-US" sz="2400" b="1" dirty="0">
                <a:solidFill>
                  <a:schemeClr val="bg1">
                    <a:lumMod val="65000"/>
                  </a:schemeClr>
                </a:solidFill>
                <a:latin typeface="Arial" pitchFamily="34" charset="0"/>
                <a:cs typeface="Arial" pitchFamily="34" charset="0"/>
              </a:endParaRPr>
            </a:p>
          </p:txBody>
        </p:sp>
      </p:grpSp>
      <p:grpSp>
        <p:nvGrpSpPr>
          <p:cNvPr id="21" name="Group 20"/>
          <p:cNvGrpSpPr/>
          <p:nvPr/>
        </p:nvGrpSpPr>
        <p:grpSpPr>
          <a:xfrm>
            <a:off x="628650" y="6832600"/>
            <a:ext cx="2180363" cy="1659372"/>
            <a:chOff x="4210050" y="6323679"/>
            <a:chExt cx="3505200" cy="1804321"/>
          </a:xfrm>
        </p:grpSpPr>
        <p:sp>
          <p:nvSpPr>
            <p:cNvPr id="22" name="Rectangle 21"/>
            <p:cNvSpPr/>
            <p:nvPr/>
          </p:nvSpPr>
          <p:spPr>
            <a:xfrm>
              <a:off x="4210050" y="6323679"/>
              <a:ext cx="3505200" cy="18043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TextBox 22"/>
            <p:cNvSpPr txBox="1"/>
            <p:nvPr/>
          </p:nvSpPr>
          <p:spPr>
            <a:xfrm>
              <a:off x="4972050" y="6546072"/>
              <a:ext cx="2662581" cy="673695"/>
            </a:xfrm>
            <a:prstGeom prst="rect">
              <a:avLst/>
            </a:prstGeom>
            <a:noFill/>
            <a:ln>
              <a:noFill/>
            </a:ln>
          </p:spPr>
          <p:txBody>
            <a:bodyPr wrap="none" rtlCol="0">
              <a:spAutoFit/>
            </a:bodyPr>
            <a:lstStyle/>
            <a:p>
              <a:r>
                <a:rPr lang="en-US" sz="2400" b="1" dirty="0" smtClean="0">
                  <a:solidFill>
                    <a:schemeClr val="bg1">
                      <a:lumMod val="65000"/>
                    </a:schemeClr>
                  </a:solidFill>
                  <a:latin typeface="Arial" pitchFamily="34" charset="0"/>
                  <a:cs typeface="Arial" pitchFamily="34" charset="0"/>
                </a:rPr>
                <a:t>Click here</a:t>
              </a:r>
              <a:endParaRPr lang="en-US" sz="2400" b="1" dirty="0">
                <a:solidFill>
                  <a:schemeClr val="bg1">
                    <a:lumMod val="65000"/>
                  </a:schemeClr>
                </a:solidFill>
                <a:latin typeface="Arial" pitchFamily="34" charset="0"/>
                <a:cs typeface="Arial" pitchFamily="34" charset="0"/>
              </a:endParaRPr>
            </a:p>
          </p:txBody>
        </p:sp>
      </p:grpSp>
      <p:grpSp>
        <p:nvGrpSpPr>
          <p:cNvPr id="24" name="Group 23"/>
          <p:cNvGrpSpPr/>
          <p:nvPr/>
        </p:nvGrpSpPr>
        <p:grpSpPr>
          <a:xfrm>
            <a:off x="4004186" y="4394200"/>
            <a:ext cx="2393371" cy="1581179"/>
            <a:chOff x="4210050" y="6284431"/>
            <a:chExt cx="3505200" cy="1804321"/>
          </a:xfrm>
        </p:grpSpPr>
        <p:sp>
          <p:nvSpPr>
            <p:cNvPr id="25" name="Rectangle 24"/>
            <p:cNvSpPr/>
            <p:nvPr/>
          </p:nvSpPr>
          <p:spPr>
            <a:xfrm>
              <a:off x="4210050" y="6284431"/>
              <a:ext cx="3505200" cy="18043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TextBox 25"/>
            <p:cNvSpPr txBox="1"/>
            <p:nvPr/>
          </p:nvSpPr>
          <p:spPr>
            <a:xfrm>
              <a:off x="4972050" y="6584730"/>
              <a:ext cx="2618595" cy="686273"/>
            </a:xfrm>
            <a:prstGeom prst="rect">
              <a:avLst/>
            </a:prstGeom>
            <a:noFill/>
            <a:ln>
              <a:noFill/>
            </a:ln>
          </p:spPr>
          <p:txBody>
            <a:bodyPr wrap="none" rtlCol="0">
              <a:spAutoFit/>
            </a:bodyPr>
            <a:lstStyle/>
            <a:p>
              <a:r>
                <a:rPr lang="en-US" sz="2400" b="1" dirty="0" smtClean="0">
                  <a:solidFill>
                    <a:schemeClr val="bg1">
                      <a:lumMod val="65000"/>
                    </a:schemeClr>
                  </a:solidFill>
                  <a:latin typeface="Arial" pitchFamily="34" charset="0"/>
                  <a:cs typeface="Arial" pitchFamily="34" charset="0"/>
                </a:rPr>
                <a:t>Click here</a:t>
              </a:r>
              <a:endParaRPr lang="en-US" sz="2400" b="1" dirty="0">
                <a:solidFill>
                  <a:schemeClr val="bg1">
                    <a:lumMod val="65000"/>
                  </a:schemeClr>
                </a:solidFill>
                <a:latin typeface="Arial" pitchFamily="34" charset="0"/>
                <a:cs typeface="Arial" pitchFamily="34" charset="0"/>
              </a:endParaRPr>
            </a:p>
          </p:txBody>
        </p:sp>
      </p:grpSp>
      <p:grpSp>
        <p:nvGrpSpPr>
          <p:cNvPr id="27" name="Group 26"/>
          <p:cNvGrpSpPr/>
          <p:nvPr/>
        </p:nvGrpSpPr>
        <p:grpSpPr>
          <a:xfrm>
            <a:off x="7578658" y="2717800"/>
            <a:ext cx="3108392" cy="1447800"/>
            <a:chOff x="4210050" y="6284431"/>
            <a:chExt cx="3505200" cy="1804321"/>
          </a:xfrm>
        </p:grpSpPr>
        <p:sp>
          <p:nvSpPr>
            <p:cNvPr id="28" name="Rectangle 27"/>
            <p:cNvSpPr/>
            <p:nvPr/>
          </p:nvSpPr>
          <p:spPr>
            <a:xfrm>
              <a:off x="4210050" y="6284431"/>
              <a:ext cx="3505200" cy="18043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TextBox 28"/>
            <p:cNvSpPr txBox="1"/>
            <p:nvPr/>
          </p:nvSpPr>
          <p:spPr>
            <a:xfrm>
              <a:off x="4972050" y="6584730"/>
              <a:ext cx="2618595" cy="686273"/>
            </a:xfrm>
            <a:prstGeom prst="rect">
              <a:avLst/>
            </a:prstGeom>
            <a:noFill/>
            <a:ln>
              <a:noFill/>
            </a:ln>
          </p:spPr>
          <p:txBody>
            <a:bodyPr wrap="none" rtlCol="0">
              <a:spAutoFit/>
            </a:bodyPr>
            <a:lstStyle/>
            <a:p>
              <a:r>
                <a:rPr lang="en-US" sz="2400" b="1" dirty="0" smtClean="0">
                  <a:solidFill>
                    <a:schemeClr val="bg1">
                      <a:lumMod val="65000"/>
                    </a:schemeClr>
                  </a:solidFill>
                  <a:latin typeface="Arial" pitchFamily="34" charset="0"/>
                  <a:cs typeface="Arial" pitchFamily="34" charset="0"/>
                </a:rPr>
                <a:t>Click here</a:t>
              </a:r>
              <a:endParaRPr lang="en-US" sz="2400" b="1" dirty="0">
                <a:solidFill>
                  <a:schemeClr val="bg1">
                    <a:lumMod val="65000"/>
                  </a:schemeClr>
                </a:solidFill>
                <a:latin typeface="Arial" pitchFamily="34" charset="0"/>
                <a:cs typeface="Arial" pitchFamily="34" charset="0"/>
              </a:endParaRPr>
            </a:p>
          </p:txBody>
        </p:sp>
      </p:grpSp>
      <p:sp>
        <p:nvSpPr>
          <p:cNvPr id="31" name="Rectangle 30"/>
          <p:cNvSpPr/>
          <p:nvPr/>
        </p:nvSpPr>
        <p:spPr>
          <a:xfrm>
            <a:off x="449256" y="4165600"/>
            <a:ext cx="2803101" cy="15669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Rectangle 33"/>
          <p:cNvSpPr/>
          <p:nvPr/>
        </p:nvSpPr>
        <p:spPr>
          <a:xfrm>
            <a:off x="628650" y="6832600"/>
            <a:ext cx="2180363" cy="12364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7" name="Rectangle 36"/>
          <p:cNvSpPr/>
          <p:nvPr/>
        </p:nvSpPr>
        <p:spPr>
          <a:xfrm>
            <a:off x="4025098" y="4449918"/>
            <a:ext cx="2216988" cy="1213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0" name="Rectangle 39"/>
          <p:cNvSpPr/>
          <p:nvPr/>
        </p:nvSpPr>
        <p:spPr>
          <a:xfrm>
            <a:off x="7620020" y="2740079"/>
            <a:ext cx="2838429" cy="1213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3" name="Rectangle 42"/>
          <p:cNvSpPr/>
          <p:nvPr/>
        </p:nvSpPr>
        <p:spPr>
          <a:xfrm>
            <a:off x="6397558" y="5992208"/>
            <a:ext cx="4992536" cy="1651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val="259598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7169" y="2382916"/>
            <a:ext cx="3776662"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Properties of Equality</a:t>
            </a:r>
            <a:endParaRPr lang="en-US" sz="2400" b="1" dirty="0">
              <a:solidFill>
                <a:srgbClr val="0000FF"/>
              </a:solidFill>
              <a:latin typeface="Arial" pitchFamily="34" charset="0"/>
              <a:cs typeface="Arial" pitchFamily="34" charset="0"/>
            </a:endParaRPr>
          </a:p>
        </p:txBody>
      </p:sp>
      <p:grpSp>
        <p:nvGrpSpPr>
          <p:cNvPr id="5" name="Group 4"/>
          <p:cNvGrpSpPr/>
          <p:nvPr/>
        </p:nvGrpSpPr>
        <p:grpSpPr>
          <a:xfrm>
            <a:off x="5264456" y="2336800"/>
            <a:ext cx="6108394" cy="7101413"/>
            <a:chOff x="4703783" y="1131105"/>
            <a:chExt cx="5340662" cy="5743266"/>
          </a:xfrm>
        </p:grpSpPr>
        <p:sp>
          <p:nvSpPr>
            <p:cNvPr id="3" name="TextBox 2"/>
            <p:cNvSpPr txBox="1"/>
            <p:nvPr/>
          </p:nvSpPr>
          <p:spPr>
            <a:xfrm>
              <a:off x="4737098" y="1623171"/>
              <a:ext cx="5240729" cy="5152525"/>
            </a:xfrm>
            <a:prstGeom prst="rect">
              <a:avLst/>
            </a:prstGeom>
            <a:noFill/>
          </p:spPr>
          <p:txBody>
            <a:bodyPr vert="horz" wrap="square" rtlCol="0">
              <a:spAutoFit/>
            </a:bodyPr>
            <a:lstStyle/>
            <a:p>
              <a:pPr marL="285750" indent="-285750">
                <a:buFont typeface="Arial" pitchFamily="34" charset="0"/>
                <a:buChar char="•"/>
              </a:pPr>
              <a:r>
                <a:rPr lang="en-US" sz="2400" b="1" dirty="0" smtClean="0">
                  <a:solidFill>
                    <a:srgbClr val="0000FF"/>
                  </a:solidFill>
                  <a:latin typeface="Arial" pitchFamily="34" charset="0"/>
                  <a:cs typeface="Arial" pitchFamily="34" charset="0"/>
                </a:rPr>
                <a:t>Addition Property.                                                </a:t>
              </a:r>
              <a:r>
                <a:rPr lang="en-US" sz="2400" dirty="0" smtClean="0">
                  <a:solidFill>
                    <a:srgbClr val="0000FF"/>
                  </a:solidFill>
                  <a:latin typeface="Arial" pitchFamily="34" charset="0"/>
                  <a:cs typeface="Arial" pitchFamily="34" charset="0"/>
                </a:rPr>
                <a:t>If a=b and c=d, then </a:t>
              </a:r>
              <a:r>
                <a:rPr lang="en-US" sz="2400" dirty="0" err="1" smtClean="0">
                  <a:solidFill>
                    <a:srgbClr val="0000FF"/>
                  </a:solidFill>
                  <a:latin typeface="Arial" pitchFamily="34" charset="0"/>
                  <a:cs typeface="Arial" pitchFamily="34" charset="0"/>
                </a:rPr>
                <a:t>a+c</a:t>
              </a:r>
              <a:r>
                <a:rPr lang="en-US" sz="2400" dirty="0" smtClean="0">
                  <a:solidFill>
                    <a:srgbClr val="0000FF"/>
                  </a:solidFill>
                  <a:latin typeface="Arial" pitchFamily="34" charset="0"/>
                  <a:cs typeface="Arial" pitchFamily="34" charset="0"/>
                </a:rPr>
                <a:t>=</a:t>
              </a:r>
              <a:r>
                <a:rPr lang="en-US" sz="2400" dirty="0" err="1" smtClean="0">
                  <a:solidFill>
                    <a:srgbClr val="0000FF"/>
                  </a:solidFill>
                  <a:latin typeface="Arial" pitchFamily="34" charset="0"/>
                  <a:cs typeface="Arial" pitchFamily="34" charset="0"/>
                </a:rPr>
                <a:t>b+c</a:t>
              </a:r>
              <a:endParaRPr lang="en-US" sz="2400" dirty="0" smtClean="0">
                <a:solidFill>
                  <a:srgbClr val="0000FF"/>
                </a:solidFill>
                <a:latin typeface="Arial" pitchFamily="34" charset="0"/>
                <a:cs typeface="Arial" pitchFamily="34" charset="0"/>
              </a:endParaRPr>
            </a:p>
            <a:p>
              <a:pPr marL="285750" indent="-285750">
                <a:buFont typeface="Arial" pitchFamily="34" charset="0"/>
                <a:buChar char="•"/>
              </a:pPr>
              <a:r>
                <a:rPr lang="en-US" sz="2400" b="1" dirty="0" smtClean="0">
                  <a:solidFill>
                    <a:srgbClr val="0000FF"/>
                  </a:solidFill>
                  <a:latin typeface="Arial" pitchFamily="34" charset="0"/>
                  <a:cs typeface="Arial" pitchFamily="34" charset="0"/>
                </a:rPr>
                <a:t>Subtraction Property.                                              </a:t>
              </a:r>
              <a:r>
                <a:rPr lang="en-US" sz="2400" dirty="0" smtClean="0">
                  <a:solidFill>
                    <a:srgbClr val="0000FF"/>
                  </a:solidFill>
                  <a:latin typeface="Arial" pitchFamily="34" charset="0"/>
                  <a:cs typeface="Arial" pitchFamily="34" charset="0"/>
                </a:rPr>
                <a:t>If a=b and c=d, then a-c=b-c</a:t>
              </a:r>
            </a:p>
            <a:p>
              <a:pPr marL="285750" indent="-285750">
                <a:buFont typeface="Arial" pitchFamily="34" charset="0"/>
                <a:buChar char="•"/>
              </a:pPr>
              <a:r>
                <a:rPr lang="en-US" sz="2400" b="1" dirty="0" smtClean="0">
                  <a:solidFill>
                    <a:srgbClr val="0000FF"/>
                  </a:solidFill>
                  <a:latin typeface="Arial" pitchFamily="34" charset="0"/>
                  <a:cs typeface="Arial" pitchFamily="34" charset="0"/>
                </a:rPr>
                <a:t>Multiplication Property</a:t>
              </a:r>
              <a:r>
                <a:rPr lang="en-US" sz="2400" dirty="0" smtClean="0">
                  <a:solidFill>
                    <a:srgbClr val="0000FF"/>
                  </a:solidFill>
                  <a:latin typeface="Arial" pitchFamily="34" charset="0"/>
                  <a:cs typeface="Arial" pitchFamily="34" charset="0"/>
                </a:rPr>
                <a:t>.                                                                  If a=b, then </a:t>
              </a:r>
              <a:r>
                <a:rPr lang="en-US" sz="2400" dirty="0" err="1" smtClean="0">
                  <a:solidFill>
                    <a:srgbClr val="0000FF"/>
                  </a:solidFill>
                  <a:latin typeface="Arial" pitchFamily="34" charset="0"/>
                  <a:cs typeface="Arial" pitchFamily="34" charset="0"/>
                </a:rPr>
                <a:t>ca</a:t>
              </a:r>
              <a:r>
                <a:rPr lang="en-US" sz="2400" dirty="0" smtClean="0">
                  <a:solidFill>
                    <a:srgbClr val="0000FF"/>
                  </a:solidFill>
                  <a:latin typeface="Arial" pitchFamily="34" charset="0"/>
                  <a:cs typeface="Arial" pitchFamily="34" charset="0"/>
                </a:rPr>
                <a:t>=</a:t>
              </a:r>
              <a:r>
                <a:rPr lang="en-US" sz="2400" dirty="0" err="1" smtClean="0">
                  <a:solidFill>
                    <a:srgbClr val="0000FF"/>
                  </a:solidFill>
                  <a:latin typeface="Arial" pitchFamily="34" charset="0"/>
                  <a:cs typeface="Arial" pitchFamily="34" charset="0"/>
                </a:rPr>
                <a:t>cb</a:t>
              </a:r>
              <a:endParaRPr lang="en-US" sz="2400" dirty="0" smtClean="0">
                <a:solidFill>
                  <a:srgbClr val="0000FF"/>
                </a:solidFill>
                <a:latin typeface="Arial" pitchFamily="34" charset="0"/>
                <a:cs typeface="Arial" pitchFamily="34" charset="0"/>
              </a:endParaRPr>
            </a:p>
            <a:p>
              <a:pPr marL="285750" indent="-285750">
                <a:buFont typeface="Arial" pitchFamily="34" charset="0"/>
                <a:buChar char="•"/>
              </a:pPr>
              <a:r>
                <a:rPr lang="en-US" sz="2400" b="1" dirty="0" smtClean="0">
                  <a:solidFill>
                    <a:srgbClr val="0000FF"/>
                  </a:solidFill>
                  <a:latin typeface="Arial" pitchFamily="34" charset="0"/>
                  <a:cs typeface="Arial" pitchFamily="34" charset="0"/>
                </a:rPr>
                <a:t>Division Property.                                                  </a:t>
              </a:r>
              <a:r>
                <a:rPr lang="en-US" sz="2400" dirty="0" smtClean="0">
                  <a:solidFill>
                    <a:srgbClr val="0000FF"/>
                  </a:solidFill>
                  <a:latin typeface="Arial" pitchFamily="34" charset="0"/>
                  <a:cs typeface="Arial" pitchFamily="34" charset="0"/>
                </a:rPr>
                <a:t>If a=b and c≠0, then a/c=b/c</a:t>
              </a:r>
            </a:p>
            <a:p>
              <a:pPr marL="285750" indent="-285750">
                <a:buFont typeface="Arial" pitchFamily="34" charset="0"/>
                <a:buChar char="•"/>
              </a:pPr>
              <a:r>
                <a:rPr lang="en-US" sz="2400" b="1" dirty="0" smtClean="0">
                  <a:solidFill>
                    <a:srgbClr val="0000FF"/>
                  </a:solidFill>
                  <a:latin typeface="Arial" pitchFamily="34" charset="0"/>
                  <a:cs typeface="Arial" pitchFamily="34" charset="0"/>
                </a:rPr>
                <a:t>Substitution Property.                                                </a:t>
              </a:r>
              <a:r>
                <a:rPr lang="en-US" sz="2400" dirty="0" smtClean="0">
                  <a:solidFill>
                    <a:srgbClr val="0000FF"/>
                  </a:solidFill>
                  <a:latin typeface="Arial" pitchFamily="34" charset="0"/>
                  <a:cs typeface="Arial" pitchFamily="34" charset="0"/>
                </a:rPr>
                <a:t>If a=b, then either a or b may be </a:t>
              </a:r>
              <a:r>
                <a:rPr lang="en-US" sz="2400" dirty="0" smtClean="0">
                  <a:solidFill>
                    <a:srgbClr val="0000FF"/>
                  </a:solidFill>
                  <a:latin typeface="Arial" pitchFamily="34" charset="0"/>
                  <a:cs typeface="Arial" pitchFamily="34" charset="0"/>
                </a:rPr>
                <a:t>substituted for </a:t>
              </a:r>
              <a:r>
                <a:rPr lang="en-US" sz="2400" dirty="0" smtClean="0">
                  <a:solidFill>
                    <a:srgbClr val="0000FF"/>
                  </a:solidFill>
                  <a:latin typeface="Arial" pitchFamily="34" charset="0"/>
                  <a:cs typeface="Arial" pitchFamily="34" charset="0"/>
                </a:rPr>
                <a:t>the other in any equation(or inequality). </a:t>
              </a:r>
            </a:p>
            <a:p>
              <a:pPr marL="285750" indent="-285750">
                <a:buFont typeface="Arial" pitchFamily="34" charset="0"/>
                <a:buChar char="•"/>
              </a:pPr>
              <a:r>
                <a:rPr lang="en-US" sz="2400" b="1" dirty="0" smtClean="0">
                  <a:solidFill>
                    <a:srgbClr val="0000FF"/>
                  </a:solidFill>
                  <a:latin typeface="Arial" pitchFamily="34" charset="0"/>
                  <a:cs typeface="Arial" pitchFamily="34" charset="0"/>
                </a:rPr>
                <a:t>Reflexive Property.    </a:t>
              </a:r>
              <a:r>
                <a:rPr lang="en-US" sz="2400" dirty="0" smtClean="0">
                  <a:solidFill>
                    <a:srgbClr val="0000FF"/>
                  </a:solidFill>
                  <a:latin typeface="Arial" pitchFamily="34" charset="0"/>
                  <a:cs typeface="Arial" pitchFamily="34" charset="0"/>
                </a:rPr>
                <a:t>a=a </a:t>
              </a:r>
            </a:p>
            <a:p>
              <a:pPr marL="285750" indent="-285750">
                <a:buFont typeface="Arial" pitchFamily="34" charset="0"/>
                <a:buChar char="•"/>
              </a:pPr>
              <a:r>
                <a:rPr lang="en-US" sz="2400" b="1" dirty="0" smtClean="0">
                  <a:solidFill>
                    <a:srgbClr val="0000FF"/>
                  </a:solidFill>
                  <a:latin typeface="Arial" pitchFamily="34" charset="0"/>
                  <a:cs typeface="Arial" pitchFamily="34" charset="0"/>
                </a:rPr>
                <a:t>Symmetric Property</a:t>
              </a:r>
              <a:r>
                <a:rPr lang="en-US" sz="2400" dirty="0" smtClean="0">
                  <a:solidFill>
                    <a:srgbClr val="0000FF"/>
                  </a:solidFill>
                  <a:latin typeface="Arial" pitchFamily="34" charset="0"/>
                  <a:cs typeface="Arial" pitchFamily="34" charset="0"/>
                </a:rPr>
                <a:t>. If a=b, then b=a.   </a:t>
              </a:r>
            </a:p>
            <a:p>
              <a:pPr marL="285750" indent="-285750">
                <a:buFont typeface="Arial" pitchFamily="34" charset="0"/>
                <a:buChar char="•"/>
              </a:pPr>
              <a:r>
                <a:rPr lang="en-US" sz="2400" b="1" dirty="0" smtClean="0">
                  <a:solidFill>
                    <a:srgbClr val="0000FF"/>
                  </a:solidFill>
                  <a:latin typeface="Arial" pitchFamily="34" charset="0"/>
                  <a:cs typeface="Arial" pitchFamily="34" charset="0"/>
                </a:rPr>
                <a:t>Transitive Property.  </a:t>
              </a:r>
              <a:r>
                <a:rPr lang="en-US" sz="2400" dirty="0" smtClean="0">
                  <a:solidFill>
                    <a:srgbClr val="0000FF"/>
                  </a:solidFill>
                  <a:latin typeface="Arial" pitchFamily="34" charset="0"/>
                  <a:cs typeface="Arial" pitchFamily="34" charset="0"/>
                </a:rPr>
                <a:t>If a=b and b=c, then  a=c. </a:t>
              </a:r>
            </a:p>
            <a:p>
              <a:pPr marL="285750" indent="-285750">
                <a:buFont typeface="Arial" pitchFamily="34" charset="0"/>
                <a:buChar char="•"/>
              </a:pPr>
              <a:r>
                <a:rPr lang="en-US" sz="2400" b="1" dirty="0" smtClean="0">
                  <a:solidFill>
                    <a:srgbClr val="0000FF"/>
                  </a:solidFill>
                  <a:latin typeface="Arial" pitchFamily="34" charset="0"/>
                  <a:cs typeface="Arial" pitchFamily="34" charset="0"/>
                </a:rPr>
                <a:t>Distributive Property</a:t>
              </a:r>
              <a:r>
                <a:rPr lang="en-US" sz="2400" dirty="0" smtClean="0">
                  <a:solidFill>
                    <a:srgbClr val="0000FF"/>
                  </a:solidFill>
                  <a:latin typeface="Arial" pitchFamily="34" charset="0"/>
                  <a:cs typeface="Arial" pitchFamily="34" charset="0"/>
                </a:rPr>
                <a:t>.  a(b + c)=</a:t>
              </a:r>
              <a:r>
                <a:rPr lang="en-US" sz="2400" dirty="0" err="1" smtClean="0">
                  <a:solidFill>
                    <a:srgbClr val="0000FF"/>
                  </a:solidFill>
                  <a:latin typeface="Arial" pitchFamily="34" charset="0"/>
                  <a:cs typeface="Arial" pitchFamily="34" charset="0"/>
                </a:rPr>
                <a:t>ab</a:t>
              </a:r>
              <a:r>
                <a:rPr lang="en-US" sz="2400" dirty="0" smtClean="0">
                  <a:solidFill>
                    <a:srgbClr val="0000FF"/>
                  </a:solidFill>
                  <a:latin typeface="Arial" pitchFamily="34" charset="0"/>
                  <a:cs typeface="Arial" pitchFamily="34" charset="0"/>
                </a:rPr>
                <a:t> + ac                      </a:t>
              </a:r>
              <a:endParaRPr lang="en-US" sz="2400" dirty="0">
                <a:solidFill>
                  <a:srgbClr val="0000FF"/>
                </a:solidFill>
                <a:latin typeface="Arial" pitchFamily="34" charset="0"/>
                <a:cs typeface="Arial" pitchFamily="34" charset="0"/>
              </a:endParaRPr>
            </a:p>
          </p:txBody>
        </p:sp>
        <p:sp>
          <p:nvSpPr>
            <p:cNvPr id="4" name="Freeform 3"/>
            <p:cNvSpPr/>
            <p:nvPr/>
          </p:nvSpPr>
          <p:spPr>
            <a:xfrm>
              <a:off x="4703783" y="1131105"/>
              <a:ext cx="5340662" cy="5743266"/>
            </a:xfrm>
            <a:custGeom>
              <a:avLst/>
              <a:gdLst/>
              <a:ahLst/>
              <a:cxnLst/>
              <a:rect l="0" t="0" r="0" b="0"/>
              <a:pathLst>
                <a:path w="4318128" h="4187191">
                  <a:moveTo>
                    <a:pt x="0" y="0"/>
                  </a:moveTo>
                  <a:lnTo>
                    <a:pt x="4318127" y="0"/>
                  </a:lnTo>
                  <a:lnTo>
                    <a:pt x="4318127" y="4187190"/>
                  </a:lnTo>
                  <a:lnTo>
                    <a:pt x="0" y="418719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6" name="TextBox 5"/>
          <p:cNvSpPr txBox="1"/>
          <p:nvPr/>
        </p:nvSpPr>
        <p:spPr>
          <a:xfrm>
            <a:off x="1144797" y="1096552"/>
            <a:ext cx="9456181"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we recall some properties and postulates that would be extremely useful to make </a:t>
            </a:r>
            <a:r>
              <a:rPr lang="en-US" sz="2400" b="1" dirty="0" smtClean="0">
                <a:solidFill>
                  <a:srgbClr val="FF0000"/>
                </a:solidFill>
                <a:latin typeface="Arial" pitchFamily="34" charset="0"/>
                <a:cs typeface="Arial" pitchFamily="34" charset="0"/>
              </a:rPr>
              <a:t>proofs involving Parallel and Perpendicular Lines.</a:t>
            </a:r>
            <a:endParaRPr lang="en-US" sz="2400" b="1" dirty="0">
              <a:solidFill>
                <a:srgbClr val="FF0000"/>
              </a:solidFill>
              <a:latin typeface="Arial" pitchFamily="34" charset="0"/>
              <a:cs typeface="Arial" pitchFamily="34" charset="0"/>
            </a:endParaRPr>
          </a:p>
        </p:txBody>
      </p:sp>
      <p:sp>
        <p:nvSpPr>
          <p:cNvPr id="7" name="TextBox 6"/>
          <p:cNvSpPr txBox="1"/>
          <p:nvPr/>
        </p:nvSpPr>
        <p:spPr>
          <a:xfrm rot="20014514">
            <a:off x="712470" y="3137615"/>
            <a:ext cx="4706302" cy="461665"/>
          </a:xfrm>
          <a:prstGeom prst="rect">
            <a:avLst/>
          </a:prstGeom>
          <a:noFill/>
        </p:spPr>
        <p:txBody>
          <a:bodyPr vert="horz" rtlCol="0">
            <a:spAutoFit/>
          </a:bodyPr>
          <a:lstStyle/>
          <a:p>
            <a:pPr algn="ctr"/>
            <a:r>
              <a:rPr lang="en-US" sz="2400" b="1" dirty="0" smtClean="0">
                <a:solidFill>
                  <a:srgbClr val="FF0000"/>
                </a:solidFill>
                <a:latin typeface="Comic Sans MS" pitchFamily="66" charset="0"/>
                <a:cs typeface="Arial" pitchFamily="34" charset="0"/>
              </a:rPr>
              <a:t>ALGEBRA PROPERTIES</a:t>
            </a:r>
            <a:endParaRPr lang="en-US" sz="2400" b="1" dirty="0">
              <a:solidFill>
                <a:srgbClr val="FF0000"/>
              </a:solidFill>
              <a:latin typeface="Comic Sans MS" pitchFamily="66" charset="0"/>
              <a:cs typeface="Arial" pitchFamily="34" charset="0"/>
            </a:endParaRPr>
          </a:p>
        </p:txBody>
      </p:sp>
      <p:cxnSp>
        <p:nvCxnSpPr>
          <p:cNvPr id="9" name="Straight Connector 8"/>
          <p:cNvCxnSpPr/>
          <p:nvPr/>
        </p:nvCxnSpPr>
        <p:spPr>
          <a:xfrm>
            <a:off x="6019800" y="2763976"/>
            <a:ext cx="25908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911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5" name="Group 44"/>
          <p:cNvGrpSpPr/>
          <p:nvPr/>
        </p:nvGrpSpPr>
        <p:grpSpPr>
          <a:xfrm>
            <a:off x="1009650" y="1079500"/>
            <a:ext cx="10286999" cy="5496331"/>
            <a:chOff x="1009650" y="1041400"/>
            <a:chExt cx="10286999" cy="5496331"/>
          </a:xfrm>
        </p:grpSpPr>
        <p:sp>
          <p:nvSpPr>
            <p:cNvPr id="2" name="TextBox 1"/>
            <p:cNvSpPr txBox="1"/>
            <p:nvPr/>
          </p:nvSpPr>
          <p:spPr>
            <a:xfrm>
              <a:off x="1162050" y="1041400"/>
              <a:ext cx="9049464"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In geometry, a line that intersects two or more lines at different points is called </a:t>
              </a:r>
              <a:r>
                <a:rPr lang="en-US" sz="2400" b="1" dirty="0" smtClean="0">
                  <a:solidFill>
                    <a:srgbClr val="FF0000"/>
                  </a:solidFill>
                  <a:latin typeface="Arial" pitchFamily="34" charset="0"/>
                  <a:cs typeface="Arial" pitchFamily="34" charset="0"/>
                </a:rPr>
                <a:t>transversal.</a:t>
              </a:r>
              <a:endParaRPr lang="en-US" sz="2400" b="1" dirty="0">
                <a:solidFill>
                  <a:srgbClr val="FF0000"/>
                </a:solidFill>
                <a:latin typeface="Arial" pitchFamily="34" charset="0"/>
                <a:cs typeface="Arial" pitchFamily="34" charset="0"/>
              </a:endParaRPr>
            </a:p>
          </p:txBody>
        </p:sp>
        <p:grpSp>
          <p:nvGrpSpPr>
            <p:cNvPr id="7" name="Group 6"/>
            <p:cNvGrpSpPr/>
            <p:nvPr/>
          </p:nvGrpSpPr>
          <p:grpSpPr>
            <a:xfrm>
              <a:off x="1162051" y="2324675"/>
              <a:ext cx="10134598" cy="964911"/>
              <a:chOff x="857563" y="1167236"/>
              <a:chExt cx="8860847" cy="1103620"/>
            </a:xfrm>
          </p:grpSpPr>
          <p:sp>
            <p:nvSpPr>
              <p:cNvPr id="3" name="Freeform 2"/>
              <p:cNvSpPr/>
              <p:nvPr/>
            </p:nvSpPr>
            <p:spPr>
              <a:xfrm>
                <a:off x="894334" y="1167236"/>
                <a:ext cx="1721994" cy="1103620"/>
              </a:xfrm>
              <a:custGeom>
                <a:avLst/>
                <a:gdLst/>
                <a:ahLst/>
                <a:cxnLst/>
                <a:rect l="0" t="0" r="0" b="0"/>
                <a:pathLst>
                  <a:path w="1721994" h="907162">
                    <a:moveTo>
                      <a:pt x="0" y="0"/>
                    </a:moveTo>
                    <a:lnTo>
                      <a:pt x="1721993" y="0"/>
                    </a:lnTo>
                    <a:lnTo>
                      <a:pt x="1721993" y="907161"/>
                    </a:lnTo>
                    <a:lnTo>
                      <a:pt x="0" y="907161"/>
                    </a:lnTo>
                    <a:close/>
                  </a:path>
                </a:pathLst>
              </a:custGeom>
              <a:solidFill>
                <a:srgbClr val="FFFFFF"/>
              </a:solidFill>
              <a:ln w="38100" cap="flat" cmpd="sng" algn="ctr">
                <a:solidFill>
                  <a:srgbClr val="48004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4" name="TextBox 3"/>
              <p:cNvSpPr txBox="1"/>
              <p:nvPr/>
            </p:nvSpPr>
            <p:spPr>
              <a:xfrm>
                <a:off x="857563" y="1286572"/>
                <a:ext cx="2042085" cy="950457"/>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Definition of</a:t>
                </a:r>
              </a:p>
              <a:p>
                <a:r>
                  <a:rPr lang="en-US" sz="2400" b="1" dirty="0" smtClean="0">
                    <a:solidFill>
                      <a:srgbClr val="FF0000"/>
                    </a:solidFill>
                    <a:latin typeface="Arial" pitchFamily="34" charset="0"/>
                    <a:cs typeface="Arial" pitchFamily="34" charset="0"/>
                  </a:rPr>
                  <a:t>Transversal</a:t>
                </a:r>
                <a:endParaRPr lang="en-US" sz="2400" b="1" dirty="0">
                  <a:solidFill>
                    <a:srgbClr val="FF0000"/>
                  </a:solidFill>
                  <a:latin typeface="Arial" pitchFamily="34" charset="0"/>
                  <a:cs typeface="Arial" pitchFamily="34" charset="0"/>
                </a:endParaRPr>
              </a:p>
            </p:txBody>
          </p:sp>
          <p:sp>
            <p:nvSpPr>
              <p:cNvPr id="5" name="TextBox 4"/>
              <p:cNvSpPr txBox="1"/>
              <p:nvPr/>
            </p:nvSpPr>
            <p:spPr>
              <a:xfrm>
                <a:off x="2666170" y="1268254"/>
                <a:ext cx="7052240" cy="95045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In a plane, a line is a transversal if and only if it intersects two or more lines, each at a different point.</a:t>
                </a:r>
                <a:endParaRPr lang="en-US" sz="2400" b="1" dirty="0">
                  <a:solidFill>
                    <a:srgbClr val="0000FF"/>
                  </a:solidFill>
                  <a:latin typeface="Arial" pitchFamily="34" charset="0"/>
                  <a:cs typeface="Arial" pitchFamily="34" charset="0"/>
                </a:endParaRPr>
              </a:p>
            </p:txBody>
          </p:sp>
          <p:sp>
            <p:nvSpPr>
              <p:cNvPr id="6" name="Freeform 5"/>
              <p:cNvSpPr/>
              <p:nvPr/>
            </p:nvSpPr>
            <p:spPr>
              <a:xfrm>
                <a:off x="2628773" y="1167237"/>
                <a:ext cx="7089637" cy="1103619"/>
              </a:xfrm>
              <a:custGeom>
                <a:avLst/>
                <a:gdLst/>
                <a:ahLst/>
                <a:cxnLst/>
                <a:rect l="0" t="0" r="0" b="0"/>
                <a:pathLst>
                  <a:path w="6334761" h="907162">
                    <a:moveTo>
                      <a:pt x="0" y="0"/>
                    </a:moveTo>
                    <a:lnTo>
                      <a:pt x="6334760" y="0"/>
                    </a:lnTo>
                    <a:lnTo>
                      <a:pt x="6334760" y="907161"/>
                    </a:lnTo>
                    <a:lnTo>
                      <a:pt x="0" y="90716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grpSp>
          <p:nvGrpSpPr>
            <p:cNvPr id="22" name="Group 21"/>
            <p:cNvGrpSpPr/>
            <p:nvPr/>
          </p:nvGrpSpPr>
          <p:grpSpPr>
            <a:xfrm>
              <a:off x="1611446" y="4205018"/>
              <a:ext cx="3334648" cy="1887761"/>
              <a:chOff x="1529461" y="2743200"/>
              <a:chExt cx="2915539" cy="2159127"/>
            </a:xfrm>
          </p:grpSpPr>
          <p:cxnSp>
            <p:nvCxnSpPr>
              <p:cNvPr id="8" name="Straight Connector 7"/>
              <p:cNvCxnSpPr/>
              <p:nvPr/>
            </p:nvCxnSpPr>
            <p:spPr>
              <a:xfrm>
                <a:off x="1567180" y="3569653"/>
                <a:ext cx="235204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9461" y="4443088"/>
                <a:ext cx="2423668"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29434" y="2956179"/>
                <a:ext cx="931291" cy="1946148"/>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35300" y="3221038"/>
                <a:ext cx="406400" cy="457626"/>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1</a:t>
                </a:r>
                <a:endParaRPr lang="en-US" sz="2000" b="1">
                  <a:solidFill>
                    <a:srgbClr val="0000FF"/>
                  </a:solidFill>
                  <a:latin typeface="Arial" pitchFamily="34" charset="0"/>
                  <a:cs typeface="Arial" pitchFamily="34" charset="0"/>
                </a:endParaRPr>
              </a:p>
            </p:txBody>
          </p:sp>
          <p:sp>
            <p:nvSpPr>
              <p:cNvPr id="12" name="TextBox 11"/>
              <p:cNvSpPr txBox="1"/>
              <p:nvPr/>
            </p:nvSpPr>
            <p:spPr>
              <a:xfrm>
                <a:off x="2743200" y="3221038"/>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a:t>
                </a:r>
                <a:endParaRPr lang="en-US" sz="2000" b="1" dirty="0">
                  <a:solidFill>
                    <a:srgbClr val="0000FF"/>
                  </a:solidFill>
                  <a:latin typeface="Arial" pitchFamily="34" charset="0"/>
                  <a:cs typeface="Arial" pitchFamily="34" charset="0"/>
                </a:endParaRPr>
              </a:p>
            </p:txBody>
          </p:sp>
          <p:sp>
            <p:nvSpPr>
              <p:cNvPr id="13" name="TextBox 12"/>
              <p:cNvSpPr txBox="1"/>
              <p:nvPr/>
            </p:nvSpPr>
            <p:spPr>
              <a:xfrm>
                <a:off x="2624131" y="3541699"/>
                <a:ext cx="406400" cy="457626"/>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3</a:t>
                </a:r>
                <a:endParaRPr lang="en-US" sz="2000" b="1">
                  <a:solidFill>
                    <a:srgbClr val="0000FF"/>
                  </a:solidFill>
                  <a:latin typeface="Arial" pitchFamily="34" charset="0"/>
                  <a:cs typeface="Arial" pitchFamily="34" charset="0"/>
                </a:endParaRPr>
              </a:p>
            </p:txBody>
          </p:sp>
          <p:sp>
            <p:nvSpPr>
              <p:cNvPr id="14" name="TextBox 13"/>
              <p:cNvSpPr txBox="1"/>
              <p:nvPr/>
            </p:nvSpPr>
            <p:spPr>
              <a:xfrm>
                <a:off x="2882900" y="3619500"/>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sp>
            <p:nvSpPr>
              <p:cNvPr id="15" name="TextBox 14"/>
              <p:cNvSpPr txBox="1"/>
              <p:nvPr/>
            </p:nvSpPr>
            <p:spPr>
              <a:xfrm>
                <a:off x="2656685" y="4044888"/>
                <a:ext cx="406400" cy="457626"/>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5</a:t>
                </a:r>
                <a:endParaRPr lang="en-US" sz="2000" b="1">
                  <a:solidFill>
                    <a:srgbClr val="0000FF"/>
                  </a:solidFill>
                  <a:latin typeface="Arial" pitchFamily="34" charset="0"/>
                  <a:cs typeface="Arial" pitchFamily="34" charset="0"/>
                </a:endParaRPr>
              </a:p>
            </p:txBody>
          </p:sp>
          <p:sp>
            <p:nvSpPr>
              <p:cNvPr id="16" name="TextBox 15"/>
              <p:cNvSpPr txBox="1"/>
              <p:nvPr/>
            </p:nvSpPr>
            <p:spPr>
              <a:xfrm>
                <a:off x="2374900" y="4005422"/>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sp>
            <p:nvSpPr>
              <p:cNvPr id="17" name="TextBox 16"/>
              <p:cNvSpPr txBox="1"/>
              <p:nvPr/>
            </p:nvSpPr>
            <p:spPr>
              <a:xfrm>
                <a:off x="2252689" y="4425766"/>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7</a:t>
                </a:r>
                <a:endParaRPr lang="en-US" sz="2000" b="1" dirty="0">
                  <a:solidFill>
                    <a:srgbClr val="0000FF"/>
                  </a:solidFill>
                  <a:latin typeface="Arial" pitchFamily="34" charset="0"/>
                  <a:cs typeface="Arial" pitchFamily="34" charset="0"/>
                </a:endParaRPr>
              </a:p>
            </p:txBody>
          </p:sp>
          <p:sp>
            <p:nvSpPr>
              <p:cNvPr id="18" name="TextBox 17"/>
              <p:cNvSpPr txBox="1"/>
              <p:nvPr/>
            </p:nvSpPr>
            <p:spPr>
              <a:xfrm>
                <a:off x="2540000" y="4419600"/>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8</a:t>
                </a:r>
                <a:endParaRPr lang="en-US" sz="2000" b="1" dirty="0">
                  <a:solidFill>
                    <a:srgbClr val="0000FF"/>
                  </a:solidFill>
                  <a:latin typeface="Arial" pitchFamily="34" charset="0"/>
                  <a:cs typeface="Arial" pitchFamily="34" charset="0"/>
                </a:endParaRPr>
              </a:p>
            </p:txBody>
          </p:sp>
          <p:sp>
            <p:nvSpPr>
              <p:cNvPr id="19" name="TextBox 18"/>
              <p:cNvSpPr txBox="1"/>
              <p:nvPr/>
            </p:nvSpPr>
            <p:spPr>
              <a:xfrm>
                <a:off x="3962400" y="3467100"/>
                <a:ext cx="406400" cy="457626"/>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a:t>
                </a:r>
                <a:endParaRPr lang="en-US" sz="2000" b="1" i="1" dirty="0">
                  <a:solidFill>
                    <a:srgbClr val="0000FF"/>
                  </a:solidFill>
                  <a:latin typeface="Arial" pitchFamily="34" charset="0"/>
                  <a:cs typeface="Arial" pitchFamily="34" charset="0"/>
                </a:endParaRPr>
              </a:p>
            </p:txBody>
          </p:sp>
          <p:sp>
            <p:nvSpPr>
              <p:cNvPr id="20" name="TextBox 19"/>
              <p:cNvSpPr txBox="1"/>
              <p:nvPr/>
            </p:nvSpPr>
            <p:spPr>
              <a:xfrm>
                <a:off x="3962400" y="4254500"/>
                <a:ext cx="4826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m</a:t>
                </a:r>
                <a:endParaRPr lang="en-US" sz="2000" b="1" dirty="0">
                  <a:solidFill>
                    <a:srgbClr val="0000FF"/>
                  </a:solidFill>
                  <a:latin typeface="Arial" pitchFamily="34" charset="0"/>
                  <a:cs typeface="Arial" pitchFamily="34" charset="0"/>
                </a:endParaRPr>
              </a:p>
            </p:txBody>
          </p:sp>
          <p:sp>
            <p:nvSpPr>
              <p:cNvPr id="21" name="TextBox 20"/>
              <p:cNvSpPr txBox="1"/>
              <p:nvPr/>
            </p:nvSpPr>
            <p:spPr>
              <a:xfrm>
                <a:off x="3340100" y="2743200"/>
                <a:ext cx="406400" cy="457626"/>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n</a:t>
                </a:r>
                <a:endParaRPr lang="en-US" b="1" i="1" dirty="0">
                  <a:solidFill>
                    <a:srgbClr val="0000FF"/>
                  </a:solidFill>
                  <a:latin typeface="Arial" pitchFamily="34" charset="0"/>
                  <a:cs typeface="Arial" pitchFamily="34" charset="0"/>
                </a:endParaRPr>
              </a:p>
            </p:txBody>
          </p:sp>
        </p:grpSp>
        <p:sp>
          <p:nvSpPr>
            <p:cNvPr id="23" name="TextBox 22"/>
            <p:cNvSpPr txBox="1"/>
            <p:nvPr/>
          </p:nvSpPr>
          <p:spPr>
            <a:xfrm>
              <a:off x="1009650" y="4360472"/>
              <a:ext cx="987743" cy="400110"/>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 || m</a:t>
              </a:r>
              <a:endParaRPr lang="en-US" sz="2000" b="1" i="1" dirty="0">
                <a:solidFill>
                  <a:srgbClr val="0000FF"/>
                </a:solidFill>
                <a:latin typeface="Arial" pitchFamily="34" charset="0"/>
                <a:cs typeface="Arial" pitchFamily="34" charset="0"/>
              </a:endParaRPr>
            </a:p>
          </p:txBody>
        </p:sp>
        <p:cxnSp>
          <p:nvCxnSpPr>
            <p:cNvPr id="24" name="Straight Connector 23"/>
            <p:cNvCxnSpPr/>
            <p:nvPr/>
          </p:nvCxnSpPr>
          <p:spPr>
            <a:xfrm>
              <a:off x="7729349" y="4506043"/>
              <a:ext cx="2171291" cy="490678"/>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824928" y="5633526"/>
              <a:ext cx="2130328" cy="62626"/>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507778" y="4234666"/>
              <a:ext cx="1051510" cy="1931288"/>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303782" y="4546600"/>
              <a:ext cx="464820"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1</a:t>
              </a:r>
              <a:endParaRPr lang="en-US" sz="2000" b="1">
                <a:solidFill>
                  <a:srgbClr val="0000FF"/>
                </a:solidFill>
                <a:latin typeface="Arial" pitchFamily="34" charset="0"/>
                <a:cs typeface="Arial" pitchFamily="34" charset="0"/>
              </a:endParaRPr>
            </a:p>
          </p:txBody>
        </p:sp>
        <p:sp>
          <p:nvSpPr>
            <p:cNvPr id="28" name="TextBox 27"/>
            <p:cNvSpPr txBox="1"/>
            <p:nvPr/>
          </p:nvSpPr>
          <p:spPr>
            <a:xfrm>
              <a:off x="9018724" y="4529595"/>
              <a:ext cx="464820"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2</a:t>
              </a:r>
              <a:endParaRPr lang="en-US" sz="2000" b="1">
                <a:solidFill>
                  <a:srgbClr val="0000FF"/>
                </a:solidFill>
                <a:latin typeface="Arial" pitchFamily="34" charset="0"/>
                <a:cs typeface="Arial" pitchFamily="34" charset="0"/>
              </a:endParaRPr>
            </a:p>
          </p:txBody>
        </p:sp>
        <p:sp>
          <p:nvSpPr>
            <p:cNvPr id="29" name="TextBox 28"/>
            <p:cNvSpPr txBox="1"/>
            <p:nvPr/>
          </p:nvSpPr>
          <p:spPr>
            <a:xfrm>
              <a:off x="8853487" y="4837936"/>
              <a:ext cx="464820"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3</a:t>
              </a:r>
              <a:endParaRPr lang="en-US" sz="2000" b="1">
                <a:solidFill>
                  <a:srgbClr val="0000FF"/>
                </a:solidFill>
                <a:latin typeface="Arial" pitchFamily="34" charset="0"/>
                <a:cs typeface="Arial" pitchFamily="34" charset="0"/>
              </a:endParaRPr>
            </a:p>
          </p:txBody>
        </p:sp>
        <p:sp>
          <p:nvSpPr>
            <p:cNvPr id="30" name="TextBox 29"/>
            <p:cNvSpPr txBox="1"/>
            <p:nvPr/>
          </p:nvSpPr>
          <p:spPr>
            <a:xfrm>
              <a:off x="9173051" y="4904559"/>
              <a:ext cx="464820"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4</a:t>
              </a:r>
              <a:endParaRPr lang="en-US" sz="2000" b="1">
                <a:solidFill>
                  <a:srgbClr val="0000FF"/>
                </a:solidFill>
                <a:latin typeface="Arial" pitchFamily="34" charset="0"/>
                <a:cs typeface="Arial" pitchFamily="34" charset="0"/>
              </a:endParaRPr>
            </a:p>
          </p:txBody>
        </p:sp>
        <p:sp>
          <p:nvSpPr>
            <p:cNvPr id="31" name="TextBox 30"/>
            <p:cNvSpPr txBox="1"/>
            <p:nvPr/>
          </p:nvSpPr>
          <p:spPr>
            <a:xfrm>
              <a:off x="8853487" y="5350294"/>
              <a:ext cx="464820"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5</a:t>
              </a:r>
              <a:endParaRPr lang="en-US" sz="2000" b="1">
                <a:solidFill>
                  <a:srgbClr val="0000FF"/>
                </a:solidFill>
                <a:latin typeface="Arial" pitchFamily="34" charset="0"/>
                <a:cs typeface="Arial" pitchFamily="34" charset="0"/>
              </a:endParaRPr>
            </a:p>
          </p:txBody>
        </p:sp>
        <p:sp>
          <p:nvSpPr>
            <p:cNvPr id="32" name="TextBox 31"/>
            <p:cNvSpPr txBox="1"/>
            <p:nvPr/>
          </p:nvSpPr>
          <p:spPr>
            <a:xfrm>
              <a:off x="8548449" y="5325853"/>
              <a:ext cx="464820"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6</a:t>
              </a:r>
              <a:endParaRPr lang="en-US" sz="2000" b="1">
                <a:solidFill>
                  <a:srgbClr val="0000FF"/>
                </a:solidFill>
                <a:latin typeface="Arial" pitchFamily="34" charset="0"/>
                <a:cs typeface="Arial" pitchFamily="34" charset="0"/>
              </a:endParaRPr>
            </a:p>
          </p:txBody>
        </p:sp>
        <p:sp>
          <p:nvSpPr>
            <p:cNvPr id="33" name="TextBox 32"/>
            <p:cNvSpPr txBox="1"/>
            <p:nvPr/>
          </p:nvSpPr>
          <p:spPr>
            <a:xfrm>
              <a:off x="8412264" y="5686782"/>
              <a:ext cx="464820"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7</a:t>
              </a:r>
              <a:endParaRPr lang="en-US" sz="2000" b="1">
                <a:solidFill>
                  <a:srgbClr val="0000FF"/>
                </a:solidFill>
                <a:latin typeface="Arial" pitchFamily="34" charset="0"/>
                <a:cs typeface="Arial" pitchFamily="34" charset="0"/>
              </a:endParaRPr>
            </a:p>
          </p:txBody>
        </p:sp>
        <p:sp>
          <p:nvSpPr>
            <p:cNvPr id="34" name="TextBox 33"/>
            <p:cNvSpPr txBox="1"/>
            <p:nvPr/>
          </p:nvSpPr>
          <p:spPr>
            <a:xfrm>
              <a:off x="8780859" y="5704035"/>
              <a:ext cx="464820"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8</a:t>
              </a:r>
              <a:endParaRPr lang="en-US" sz="2000" b="1">
                <a:solidFill>
                  <a:srgbClr val="0000FF"/>
                </a:solidFill>
                <a:latin typeface="Arial" pitchFamily="34" charset="0"/>
                <a:cs typeface="Arial" pitchFamily="34" charset="0"/>
              </a:endParaRPr>
            </a:p>
          </p:txBody>
        </p:sp>
        <p:sp>
          <p:nvSpPr>
            <p:cNvPr id="35" name="TextBox 34"/>
            <p:cNvSpPr txBox="1"/>
            <p:nvPr/>
          </p:nvSpPr>
          <p:spPr>
            <a:xfrm>
              <a:off x="1009650" y="3632200"/>
              <a:ext cx="9034938"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 lines cut by a transversal may or may not be parallel.</a:t>
              </a:r>
              <a:endParaRPr lang="en-US" sz="2400" b="1" dirty="0">
                <a:solidFill>
                  <a:srgbClr val="0000FF"/>
                </a:solidFill>
                <a:latin typeface="Arial" pitchFamily="34" charset="0"/>
                <a:cs typeface="Arial" pitchFamily="34" charset="0"/>
              </a:endParaRPr>
            </a:p>
          </p:txBody>
        </p:sp>
        <p:sp>
          <p:nvSpPr>
            <p:cNvPr id="36" name="TextBox 35"/>
            <p:cNvSpPr txBox="1"/>
            <p:nvPr/>
          </p:nvSpPr>
          <p:spPr>
            <a:xfrm>
              <a:off x="6384131" y="4449303"/>
              <a:ext cx="987743" cy="400110"/>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 || m</a:t>
              </a:r>
              <a:endParaRPr lang="en-US" sz="2000" b="1" i="1" dirty="0">
                <a:solidFill>
                  <a:srgbClr val="0000FF"/>
                </a:solidFill>
                <a:latin typeface="Arial" pitchFamily="34" charset="0"/>
                <a:cs typeface="Arial" pitchFamily="34" charset="0"/>
              </a:endParaRPr>
            </a:p>
          </p:txBody>
        </p:sp>
        <p:cxnSp>
          <p:nvCxnSpPr>
            <p:cNvPr id="37" name="Straight Connector 36"/>
            <p:cNvCxnSpPr/>
            <p:nvPr/>
          </p:nvCxnSpPr>
          <p:spPr>
            <a:xfrm>
              <a:off x="6623223" y="4592308"/>
              <a:ext cx="204811" cy="146126"/>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rot="5485800">
              <a:off x="3988501" y="5644034"/>
              <a:ext cx="55571" cy="82609"/>
            </a:xfrm>
            <a:custGeom>
              <a:avLst/>
              <a:gdLst/>
              <a:ahLst/>
              <a:cxnLst/>
              <a:rect l="0" t="0" r="0" b="0"/>
              <a:pathLst>
                <a:path w="47753" h="59691">
                  <a:moveTo>
                    <a:pt x="47752" y="24765"/>
                  </a:moveTo>
                  <a:lnTo>
                    <a:pt x="35814" y="24765"/>
                  </a:lnTo>
                  <a:lnTo>
                    <a:pt x="35814" y="59690"/>
                  </a:lnTo>
                  <a:lnTo>
                    <a:pt x="11938" y="59690"/>
                  </a:lnTo>
                  <a:lnTo>
                    <a:pt x="11938" y="24765"/>
                  </a:lnTo>
                  <a:lnTo>
                    <a:pt x="0" y="24765"/>
                  </a:lnTo>
                  <a:lnTo>
                    <a:pt x="23876"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40" name="TextBox 39"/>
            <p:cNvSpPr txBox="1"/>
            <p:nvPr/>
          </p:nvSpPr>
          <p:spPr>
            <a:xfrm>
              <a:off x="9652397" y="4093980"/>
              <a:ext cx="464820" cy="400110"/>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n</a:t>
              </a:r>
              <a:endParaRPr lang="en-US" sz="2000" b="1" i="1" dirty="0">
                <a:solidFill>
                  <a:srgbClr val="0000FF"/>
                </a:solidFill>
                <a:latin typeface="Arial" pitchFamily="34" charset="0"/>
                <a:cs typeface="Arial" pitchFamily="34" charset="0"/>
              </a:endParaRPr>
            </a:p>
          </p:txBody>
        </p:sp>
        <p:sp>
          <p:nvSpPr>
            <p:cNvPr id="42" name="TextBox 41"/>
            <p:cNvSpPr txBox="1"/>
            <p:nvPr/>
          </p:nvSpPr>
          <p:spPr>
            <a:xfrm>
              <a:off x="4522946" y="6137621"/>
              <a:ext cx="3889318" cy="400110"/>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n </a:t>
              </a:r>
              <a:r>
                <a:rPr lang="en-US" sz="2000" b="1" dirty="0" smtClean="0">
                  <a:solidFill>
                    <a:srgbClr val="0000FF"/>
                  </a:solidFill>
                  <a:latin typeface="Arial" pitchFamily="34" charset="0"/>
                  <a:cs typeface="Arial" pitchFamily="34" charset="0"/>
                </a:rPr>
                <a:t>is a transversal for </a:t>
              </a:r>
              <a:r>
                <a:rPr lang="en-US" sz="2000" b="1" i="1" dirty="0" smtClean="0">
                  <a:solidFill>
                    <a:srgbClr val="0000FF"/>
                  </a:solidFill>
                  <a:latin typeface="Arial" pitchFamily="34" charset="0"/>
                  <a:cs typeface="Arial" pitchFamily="34" charset="0"/>
                </a:rPr>
                <a:t>k</a:t>
              </a:r>
              <a:r>
                <a:rPr lang="en-US" sz="2000" b="1" dirty="0" smtClean="0">
                  <a:solidFill>
                    <a:srgbClr val="0000FF"/>
                  </a:solidFill>
                  <a:latin typeface="Arial" pitchFamily="34" charset="0"/>
                  <a:cs typeface="Arial" pitchFamily="34" charset="0"/>
                </a:rPr>
                <a:t> and </a:t>
              </a:r>
              <a:r>
                <a:rPr lang="en-US" sz="2000" b="1" i="1" dirty="0" smtClean="0">
                  <a:solidFill>
                    <a:srgbClr val="0000FF"/>
                  </a:solidFill>
                  <a:latin typeface="Arial" pitchFamily="34" charset="0"/>
                  <a:cs typeface="Arial" pitchFamily="34" charset="0"/>
                </a:rPr>
                <a:t>m.</a:t>
              </a:r>
              <a:endParaRPr lang="en-US" sz="2000" b="1" i="1" dirty="0">
                <a:solidFill>
                  <a:srgbClr val="0000FF"/>
                </a:solidFill>
                <a:latin typeface="Arial" pitchFamily="34" charset="0"/>
                <a:cs typeface="Arial" pitchFamily="34" charset="0"/>
              </a:endParaRPr>
            </a:p>
          </p:txBody>
        </p:sp>
        <p:sp>
          <p:nvSpPr>
            <p:cNvPr id="43" name="TextBox 42"/>
            <p:cNvSpPr txBox="1"/>
            <p:nvPr/>
          </p:nvSpPr>
          <p:spPr>
            <a:xfrm>
              <a:off x="10059114" y="4882352"/>
              <a:ext cx="464820" cy="400110"/>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a:t>
              </a:r>
              <a:endParaRPr lang="en-US" sz="2000" b="1" i="1" dirty="0">
                <a:solidFill>
                  <a:srgbClr val="0000FF"/>
                </a:solidFill>
                <a:latin typeface="Arial" pitchFamily="34" charset="0"/>
                <a:cs typeface="Arial" pitchFamily="34" charset="0"/>
              </a:endParaRPr>
            </a:p>
          </p:txBody>
        </p:sp>
        <p:sp>
          <p:nvSpPr>
            <p:cNvPr id="44" name="TextBox 43"/>
            <p:cNvSpPr txBox="1"/>
            <p:nvPr/>
          </p:nvSpPr>
          <p:spPr>
            <a:xfrm>
              <a:off x="10044588" y="5559685"/>
              <a:ext cx="551974"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m</a:t>
              </a:r>
              <a:endParaRPr lang="en-US" sz="2000" b="1" dirty="0">
                <a:solidFill>
                  <a:srgbClr val="0000FF"/>
                </a:solidFill>
                <a:latin typeface="Arial" pitchFamily="34" charset="0"/>
                <a:cs typeface="Arial" pitchFamily="34" charset="0"/>
              </a:endParaRPr>
            </a:p>
          </p:txBody>
        </p:sp>
        <p:sp>
          <p:nvSpPr>
            <p:cNvPr id="46" name="Freeform 45"/>
            <p:cNvSpPr/>
            <p:nvPr/>
          </p:nvSpPr>
          <p:spPr>
            <a:xfrm rot="5485800">
              <a:off x="3995650" y="4879062"/>
              <a:ext cx="55571" cy="82609"/>
            </a:xfrm>
            <a:custGeom>
              <a:avLst/>
              <a:gdLst/>
              <a:ahLst/>
              <a:cxnLst/>
              <a:rect l="0" t="0" r="0" b="0"/>
              <a:pathLst>
                <a:path w="47753" h="59691">
                  <a:moveTo>
                    <a:pt x="47752" y="24765"/>
                  </a:moveTo>
                  <a:lnTo>
                    <a:pt x="35814" y="24765"/>
                  </a:lnTo>
                  <a:lnTo>
                    <a:pt x="35814" y="59690"/>
                  </a:lnTo>
                  <a:lnTo>
                    <a:pt x="11938" y="59690"/>
                  </a:lnTo>
                  <a:lnTo>
                    <a:pt x="11938" y="24765"/>
                  </a:lnTo>
                  <a:lnTo>
                    <a:pt x="0" y="24765"/>
                  </a:lnTo>
                  <a:lnTo>
                    <a:pt x="23876"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spTree>
    <p:extLst>
      <p:ext uri="{BB962C8B-B14F-4D97-AF65-F5344CB8AC3E}">
        <p14:creationId xmlns:p14="http://schemas.microsoft.com/office/powerpoint/2010/main" val="151085946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448050" y="812800"/>
            <a:ext cx="7849758" cy="2935819"/>
            <a:chOff x="3014692" y="55824"/>
            <a:chExt cx="6863173" cy="2374337"/>
          </a:xfrm>
        </p:grpSpPr>
        <p:sp>
          <p:nvSpPr>
            <p:cNvPr id="2" name="TextBox 1"/>
            <p:cNvSpPr txBox="1"/>
            <p:nvPr/>
          </p:nvSpPr>
          <p:spPr>
            <a:xfrm>
              <a:off x="4432300" y="241300"/>
              <a:ext cx="3911600" cy="373372"/>
            </a:xfrm>
            <a:prstGeom prst="rect">
              <a:avLst/>
            </a:prstGeom>
            <a:noFill/>
          </p:spPr>
          <p:txBody>
            <a:bodyPr vert="horz" rtlCol="0">
              <a:spAutoFit/>
            </a:bodyPr>
            <a:lstStyle/>
            <a:p>
              <a:r>
                <a:rPr lang="en-US" sz="2400" b="1" u="sng" dirty="0" smtClean="0">
                  <a:solidFill>
                    <a:srgbClr val="0000FF"/>
                  </a:solidFill>
                  <a:latin typeface="Arial" pitchFamily="34" charset="0"/>
                  <a:cs typeface="Arial" pitchFamily="34" charset="0"/>
                </a:rPr>
                <a:t>Properties of Congruence</a:t>
              </a:r>
              <a:endParaRPr lang="en-US" sz="2400" b="1" u="sng" dirty="0">
                <a:solidFill>
                  <a:srgbClr val="0000FF"/>
                </a:solidFill>
                <a:latin typeface="Arial" pitchFamily="34" charset="0"/>
                <a:cs typeface="Arial" pitchFamily="34" charset="0"/>
              </a:endParaRPr>
            </a:p>
          </p:txBody>
        </p:sp>
        <p:grpSp>
          <p:nvGrpSpPr>
            <p:cNvPr id="51" name="Group 50"/>
            <p:cNvGrpSpPr/>
            <p:nvPr/>
          </p:nvGrpSpPr>
          <p:grpSpPr>
            <a:xfrm>
              <a:off x="3014692" y="55824"/>
              <a:ext cx="6863173" cy="2374337"/>
              <a:chOff x="3014692" y="55824"/>
              <a:chExt cx="6863173" cy="2374337"/>
            </a:xfrm>
          </p:grpSpPr>
          <p:sp>
            <p:nvSpPr>
              <p:cNvPr id="3" name="TextBox 2"/>
              <p:cNvSpPr txBox="1"/>
              <p:nvPr/>
            </p:nvSpPr>
            <p:spPr>
              <a:xfrm>
                <a:off x="3014692" y="563309"/>
                <a:ext cx="6853910" cy="1866852"/>
              </a:xfrm>
              <a:prstGeom prst="rect">
                <a:avLst/>
              </a:prstGeom>
              <a:noFill/>
            </p:spPr>
            <p:txBody>
              <a:bodyPr vert="horz" wrap="square" rtlCol="0">
                <a:spAutoFit/>
              </a:bodyPr>
              <a:lstStyle/>
              <a:p>
                <a:pPr marL="285750" indent="-285750">
                  <a:buFont typeface="Arial" pitchFamily="34" charset="0"/>
                  <a:buChar char="•"/>
                </a:pPr>
                <a:r>
                  <a:rPr lang="en-US" sz="2400" b="1" dirty="0" smtClean="0">
                    <a:solidFill>
                      <a:srgbClr val="0000FF"/>
                    </a:solidFill>
                    <a:latin typeface="Arial" pitchFamily="34" charset="0"/>
                    <a:cs typeface="Arial" pitchFamily="34" charset="0"/>
                  </a:rPr>
                  <a:t>Reflexive Property</a:t>
                </a:r>
                <a:r>
                  <a:rPr lang="en-US" sz="2400" dirty="0" smtClean="0">
                    <a:solidFill>
                      <a:srgbClr val="0000FF"/>
                    </a:solidFill>
                    <a:latin typeface="Arial" pitchFamily="34" charset="0"/>
                    <a:cs typeface="Arial" pitchFamily="34" charset="0"/>
                  </a:rPr>
                  <a:t>. </a:t>
                </a:r>
                <a:r>
                  <a:rPr lang="en-US" sz="2400" dirty="0" smtClean="0">
                    <a:solidFill>
                      <a:srgbClr val="0000FF"/>
                    </a:solidFill>
                    <a:latin typeface="Arial" pitchFamily="34" charset="0"/>
                    <a:cs typeface="Arial" pitchFamily="34" charset="0"/>
                  </a:rPr>
                  <a:t>AB ≅ AB    </a:t>
                </a:r>
                <a:r>
                  <a:rPr lang="en-US" sz="2400" dirty="0" smtClean="0">
                    <a:solidFill>
                      <a:srgbClr val="0000FF"/>
                    </a:solidFill>
                    <a:latin typeface="Arial" pitchFamily="34" charset="0"/>
                    <a:cs typeface="Arial" pitchFamily="34" charset="0"/>
                    <a:sym typeface="Symbol"/>
                  </a:rPr>
                  <a:t></a:t>
                </a:r>
                <a:r>
                  <a:rPr lang="en-US" sz="2400" dirty="0" smtClean="0">
                    <a:solidFill>
                      <a:srgbClr val="0000FF"/>
                    </a:solidFill>
                    <a:latin typeface="Arial" pitchFamily="34" charset="0"/>
                    <a:cs typeface="Arial" pitchFamily="34" charset="0"/>
                  </a:rPr>
                  <a:t> A ≅ </a:t>
                </a:r>
                <a:r>
                  <a:rPr lang="en-US" sz="2400" dirty="0" smtClean="0">
                    <a:solidFill>
                      <a:srgbClr val="0000FF"/>
                    </a:solidFill>
                    <a:latin typeface="Arial" pitchFamily="34" charset="0"/>
                    <a:cs typeface="Arial" pitchFamily="34" charset="0"/>
                    <a:sym typeface="Symbol"/>
                  </a:rPr>
                  <a:t></a:t>
                </a:r>
                <a:r>
                  <a:rPr lang="en-US" sz="2400" dirty="0" smtClean="0">
                    <a:solidFill>
                      <a:srgbClr val="0000FF"/>
                    </a:solidFill>
                    <a:latin typeface="Arial" pitchFamily="34" charset="0"/>
                    <a:cs typeface="Arial" pitchFamily="34" charset="0"/>
                  </a:rPr>
                  <a:t>A</a:t>
                </a:r>
                <a:endParaRPr lang="en-US" sz="2400" dirty="0" smtClean="0">
                  <a:solidFill>
                    <a:srgbClr val="0000FF"/>
                  </a:solidFill>
                  <a:latin typeface="Arial" pitchFamily="34" charset="0"/>
                  <a:cs typeface="Arial" pitchFamily="34" charset="0"/>
                </a:endParaRPr>
              </a:p>
              <a:p>
                <a:pPr marL="285750" indent="-285750">
                  <a:buFont typeface="Arial" pitchFamily="34" charset="0"/>
                  <a:buChar char="•"/>
                </a:pPr>
                <a:r>
                  <a:rPr lang="en-US" sz="2400" b="1" dirty="0" smtClean="0">
                    <a:solidFill>
                      <a:srgbClr val="0000FF"/>
                    </a:solidFill>
                    <a:latin typeface="Arial" pitchFamily="34" charset="0"/>
                    <a:cs typeface="Arial" pitchFamily="34" charset="0"/>
                  </a:rPr>
                  <a:t>Symmetric Property</a:t>
                </a:r>
                <a:r>
                  <a:rPr lang="en-US" sz="2400" dirty="0" smtClean="0">
                    <a:solidFill>
                      <a:srgbClr val="0000FF"/>
                    </a:solidFill>
                    <a:latin typeface="Arial" pitchFamily="34" charset="0"/>
                    <a:cs typeface="Arial" pitchFamily="34" charset="0"/>
                  </a:rPr>
                  <a:t>.                                                                   If </a:t>
                </a:r>
                <a:r>
                  <a:rPr lang="en-US" sz="2400" dirty="0" smtClean="0">
                    <a:solidFill>
                      <a:srgbClr val="0000FF"/>
                    </a:solidFill>
                    <a:latin typeface="Arial" pitchFamily="34" charset="0"/>
                    <a:cs typeface="Arial" pitchFamily="34" charset="0"/>
                  </a:rPr>
                  <a:t>AB ≅ CD</a:t>
                </a:r>
                <a:r>
                  <a:rPr lang="en-US" sz="2400" dirty="0" smtClean="0">
                    <a:solidFill>
                      <a:srgbClr val="0000FF"/>
                    </a:solidFill>
                    <a:latin typeface="Arial" pitchFamily="34" charset="0"/>
                    <a:cs typeface="Arial" pitchFamily="34" charset="0"/>
                  </a:rPr>
                  <a:t>, then </a:t>
                </a:r>
                <a:r>
                  <a:rPr lang="en-US" sz="2400" dirty="0" smtClean="0">
                    <a:solidFill>
                      <a:srgbClr val="0000FF"/>
                    </a:solidFill>
                    <a:latin typeface="Arial" pitchFamily="34" charset="0"/>
                    <a:cs typeface="Arial" pitchFamily="34" charset="0"/>
                  </a:rPr>
                  <a:t>CD ≅ AB</a:t>
                </a:r>
                <a:r>
                  <a:rPr lang="en-US" sz="2400" dirty="0" smtClean="0">
                    <a:solidFill>
                      <a:srgbClr val="0000FF"/>
                    </a:solidFill>
                    <a:latin typeface="Arial" pitchFamily="34" charset="0"/>
                    <a:cs typeface="Arial" pitchFamily="34" charset="0"/>
                  </a:rPr>
                  <a:t>. </a:t>
                </a:r>
                <a:r>
                  <a:rPr lang="en-US" sz="2400" dirty="0" smtClean="0">
                    <a:solidFill>
                      <a:srgbClr val="0000FF"/>
                    </a:solidFill>
                    <a:latin typeface="Arial" pitchFamily="34" charset="0"/>
                    <a:cs typeface="Arial" pitchFamily="34" charset="0"/>
                  </a:rPr>
                  <a:t>If </a:t>
                </a:r>
                <a:r>
                  <a:rPr lang="en-US" sz="2400" dirty="0" smtClean="0">
                    <a:solidFill>
                      <a:srgbClr val="0000FF"/>
                    </a:solidFill>
                    <a:latin typeface="Arial" pitchFamily="34" charset="0"/>
                    <a:cs typeface="Arial" pitchFamily="34" charset="0"/>
                    <a:sym typeface="Symbol"/>
                  </a:rPr>
                  <a:t></a:t>
                </a:r>
                <a:r>
                  <a:rPr lang="en-US" sz="2400" dirty="0" smtClean="0">
                    <a:solidFill>
                      <a:srgbClr val="0000FF"/>
                    </a:solidFill>
                    <a:latin typeface="Arial" pitchFamily="34" charset="0"/>
                    <a:cs typeface="Arial" pitchFamily="34" charset="0"/>
                  </a:rPr>
                  <a:t>A ≅ </a:t>
                </a:r>
                <a:r>
                  <a:rPr lang="en-US" sz="2400" dirty="0" smtClean="0">
                    <a:solidFill>
                      <a:srgbClr val="0000FF"/>
                    </a:solidFill>
                    <a:latin typeface="Arial" pitchFamily="34" charset="0"/>
                    <a:cs typeface="Arial" pitchFamily="34" charset="0"/>
                    <a:sym typeface="Symbol"/>
                  </a:rPr>
                  <a:t></a:t>
                </a:r>
                <a:r>
                  <a:rPr lang="en-US" sz="2400" dirty="0" smtClean="0">
                    <a:solidFill>
                      <a:srgbClr val="0000FF"/>
                    </a:solidFill>
                    <a:latin typeface="Arial" pitchFamily="34" charset="0"/>
                    <a:cs typeface="Arial" pitchFamily="34" charset="0"/>
                  </a:rPr>
                  <a:t>B</a:t>
                </a:r>
                <a:r>
                  <a:rPr lang="en-US" sz="2400" dirty="0" smtClean="0">
                    <a:solidFill>
                      <a:srgbClr val="0000FF"/>
                    </a:solidFill>
                    <a:latin typeface="Arial" pitchFamily="34" charset="0"/>
                    <a:cs typeface="Arial" pitchFamily="34" charset="0"/>
                  </a:rPr>
                  <a:t>, then </a:t>
                </a:r>
                <a:r>
                  <a:rPr lang="en-US" sz="2400" dirty="0" smtClean="0">
                    <a:solidFill>
                      <a:srgbClr val="0000FF"/>
                    </a:solidFill>
                    <a:latin typeface="Arial" pitchFamily="34" charset="0"/>
                    <a:cs typeface="Arial" pitchFamily="34" charset="0"/>
                    <a:sym typeface="Symbol"/>
                  </a:rPr>
                  <a:t></a:t>
                </a:r>
                <a:r>
                  <a:rPr lang="en-US" sz="2400" dirty="0" smtClean="0">
                    <a:solidFill>
                      <a:srgbClr val="0000FF"/>
                    </a:solidFill>
                    <a:latin typeface="Arial" pitchFamily="34" charset="0"/>
                    <a:cs typeface="Arial" pitchFamily="34" charset="0"/>
                  </a:rPr>
                  <a:t>B ≅ </a:t>
                </a:r>
                <a:r>
                  <a:rPr lang="en-US" sz="2400" dirty="0" smtClean="0">
                    <a:solidFill>
                      <a:srgbClr val="0000FF"/>
                    </a:solidFill>
                    <a:latin typeface="Arial" pitchFamily="34" charset="0"/>
                    <a:cs typeface="Arial" pitchFamily="34" charset="0"/>
                    <a:sym typeface="Symbol"/>
                  </a:rPr>
                  <a:t></a:t>
                </a:r>
                <a:r>
                  <a:rPr lang="en-US" sz="2400" dirty="0" smtClean="0">
                    <a:solidFill>
                      <a:srgbClr val="0000FF"/>
                    </a:solidFill>
                    <a:latin typeface="Arial" pitchFamily="34" charset="0"/>
                    <a:cs typeface="Arial" pitchFamily="34" charset="0"/>
                  </a:rPr>
                  <a:t>A  </a:t>
                </a:r>
                <a:endParaRPr lang="en-US" sz="2400" dirty="0" smtClean="0">
                  <a:solidFill>
                    <a:srgbClr val="0000FF"/>
                  </a:solidFill>
                  <a:latin typeface="Arial" pitchFamily="34" charset="0"/>
                  <a:cs typeface="Arial" pitchFamily="34" charset="0"/>
                </a:endParaRPr>
              </a:p>
              <a:p>
                <a:pPr marL="285750" indent="-285750">
                  <a:buFont typeface="Arial" pitchFamily="34" charset="0"/>
                  <a:buChar char="•"/>
                </a:pPr>
                <a:r>
                  <a:rPr lang="en-US" sz="2400" b="1" dirty="0" smtClean="0">
                    <a:solidFill>
                      <a:srgbClr val="0000FF"/>
                    </a:solidFill>
                    <a:latin typeface="Arial" pitchFamily="34" charset="0"/>
                    <a:cs typeface="Arial" pitchFamily="34" charset="0"/>
                  </a:rPr>
                  <a:t>Transitive Property</a:t>
                </a:r>
                <a:r>
                  <a:rPr lang="en-US" sz="2400" dirty="0" smtClean="0">
                    <a:solidFill>
                      <a:srgbClr val="0000FF"/>
                    </a:solidFill>
                    <a:latin typeface="Arial" pitchFamily="34" charset="0"/>
                    <a:cs typeface="Arial" pitchFamily="34" charset="0"/>
                  </a:rPr>
                  <a:t>.                                                                    If </a:t>
                </a:r>
                <a:r>
                  <a:rPr lang="en-US" sz="2400" dirty="0" smtClean="0">
                    <a:solidFill>
                      <a:srgbClr val="0000FF"/>
                    </a:solidFill>
                    <a:latin typeface="Arial" pitchFamily="34" charset="0"/>
                    <a:cs typeface="Arial" pitchFamily="34" charset="0"/>
                  </a:rPr>
                  <a:t>AB ≅ CD </a:t>
                </a:r>
                <a:r>
                  <a:rPr lang="en-US" sz="2400" dirty="0" smtClean="0">
                    <a:solidFill>
                      <a:srgbClr val="0000FF"/>
                    </a:solidFill>
                    <a:latin typeface="Arial" pitchFamily="34" charset="0"/>
                    <a:cs typeface="Arial" pitchFamily="34" charset="0"/>
                  </a:rPr>
                  <a:t>and </a:t>
                </a:r>
                <a:r>
                  <a:rPr lang="en-US" sz="2400" dirty="0" smtClean="0">
                    <a:solidFill>
                      <a:srgbClr val="0000FF"/>
                    </a:solidFill>
                    <a:latin typeface="Arial" pitchFamily="34" charset="0"/>
                    <a:cs typeface="Arial" pitchFamily="34" charset="0"/>
                  </a:rPr>
                  <a:t>CD ≅ EF, then AB ≅ EF</a:t>
                </a:r>
                <a:r>
                  <a:rPr lang="en-US" sz="2400" dirty="0" smtClean="0">
                    <a:solidFill>
                      <a:srgbClr val="0000FF"/>
                    </a:solidFill>
                    <a:latin typeface="Arial" pitchFamily="34" charset="0"/>
                    <a:cs typeface="Arial" pitchFamily="34" charset="0"/>
                  </a:rPr>
                  <a:t>.                                                    If </a:t>
                </a:r>
                <a:r>
                  <a:rPr lang="en-US" sz="2400" dirty="0" smtClean="0">
                    <a:solidFill>
                      <a:srgbClr val="0000FF"/>
                    </a:solidFill>
                    <a:latin typeface="Arial" pitchFamily="34" charset="0"/>
                    <a:cs typeface="Arial" pitchFamily="34" charset="0"/>
                    <a:sym typeface="Symbol"/>
                  </a:rPr>
                  <a:t></a:t>
                </a:r>
                <a:r>
                  <a:rPr lang="en-US" sz="2400" dirty="0" smtClean="0">
                    <a:solidFill>
                      <a:srgbClr val="0000FF"/>
                    </a:solidFill>
                    <a:latin typeface="Arial" pitchFamily="34" charset="0"/>
                    <a:cs typeface="Arial" pitchFamily="34" charset="0"/>
                  </a:rPr>
                  <a:t>A ≅ </a:t>
                </a:r>
                <a:r>
                  <a:rPr lang="en-US" sz="2400" dirty="0" smtClean="0">
                    <a:solidFill>
                      <a:srgbClr val="0000FF"/>
                    </a:solidFill>
                    <a:latin typeface="Arial" pitchFamily="34" charset="0"/>
                    <a:cs typeface="Arial" pitchFamily="34" charset="0"/>
                    <a:sym typeface="Symbol"/>
                  </a:rPr>
                  <a:t></a:t>
                </a:r>
                <a:r>
                  <a:rPr lang="en-US" sz="2400" dirty="0" smtClean="0">
                    <a:solidFill>
                      <a:srgbClr val="0000FF"/>
                    </a:solidFill>
                    <a:latin typeface="Arial" pitchFamily="34" charset="0"/>
                    <a:cs typeface="Arial" pitchFamily="34" charset="0"/>
                  </a:rPr>
                  <a:t>B </a:t>
                </a:r>
                <a:r>
                  <a:rPr lang="en-US" sz="2400" dirty="0" smtClean="0">
                    <a:solidFill>
                      <a:srgbClr val="0000FF"/>
                    </a:solidFill>
                    <a:latin typeface="Arial" pitchFamily="34" charset="0"/>
                    <a:cs typeface="Arial" pitchFamily="34" charset="0"/>
                  </a:rPr>
                  <a:t>and </a:t>
                </a:r>
                <a:r>
                  <a:rPr lang="en-US" sz="2400" dirty="0" smtClean="0">
                    <a:solidFill>
                      <a:srgbClr val="0000FF"/>
                    </a:solidFill>
                    <a:latin typeface="Arial" pitchFamily="34" charset="0"/>
                    <a:cs typeface="Arial" pitchFamily="34" charset="0"/>
                    <a:sym typeface="Symbol"/>
                  </a:rPr>
                  <a:t></a:t>
                </a:r>
                <a:r>
                  <a:rPr lang="en-US" sz="2400" dirty="0" smtClean="0">
                    <a:solidFill>
                      <a:srgbClr val="0000FF"/>
                    </a:solidFill>
                    <a:latin typeface="Arial" pitchFamily="34" charset="0"/>
                    <a:cs typeface="Arial" pitchFamily="34" charset="0"/>
                  </a:rPr>
                  <a:t>B ≅ </a:t>
                </a:r>
                <a:r>
                  <a:rPr lang="en-US" sz="2400" dirty="0" smtClean="0">
                    <a:solidFill>
                      <a:srgbClr val="0000FF"/>
                    </a:solidFill>
                    <a:latin typeface="Arial" pitchFamily="34" charset="0"/>
                    <a:cs typeface="Arial" pitchFamily="34" charset="0"/>
                    <a:sym typeface="Symbol"/>
                  </a:rPr>
                  <a:t></a:t>
                </a:r>
                <a:r>
                  <a:rPr lang="en-US" sz="2400" dirty="0" smtClean="0">
                    <a:solidFill>
                      <a:srgbClr val="0000FF"/>
                    </a:solidFill>
                    <a:latin typeface="Arial" pitchFamily="34" charset="0"/>
                    <a:cs typeface="Arial" pitchFamily="34" charset="0"/>
                  </a:rPr>
                  <a:t>C</a:t>
                </a:r>
                <a:r>
                  <a:rPr lang="en-US" sz="2400" dirty="0" smtClean="0">
                    <a:solidFill>
                      <a:srgbClr val="0000FF"/>
                    </a:solidFill>
                    <a:latin typeface="Arial" pitchFamily="34" charset="0"/>
                    <a:cs typeface="Arial" pitchFamily="34" charset="0"/>
                  </a:rPr>
                  <a:t>, </a:t>
                </a:r>
                <a:r>
                  <a:rPr lang="en-US" sz="2400" dirty="0" smtClean="0">
                    <a:solidFill>
                      <a:srgbClr val="0000FF"/>
                    </a:solidFill>
                    <a:latin typeface="Arial" pitchFamily="34" charset="0"/>
                    <a:cs typeface="Arial" pitchFamily="34" charset="0"/>
                  </a:rPr>
                  <a:t>then </a:t>
                </a:r>
                <a:r>
                  <a:rPr lang="en-US" sz="2400" dirty="0" smtClean="0">
                    <a:solidFill>
                      <a:srgbClr val="0000FF"/>
                    </a:solidFill>
                    <a:latin typeface="Arial" pitchFamily="34" charset="0"/>
                    <a:cs typeface="Arial" pitchFamily="34" charset="0"/>
                    <a:sym typeface="Symbol"/>
                  </a:rPr>
                  <a:t></a:t>
                </a:r>
                <a:r>
                  <a:rPr lang="en-US" sz="2400" dirty="0" smtClean="0">
                    <a:solidFill>
                      <a:srgbClr val="0000FF"/>
                    </a:solidFill>
                    <a:latin typeface="Arial" pitchFamily="34" charset="0"/>
                    <a:cs typeface="Arial" pitchFamily="34" charset="0"/>
                  </a:rPr>
                  <a:t>A ≅ </a:t>
                </a:r>
                <a:r>
                  <a:rPr lang="en-US" sz="2400" dirty="0" smtClean="0">
                    <a:solidFill>
                      <a:srgbClr val="0000FF"/>
                    </a:solidFill>
                    <a:latin typeface="Arial" pitchFamily="34" charset="0"/>
                    <a:cs typeface="Arial" pitchFamily="34" charset="0"/>
                    <a:sym typeface="Symbol"/>
                  </a:rPr>
                  <a:t></a:t>
                </a:r>
                <a:r>
                  <a:rPr lang="en-US" sz="2400" dirty="0" smtClean="0">
                    <a:solidFill>
                      <a:srgbClr val="0000FF"/>
                    </a:solidFill>
                    <a:latin typeface="Arial" pitchFamily="34" charset="0"/>
                    <a:cs typeface="Arial" pitchFamily="34" charset="0"/>
                  </a:rPr>
                  <a:t>C</a:t>
                </a:r>
                <a:r>
                  <a:rPr lang="en-US" sz="2400" dirty="0" smtClean="0">
                    <a:solidFill>
                      <a:srgbClr val="0000FF"/>
                    </a:solidFill>
                    <a:latin typeface="Arial" pitchFamily="34" charset="0"/>
                    <a:cs typeface="Arial" pitchFamily="34" charset="0"/>
                  </a:rPr>
                  <a:t>.                                         </a:t>
                </a:r>
                <a:endParaRPr lang="en-US" sz="2400" dirty="0">
                  <a:solidFill>
                    <a:srgbClr val="0000FF"/>
                  </a:solidFill>
                  <a:latin typeface="Arial" pitchFamily="34" charset="0"/>
                  <a:cs typeface="Arial" pitchFamily="34" charset="0"/>
                </a:endParaRPr>
              </a:p>
            </p:txBody>
          </p:sp>
          <p:sp>
            <p:nvSpPr>
              <p:cNvPr id="4" name="Freeform 3"/>
              <p:cNvSpPr/>
              <p:nvPr/>
            </p:nvSpPr>
            <p:spPr>
              <a:xfrm>
                <a:off x="3014692" y="55824"/>
                <a:ext cx="6863173" cy="2356283"/>
              </a:xfrm>
              <a:custGeom>
                <a:avLst/>
                <a:gdLst/>
                <a:ahLst/>
                <a:cxnLst/>
                <a:rect l="0" t="0" r="0" b="0"/>
                <a:pathLst>
                  <a:path w="5033646" h="2030096">
                    <a:moveTo>
                      <a:pt x="0" y="0"/>
                    </a:moveTo>
                    <a:lnTo>
                      <a:pt x="5033645" y="0"/>
                    </a:lnTo>
                    <a:lnTo>
                      <a:pt x="5033645" y="2030095"/>
                    </a:lnTo>
                    <a:lnTo>
                      <a:pt x="0" y="2030095"/>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73" name="Straight Connector 72"/>
              <p:cNvCxnSpPr/>
              <p:nvPr/>
            </p:nvCxnSpPr>
            <p:spPr>
              <a:xfrm>
                <a:off x="5292363" y="1765028"/>
                <a:ext cx="2540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91904" y="1765028"/>
                <a:ext cx="2540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593478" y="1780434"/>
                <a:ext cx="2540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074526" y="1765028"/>
                <a:ext cx="2540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40755" y="1765028"/>
                <a:ext cx="2540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
        <p:nvSpPr>
          <p:cNvPr id="55" name="Freeform 54"/>
          <p:cNvSpPr/>
          <p:nvPr/>
        </p:nvSpPr>
        <p:spPr>
          <a:xfrm>
            <a:off x="339091" y="4028344"/>
            <a:ext cx="1813558" cy="834724"/>
          </a:xfrm>
          <a:custGeom>
            <a:avLst/>
            <a:gdLst/>
            <a:ahLst/>
            <a:cxnLst/>
            <a:rect l="0" t="0" r="0" b="0"/>
            <a:pathLst>
              <a:path w="1198246" h="532512">
                <a:moveTo>
                  <a:pt x="0" y="0"/>
                </a:moveTo>
                <a:lnTo>
                  <a:pt x="1198245" y="0"/>
                </a:lnTo>
                <a:lnTo>
                  <a:pt x="1198245" y="532511"/>
                </a:lnTo>
                <a:lnTo>
                  <a:pt x="0" y="532511"/>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6" name="TextBox 55"/>
          <p:cNvSpPr txBox="1"/>
          <p:nvPr/>
        </p:nvSpPr>
        <p:spPr>
          <a:xfrm>
            <a:off x="383642" y="4172656"/>
            <a:ext cx="1560040"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Postulate</a:t>
            </a:r>
            <a:endParaRPr lang="en-US" sz="2400" b="1" dirty="0">
              <a:solidFill>
                <a:srgbClr val="FF0000"/>
              </a:solidFill>
              <a:latin typeface="Arial" pitchFamily="34" charset="0"/>
              <a:cs typeface="Arial" pitchFamily="34" charset="0"/>
            </a:endParaRPr>
          </a:p>
        </p:txBody>
      </p:sp>
      <p:sp>
        <p:nvSpPr>
          <p:cNvPr id="57" name="TextBox 56"/>
          <p:cNvSpPr txBox="1"/>
          <p:nvPr/>
        </p:nvSpPr>
        <p:spPr>
          <a:xfrm>
            <a:off x="2162437" y="4032071"/>
            <a:ext cx="7380897" cy="83099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If two parallel lines are cut by transversal, then corresponding angles are congruent.</a:t>
            </a:r>
            <a:endParaRPr lang="en-US" sz="2400" b="1">
              <a:solidFill>
                <a:srgbClr val="0000FF"/>
              </a:solidFill>
              <a:latin typeface="Arial" pitchFamily="34" charset="0"/>
              <a:cs typeface="Arial" pitchFamily="34" charset="0"/>
            </a:endParaRPr>
          </a:p>
        </p:txBody>
      </p:sp>
      <p:sp>
        <p:nvSpPr>
          <p:cNvPr id="58" name="Freeform 57"/>
          <p:cNvSpPr/>
          <p:nvPr/>
        </p:nvSpPr>
        <p:spPr>
          <a:xfrm>
            <a:off x="2162437" y="4013009"/>
            <a:ext cx="7639051" cy="850059"/>
          </a:xfrm>
          <a:custGeom>
            <a:avLst/>
            <a:gdLst/>
            <a:ahLst/>
            <a:cxnLst/>
            <a:rect l="0" t="0" r="0" b="0"/>
            <a:pathLst>
              <a:path w="4462273" h="521082">
                <a:moveTo>
                  <a:pt x="0" y="0"/>
                </a:moveTo>
                <a:lnTo>
                  <a:pt x="4462272" y="0"/>
                </a:lnTo>
                <a:lnTo>
                  <a:pt x="4462272" y="521081"/>
                </a:lnTo>
                <a:lnTo>
                  <a:pt x="0" y="52108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9" name="Freeform 58"/>
          <p:cNvSpPr/>
          <p:nvPr/>
        </p:nvSpPr>
        <p:spPr>
          <a:xfrm>
            <a:off x="4622007" y="5001419"/>
            <a:ext cx="2483643" cy="827876"/>
          </a:xfrm>
          <a:custGeom>
            <a:avLst/>
            <a:gdLst/>
            <a:ahLst/>
            <a:cxnLst/>
            <a:rect l="0" t="0" r="0" b="0"/>
            <a:pathLst>
              <a:path w="1458723" h="669545">
                <a:moveTo>
                  <a:pt x="0" y="0"/>
                </a:moveTo>
                <a:lnTo>
                  <a:pt x="1458722" y="0"/>
                </a:lnTo>
                <a:lnTo>
                  <a:pt x="1458722" y="669544"/>
                </a:lnTo>
                <a:lnTo>
                  <a:pt x="0" y="669544"/>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0" name="TextBox 59"/>
          <p:cNvSpPr txBox="1"/>
          <p:nvPr/>
        </p:nvSpPr>
        <p:spPr>
          <a:xfrm>
            <a:off x="4739107" y="4998298"/>
            <a:ext cx="2481263" cy="830997"/>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Definition of</a:t>
            </a:r>
          </a:p>
          <a:p>
            <a:r>
              <a:rPr lang="en-US" sz="2400" b="1" dirty="0" smtClean="0">
                <a:solidFill>
                  <a:srgbClr val="FF0000"/>
                </a:solidFill>
                <a:latin typeface="Arial" pitchFamily="34" charset="0"/>
                <a:cs typeface="Arial" pitchFamily="34" charset="0"/>
              </a:rPr>
              <a:t>Vertical Angles</a:t>
            </a:r>
            <a:endParaRPr lang="en-US" sz="2400" b="1" dirty="0">
              <a:solidFill>
                <a:srgbClr val="FF0000"/>
              </a:solidFill>
              <a:latin typeface="Arial" pitchFamily="34" charset="0"/>
              <a:cs typeface="Arial" pitchFamily="34" charset="0"/>
            </a:endParaRPr>
          </a:p>
        </p:txBody>
      </p:sp>
      <p:sp>
        <p:nvSpPr>
          <p:cNvPr id="61" name="TextBox 60"/>
          <p:cNvSpPr txBox="1"/>
          <p:nvPr/>
        </p:nvSpPr>
        <p:spPr>
          <a:xfrm>
            <a:off x="7105650" y="5003800"/>
            <a:ext cx="3718560" cy="83099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Vertical angles are congruent.</a:t>
            </a:r>
            <a:endParaRPr lang="en-US" sz="2400" b="1">
              <a:solidFill>
                <a:srgbClr val="0000FF"/>
              </a:solidFill>
              <a:latin typeface="Arial" pitchFamily="34" charset="0"/>
              <a:cs typeface="Arial" pitchFamily="34" charset="0"/>
            </a:endParaRPr>
          </a:p>
        </p:txBody>
      </p:sp>
      <p:sp>
        <p:nvSpPr>
          <p:cNvPr id="62" name="Freeform 61"/>
          <p:cNvSpPr/>
          <p:nvPr/>
        </p:nvSpPr>
        <p:spPr>
          <a:xfrm>
            <a:off x="7106070" y="4998298"/>
            <a:ext cx="4190580" cy="839654"/>
          </a:xfrm>
          <a:custGeom>
            <a:avLst/>
            <a:gdLst/>
            <a:ahLst/>
            <a:cxnLst/>
            <a:rect l="0" t="0" r="0" b="0"/>
            <a:pathLst>
              <a:path w="3415285" h="679070">
                <a:moveTo>
                  <a:pt x="0" y="0"/>
                </a:moveTo>
                <a:lnTo>
                  <a:pt x="3415284" y="0"/>
                </a:lnTo>
                <a:lnTo>
                  <a:pt x="3415284" y="679069"/>
                </a:lnTo>
                <a:lnTo>
                  <a:pt x="0" y="67906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3" name="Freeform 62"/>
          <p:cNvSpPr/>
          <p:nvPr/>
        </p:nvSpPr>
        <p:spPr>
          <a:xfrm>
            <a:off x="343766" y="6299200"/>
            <a:ext cx="3766271" cy="793957"/>
          </a:xfrm>
          <a:custGeom>
            <a:avLst/>
            <a:gdLst/>
            <a:ahLst/>
            <a:cxnLst/>
            <a:rect l="0" t="0" r="0" b="0"/>
            <a:pathLst>
              <a:path w="2264284" h="642113">
                <a:moveTo>
                  <a:pt x="0" y="0"/>
                </a:moveTo>
                <a:lnTo>
                  <a:pt x="2264283" y="0"/>
                </a:lnTo>
                <a:lnTo>
                  <a:pt x="2264283" y="642112"/>
                </a:lnTo>
                <a:lnTo>
                  <a:pt x="0" y="642112"/>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4" name="TextBox 63"/>
          <p:cNvSpPr txBox="1"/>
          <p:nvPr/>
        </p:nvSpPr>
        <p:spPr>
          <a:xfrm>
            <a:off x="364592" y="6306403"/>
            <a:ext cx="3785321" cy="830997"/>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Congruent Supplements </a:t>
            </a:r>
          </a:p>
          <a:p>
            <a:r>
              <a:rPr lang="en-US" sz="2400" b="1" dirty="0" smtClean="0">
                <a:solidFill>
                  <a:srgbClr val="FF0000"/>
                </a:solidFill>
                <a:latin typeface="Arial" pitchFamily="34" charset="0"/>
                <a:cs typeface="Arial" pitchFamily="34" charset="0"/>
              </a:rPr>
              <a:t>            Theorem</a:t>
            </a:r>
            <a:endParaRPr lang="en-US" sz="2400" b="1" dirty="0">
              <a:solidFill>
                <a:srgbClr val="FF0000"/>
              </a:solidFill>
              <a:latin typeface="Arial" pitchFamily="34" charset="0"/>
              <a:cs typeface="Arial" pitchFamily="34" charset="0"/>
            </a:endParaRPr>
          </a:p>
        </p:txBody>
      </p:sp>
      <p:sp>
        <p:nvSpPr>
          <p:cNvPr id="65" name="TextBox 64"/>
          <p:cNvSpPr txBox="1"/>
          <p:nvPr/>
        </p:nvSpPr>
        <p:spPr>
          <a:xfrm>
            <a:off x="4124239" y="6269747"/>
            <a:ext cx="7401011"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If two angles are supplements of the same angle, then two angles are congruent.</a:t>
            </a:r>
            <a:endParaRPr lang="en-US" sz="2400" b="1" dirty="0">
              <a:solidFill>
                <a:srgbClr val="0000FF"/>
              </a:solidFill>
              <a:latin typeface="Arial" pitchFamily="34" charset="0"/>
              <a:cs typeface="Arial" pitchFamily="34" charset="0"/>
            </a:endParaRPr>
          </a:p>
        </p:txBody>
      </p:sp>
      <p:sp>
        <p:nvSpPr>
          <p:cNvPr id="66" name="Freeform 65"/>
          <p:cNvSpPr/>
          <p:nvPr/>
        </p:nvSpPr>
        <p:spPr>
          <a:xfrm>
            <a:off x="4124238" y="6278755"/>
            <a:ext cx="7324811" cy="801495"/>
          </a:xfrm>
          <a:custGeom>
            <a:avLst/>
            <a:gdLst/>
            <a:ahLst/>
            <a:cxnLst/>
            <a:rect l="0" t="0" r="0" b="0"/>
            <a:pathLst>
              <a:path w="5312919" h="648209">
                <a:moveTo>
                  <a:pt x="0" y="0"/>
                </a:moveTo>
                <a:lnTo>
                  <a:pt x="5312918" y="0"/>
                </a:lnTo>
                <a:lnTo>
                  <a:pt x="5312918" y="648208"/>
                </a:lnTo>
                <a:lnTo>
                  <a:pt x="0" y="648208"/>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7" name="TextBox 66"/>
          <p:cNvSpPr txBox="1"/>
          <p:nvPr/>
        </p:nvSpPr>
        <p:spPr>
          <a:xfrm rot="19711597">
            <a:off x="-844001" y="1740588"/>
            <a:ext cx="5083969" cy="461665"/>
          </a:xfrm>
          <a:prstGeom prst="rect">
            <a:avLst/>
          </a:prstGeom>
          <a:noFill/>
        </p:spPr>
        <p:txBody>
          <a:bodyPr vert="horz" rtlCol="0">
            <a:spAutoFit/>
          </a:bodyPr>
          <a:lstStyle/>
          <a:p>
            <a:pPr algn="ctr"/>
            <a:r>
              <a:rPr lang="en-US" sz="2400" b="1" dirty="0" smtClean="0">
                <a:solidFill>
                  <a:srgbClr val="FF0000"/>
                </a:solidFill>
                <a:latin typeface="Comic Sans MS" pitchFamily="66" charset="0"/>
                <a:cs typeface="Arial" pitchFamily="34" charset="0"/>
              </a:rPr>
              <a:t>GEOMETRY PROPERTIES</a:t>
            </a:r>
            <a:endParaRPr lang="en-US" sz="2400" b="1" dirty="0">
              <a:solidFill>
                <a:srgbClr val="FF0000"/>
              </a:solidFill>
              <a:latin typeface="Comic Sans MS" pitchFamily="66" charset="0"/>
              <a:cs typeface="Arial" pitchFamily="34" charset="0"/>
            </a:endParaRPr>
          </a:p>
        </p:txBody>
      </p:sp>
      <p:sp>
        <p:nvSpPr>
          <p:cNvPr id="68" name="Freeform 67"/>
          <p:cNvSpPr/>
          <p:nvPr/>
        </p:nvSpPr>
        <p:spPr>
          <a:xfrm>
            <a:off x="1009650" y="7562293"/>
            <a:ext cx="4013128" cy="793957"/>
          </a:xfrm>
          <a:custGeom>
            <a:avLst/>
            <a:gdLst/>
            <a:ahLst/>
            <a:cxnLst/>
            <a:rect l="0" t="0" r="0" b="0"/>
            <a:pathLst>
              <a:path w="2260982" h="642113">
                <a:moveTo>
                  <a:pt x="0" y="0"/>
                </a:moveTo>
                <a:lnTo>
                  <a:pt x="2260981" y="0"/>
                </a:lnTo>
                <a:lnTo>
                  <a:pt x="2260981" y="642112"/>
                </a:lnTo>
                <a:lnTo>
                  <a:pt x="0" y="642112"/>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9" name="TextBox 68"/>
          <p:cNvSpPr txBox="1"/>
          <p:nvPr/>
        </p:nvSpPr>
        <p:spPr>
          <a:xfrm>
            <a:off x="1162050" y="7518400"/>
            <a:ext cx="3867150" cy="830997"/>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Congruent Complements </a:t>
            </a:r>
          </a:p>
          <a:p>
            <a:r>
              <a:rPr lang="en-US" sz="2400" b="1" dirty="0" smtClean="0">
                <a:solidFill>
                  <a:srgbClr val="FF0000"/>
                </a:solidFill>
                <a:latin typeface="Arial" pitchFamily="34" charset="0"/>
                <a:cs typeface="Arial" pitchFamily="34" charset="0"/>
              </a:rPr>
              <a:t>            Theorem</a:t>
            </a:r>
            <a:endParaRPr lang="en-US" sz="2400" b="1" dirty="0">
              <a:solidFill>
                <a:srgbClr val="FF0000"/>
              </a:solidFill>
              <a:latin typeface="Arial" pitchFamily="34" charset="0"/>
              <a:cs typeface="Arial" pitchFamily="34" charset="0"/>
            </a:endParaRPr>
          </a:p>
        </p:txBody>
      </p:sp>
      <p:sp>
        <p:nvSpPr>
          <p:cNvPr id="70" name="TextBox 69"/>
          <p:cNvSpPr txBox="1"/>
          <p:nvPr/>
        </p:nvSpPr>
        <p:spPr>
          <a:xfrm>
            <a:off x="5048250" y="7518400"/>
            <a:ext cx="6569154"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If two angles are complements of the same angle, then two angles are congruent.</a:t>
            </a:r>
            <a:endParaRPr lang="en-US" sz="2400" b="1" dirty="0">
              <a:solidFill>
                <a:srgbClr val="0000FF"/>
              </a:solidFill>
              <a:latin typeface="Arial" pitchFamily="34" charset="0"/>
              <a:cs typeface="Arial" pitchFamily="34" charset="0"/>
            </a:endParaRPr>
          </a:p>
        </p:txBody>
      </p:sp>
      <p:sp>
        <p:nvSpPr>
          <p:cNvPr id="71" name="Freeform 70"/>
          <p:cNvSpPr/>
          <p:nvPr/>
        </p:nvSpPr>
        <p:spPr>
          <a:xfrm>
            <a:off x="5048250" y="7555105"/>
            <a:ext cx="6496050" cy="801495"/>
          </a:xfrm>
          <a:custGeom>
            <a:avLst/>
            <a:gdLst/>
            <a:ahLst/>
            <a:cxnLst/>
            <a:rect l="0" t="0" r="0" b="0"/>
            <a:pathLst>
              <a:path w="5312919" h="648209">
                <a:moveTo>
                  <a:pt x="0" y="0"/>
                </a:moveTo>
                <a:lnTo>
                  <a:pt x="5312918" y="0"/>
                </a:lnTo>
                <a:lnTo>
                  <a:pt x="5312918" y="648208"/>
                </a:lnTo>
                <a:lnTo>
                  <a:pt x="0" y="648208"/>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48" name="Straight Connector 47"/>
          <p:cNvCxnSpPr/>
          <p:nvPr/>
        </p:nvCxnSpPr>
        <p:spPr>
          <a:xfrm>
            <a:off x="4910137" y="3136900"/>
            <a:ext cx="290513"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738937" y="1708150"/>
            <a:ext cx="290513"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00937" y="1708150"/>
            <a:ext cx="290513"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27249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94" y="2304667"/>
            <a:ext cx="1510665" cy="83099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Given:</a:t>
            </a:r>
          </a:p>
          <a:p>
            <a:r>
              <a:rPr lang="en-US" sz="2400" b="1" smtClean="0">
                <a:solidFill>
                  <a:srgbClr val="000000"/>
                </a:solidFill>
                <a:latin typeface="Arial" pitchFamily="34" charset="0"/>
                <a:cs typeface="Arial" pitchFamily="34" charset="0"/>
              </a:rPr>
              <a:t>Prove:</a:t>
            </a:r>
            <a:endParaRPr lang="en-US" sz="2400" b="1">
              <a:solidFill>
                <a:srgbClr val="000000"/>
              </a:solidFill>
              <a:latin typeface="Arial" pitchFamily="34" charset="0"/>
              <a:cs typeface="Arial" pitchFamily="34" charset="0"/>
            </a:endParaRPr>
          </a:p>
        </p:txBody>
      </p:sp>
      <p:cxnSp>
        <p:nvCxnSpPr>
          <p:cNvPr id="3" name="Straight Connector 2"/>
          <p:cNvCxnSpPr/>
          <p:nvPr/>
        </p:nvCxnSpPr>
        <p:spPr>
          <a:xfrm>
            <a:off x="535232" y="3733663"/>
            <a:ext cx="632525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800757" y="3229098"/>
            <a:ext cx="0" cy="436550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31401" y="3246862"/>
            <a:ext cx="209169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Statement</a:t>
            </a:r>
            <a:endParaRPr lang="en-US" sz="2400" b="1">
              <a:solidFill>
                <a:srgbClr val="000000"/>
              </a:solidFill>
              <a:latin typeface="Arial" pitchFamily="34" charset="0"/>
              <a:cs typeface="Arial" pitchFamily="34" charset="0"/>
            </a:endParaRPr>
          </a:p>
        </p:txBody>
      </p:sp>
      <p:sp>
        <p:nvSpPr>
          <p:cNvPr id="6" name="TextBox 5"/>
          <p:cNvSpPr txBox="1"/>
          <p:nvPr/>
        </p:nvSpPr>
        <p:spPr>
          <a:xfrm>
            <a:off x="4178423" y="3215455"/>
            <a:ext cx="2324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Justification</a:t>
            </a:r>
            <a:endParaRPr lang="en-US" sz="2400" b="1" dirty="0">
              <a:solidFill>
                <a:srgbClr val="000000"/>
              </a:solidFill>
              <a:latin typeface="Arial" pitchFamily="34" charset="0"/>
              <a:cs typeface="Arial" pitchFamily="34" charset="0"/>
            </a:endParaRPr>
          </a:p>
        </p:txBody>
      </p:sp>
      <p:grpSp>
        <p:nvGrpSpPr>
          <p:cNvPr id="20" name="Group 19"/>
          <p:cNvGrpSpPr/>
          <p:nvPr/>
        </p:nvGrpSpPr>
        <p:grpSpPr>
          <a:xfrm>
            <a:off x="7486650" y="1893814"/>
            <a:ext cx="3754874" cy="2873694"/>
            <a:chOff x="7080250" y="1003300"/>
            <a:chExt cx="3282950" cy="2324100"/>
          </a:xfrm>
        </p:grpSpPr>
        <p:grpSp>
          <p:nvGrpSpPr>
            <p:cNvPr id="18" name="Group 17"/>
            <p:cNvGrpSpPr/>
            <p:nvPr/>
          </p:nvGrpSpPr>
          <p:grpSpPr>
            <a:xfrm>
              <a:off x="7080250" y="1231900"/>
              <a:ext cx="3282950" cy="2095500"/>
              <a:chOff x="7080250" y="1231900"/>
              <a:chExt cx="3282950" cy="2095500"/>
            </a:xfrm>
          </p:grpSpPr>
          <p:cxnSp>
            <p:nvCxnSpPr>
              <p:cNvPr id="7" name="Straight Connector 6"/>
              <p:cNvCxnSpPr/>
              <p:nvPr/>
            </p:nvCxnSpPr>
            <p:spPr>
              <a:xfrm>
                <a:off x="7105650" y="1943100"/>
                <a:ext cx="25019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80250" y="2781300"/>
                <a:ext cx="25781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931150" y="1257300"/>
                <a:ext cx="990600" cy="20701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686800" y="1689100"/>
                <a:ext cx="4318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11" name="TextBox 10"/>
              <p:cNvSpPr txBox="1"/>
              <p:nvPr/>
            </p:nvSpPr>
            <p:spPr>
              <a:xfrm>
                <a:off x="8255000" y="1968500"/>
                <a:ext cx="4318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12" name="TextBox 11"/>
              <p:cNvSpPr txBox="1"/>
              <p:nvPr/>
            </p:nvSpPr>
            <p:spPr>
              <a:xfrm>
                <a:off x="8293100" y="2501900"/>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9677400" y="1803400"/>
                <a:ext cx="431800" cy="373372"/>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k</a:t>
                </a:r>
                <a:endParaRPr lang="en-US" sz="2400" b="1" i="1">
                  <a:solidFill>
                    <a:srgbClr val="0000FF"/>
                  </a:solidFill>
                  <a:latin typeface="Arial" pitchFamily="34" charset="0"/>
                  <a:cs typeface="Arial" pitchFamily="34" charset="0"/>
                </a:endParaRPr>
              </a:p>
            </p:txBody>
          </p:sp>
          <p:sp>
            <p:nvSpPr>
              <p:cNvPr id="14" name="TextBox 13"/>
              <p:cNvSpPr txBox="1"/>
              <p:nvPr/>
            </p:nvSpPr>
            <p:spPr>
              <a:xfrm>
                <a:off x="9677400" y="2641600"/>
                <a:ext cx="5080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m</a:t>
                </a:r>
                <a:endParaRPr lang="en-US" sz="2400" b="1">
                  <a:solidFill>
                    <a:srgbClr val="0000FF"/>
                  </a:solidFill>
                  <a:latin typeface="Arial" pitchFamily="34" charset="0"/>
                  <a:cs typeface="Arial" pitchFamily="34" charset="0"/>
                </a:endParaRPr>
              </a:p>
            </p:txBody>
          </p:sp>
          <p:sp>
            <p:nvSpPr>
              <p:cNvPr id="15" name="TextBox 14"/>
              <p:cNvSpPr txBox="1"/>
              <p:nvPr/>
            </p:nvSpPr>
            <p:spPr>
              <a:xfrm>
                <a:off x="9448800" y="1231900"/>
                <a:ext cx="914400" cy="373372"/>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k || m</a:t>
                </a:r>
                <a:endParaRPr lang="en-US" sz="2400" b="1" i="1">
                  <a:solidFill>
                    <a:srgbClr val="0000FF"/>
                  </a:solidFill>
                  <a:latin typeface="Arial" pitchFamily="34" charset="0"/>
                  <a:cs typeface="Arial" pitchFamily="34" charset="0"/>
                </a:endParaRPr>
              </a:p>
            </p:txBody>
          </p:sp>
          <p:sp>
            <p:nvSpPr>
              <p:cNvPr id="16" name="Freeform 15"/>
              <p:cNvSpPr/>
              <p:nvPr/>
            </p:nvSpPr>
            <p:spPr>
              <a:xfrm rot="5400000">
                <a:off x="9137650" y="1917700"/>
                <a:ext cx="88901" cy="50801"/>
              </a:xfrm>
              <a:custGeom>
                <a:avLst/>
                <a:gdLst/>
                <a:ahLst/>
                <a:cxnLst/>
                <a:rect l="0" t="0" r="0" b="0"/>
                <a:pathLst>
                  <a:path w="88901" h="50801">
                    <a:moveTo>
                      <a:pt x="88900" y="21209"/>
                    </a:moveTo>
                    <a:lnTo>
                      <a:pt x="66675" y="21209"/>
                    </a:lnTo>
                    <a:lnTo>
                      <a:pt x="66675" y="50800"/>
                    </a:lnTo>
                    <a:lnTo>
                      <a:pt x="22225" y="50800"/>
                    </a:lnTo>
                    <a:lnTo>
                      <a:pt x="22225" y="21209"/>
                    </a:lnTo>
                    <a:lnTo>
                      <a:pt x="0" y="21209"/>
                    </a:lnTo>
                    <a:lnTo>
                      <a:pt x="44450"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Freeform 16"/>
              <p:cNvSpPr/>
              <p:nvPr/>
            </p:nvSpPr>
            <p:spPr>
              <a:xfrm rot="5462400">
                <a:off x="9150350" y="2752256"/>
                <a:ext cx="88901" cy="50801"/>
              </a:xfrm>
              <a:custGeom>
                <a:avLst/>
                <a:gdLst/>
                <a:ahLst/>
                <a:cxnLst/>
                <a:rect l="0" t="0" r="0" b="0"/>
                <a:pathLst>
                  <a:path w="88901" h="50801">
                    <a:moveTo>
                      <a:pt x="88900" y="21209"/>
                    </a:moveTo>
                    <a:lnTo>
                      <a:pt x="66675" y="21209"/>
                    </a:lnTo>
                    <a:lnTo>
                      <a:pt x="66675" y="50800"/>
                    </a:lnTo>
                    <a:lnTo>
                      <a:pt x="22225" y="50800"/>
                    </a:lnTo>
                    <a:lnTo>
                      <a:pt x="22225" y="21209"/>
                    </a:lnTo>
                    <a:lnTo>
                      <a:pt x="0" y="21209"/>
                    </a:lnTo>
                    <a:lnTo>
                      <a:pt x="44450"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19" name="TextBox 18"/>
            <p:cNvSpPr txBox="1"/>
            <p:nvPr/>
          </p:nvSpPr>
          <p:spPr>
            <a:xfrm>
              <a:off x="8724900" y="1003300"/>
              <a:ext cx="431800" cy="373372"/>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n</a:t>
              </a:r>
              <a:endParaRPr lang="en-US" sz="2400" b="1" i="1" dirty="0">
                <a:solidFill>
                  <a:srgbClr val="0000FF"/>
                </a:solidFill>
                <a:latin typeface="Arial" pitchFamily="34" charset="0"/>
                <a:cs typeface="Arial" pitchFamily="34" charset="0"/>
              </a:endParaRPr>
            </a:p>
          </p:txBody>
        </p:sp>
      </p:grpSp>
      <p:sp>
        <p:nvSpPr>
          <p:cNvPr id="21" name="TextBox 20"/>
          <p:cNvSpPr txBox="1"/>
          <p:nvPr/>
        </p:nvSpPr>
        <p:spPr>
          <a:xfrm>
            <a:off x="1716405" y="2287414"/>
            <a:ext cx="1045845" cy="461665"/>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k || m</a:t>
            </a:r>
            <a:endParaRPr lang="en-US" sz="2400" b="1" i="1" dirty="0">
              <a:solidFill>
                <a:srgbClr val="0000FF"/>
              </a:solidFill>
              <a:latin typeface="Arial" pitchFamily="34" charset="0"/>
              <a:cs typeface="Arial" pitchFamily="34" charset="0"/>
            </a:endParaRPr>
          </a:p>
        </p:txBody>
      </p:sp>
      <p:sp>
        <p:nvSpPr>
          <p:cNvPr id="26" name="TextBox 25"/>
          <p:cNvSpPr txBox="1"/>
          <p:nvPr/>
        </p:nvSpPr>
        <p:spPr>
          <a:xfrm>
            <a:off x="1619250" y="2667543"/>
            <a:ext cx="224405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2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29" name="TextBox 28"/>
          <p:cNvSpPr txBox="1"/>
          <p:nvPr/>
        </p:nvSpPr>
        <p:spPr>
          <a:xfrm>
            <a:off x="910157" y="4081706"/>
            <a:ext cx="2890600" cy="304698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    k || m</a:t>
            </a:r>
          </a:p>
          <a:p>
            <a:endParaRPr lang="en-US" sz="2400" b="1" dirty="0" smtClean="0">
              <a:solidFill>
                <a:srgbClr val="0000FF"/>
              </a:solidFill>
              <a:latin typeface="Arial" pitchFamily="34" charset="0"/>
              <a:cs typeface="Arial" pitchFamily="34" charset="0"/>
            </a:endParaRPr>
          </a:p>
          <a:p>
            <a:pPr marL="457200" indent="-457200">
              <a:buAutoNum type="arabicParenR" startAt="2"/>
            </a:pP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1 </a:t>
            </a:r>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2</a:t>
            </a:r>
          </a:p>
          <a:p>
            <a:pPr marL="457200" indent="-457200">
              <a:buAutoNum type="arabicParenR" startAt="2"/>
            </a:pPr>
            <a:endParaRPr lang="en-US" sz="2400" b="1" dirty="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a:t>
            </a:r>
            <a:r>
              <a:rPr lang="en-US" sz="2400" b="1" dirty="0" smtClean="0">
                <a:solidFill>
                  <a:srgbClr val="0000FF"/>
                </a:solidFill>
                <a:latin typeface="Arial" pitchFamily="34" charset="0"/>
                <a:cs typeface="Arial" pitchFamily="34" charset="0"/>
                <a:sym typeface="Symbol"/>
              </a:rPr>
              <a:t>1</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3</a:t>
            </a:r>
          </a:p>
          <a:p>
            <a:endParaRPr lang="en-US" sz="2400" b="1" dirty="0" smtClean="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4</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2 </a:t>
            </a:r>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3</a:t>
            </a:r>
          </a:p>
          <a:p>
            <a:endParaRPr lang="en-US" sz="2400" b="1" dirty="0" smtClean="0">
              <a:solidFill>
                <a:srgbClr val="0000FF"/>
              </a:solidFill>
              <a:latin typeface="Arial" pitchFamily="34" charset="0"/>
              <a:cs typeface="Arial" pitchFamily="34" charset="0"/>
            </a:endParaRPr>
          </a:p>
        </p:txBody>
      </p:sp>
      <p:sp>
        <p:nvSpPr>
          <p:cNvPr id="50" name="TextBox 49"/>
          <p:cNvSpPr txBox="1"/>
          <p:nvPr/>
        </p:nvSpPr>
        <p:spPr>
          <a:xfrm>
            <a:off x="4091269" y="4126244"/>
            <a:ext cx="6104409" cy="267765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 Given</a:t>
            </a:r>
          </a:p>
          <a:p>
            <a:pPr marL="457200" indent="-457200">
              <a:buAutoNum type="arabicParenR"/>
            </a:pPr>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Def. of Vertical Angles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Corresponding Angles Postulate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Transitive Property</a:t>
            </a:r>
            <a:endParaRPr lang="en-US" sz="2400" b="1" dirty="0">
              <a:solidFill>
                <a:srgbClr val="0000FF"/>
              </a:solidFill>
              <a:latin typeface="Arial" pitchFamily="34" charset="0"/>
              <a:cs typeface="Arial" pitchFamily="34" charset="0"/>
            </a:endParaRPr>
          </a:p>
        </p:txBody>
      </p:sp>
      <p:grpSp>
        <p:nvGrpSpPr>
          <p:cNvPr id="55" name="Group 54"/>
          <p:cNvGrpSpPr/>
          <p:nvPr/>
        </p:nvGrpSpPr>
        <p:grpSpPr>
          <a:xfrm>
            <a:off x="536123" y="833415"/>
            <a:ext cx="10705402" cy="904163"/>
            <a:chOff x="282575" y="329946"/>
            <a:chExt cx="9359914" cy="731242"/>
          </a:xfrm>
        </p:grpSpPr>
        <p:sp>
          <p:nvSpPr>
            <p:cNvPr id="51" name="TextBox 50"/>
            <p:cNvSpPr txBox="1"/>
            <p:nvPr/>
          </p:nvSpPr>
          <p:spPr>
            <a:xfrm>
              <a:off x="3454401" y="355600"/>
              <a:ext cx="6188088"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If two parallel lines are cut by transversal, then alternate interior angles are congruent.</a:t>
              </a:r>
              <a:endParaRPr lang="en-US" sz="2400" b="1" dirty="0">
                <a:solidFill>
                  <a:srgbClr val="0000FF"/>
                </a:solidFill>
                <a:latin typeface="Arial" pitchFamily="34" charset="0"/>
                <a:cs typeface="Arial" pitchFamily="34" charset="0"/>
              </a:endParaRPr>
            </a:p>
          </p:txBody>
        </p:sp>
        <p:sp>
          <p:nvSpPr>
            <p:cNvPr id="52" name="Freeform 51"/>
            <p:cNvSpPr/>
            <p:nvPr/>
          </p:nvSpPr>
          <p:spPr>
            <a:xfrm>
              <a:off x="282575" y="329946"/>
              <a:ext cx="3129408" cy="695326"/>
            </a:xfrm>
            <a:custGeom>
              <a:avLst/>
              <a:gdLst/>
              <a:ahLst/>
              <a:cxnLst/>
              <a:rect l="0" t="0" r="0" b="0"/>
              <a:pathLst>
                <a:path w="3129408" h="695326">
                  <a:moveTo>
                    <a:pt x="0" y="0"/>
                  </a:moveTo>
                  <a:lnTo>
                    <a:pt x="3129407" y="0"/>
                  </a:lnTo>
                  <a:lnTo>
                    <a:pt x="3129407" y="695325"/>
                  </a:lnTo>
                  <a:lnTo>
                    <a:pt x="0" y="695325"/>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3" name="TextBox 52"/>
            <p:cNvSpPr txBox="1"/>
            <p:nvPr/>
          </p:nvSpPr>
          <p:spPr>
            <a:xfrm>
              <a:off x="609600" y="389119"/>
              <a:ext cx="2438400" cy="672069"/>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Alternate Interior</a:t>
              </a:r>
            </a:p>
            <a:p>
              <a:r>
                <a:rPr lang="en-US" sz="2400" b="1" dirty="0" smtClean="0">
                  <a:solidFill>
                    <a:srgbClr val="FF0000"/>
                  </a:solidFill>
                  <a:latin typeface="Arial" pitchFamily="34" charset="0"/>
                  <a:cs typeface="Arial" pitchFamily="34" charset="0"/>
                </a:rPr>
                <a:t> Angles Theorem</a:t>
              </a:r>
              <a:endParaRPr lang="en-US" sz="2400" b="1" dirty="0">
                <a:solidFill>
                  <a:srgbClr val="FF0000"/>
                </a:solidFill>
                <a:latin typeface="Arial" pitchFamily="34" charset="0"/>
                <a:cs typeface="Arial" pitchFamily="34" charset="0"/>
              </a:endParaRPr>
            </a:p>
          </p:txBody>
        </p:sp>
        <p:sp>
          <p:nvSpPr>
            <p:cNvPr id="54" name="Freeform 53"/>
            <p:cNvSpPr/>
            <p:nvPr/>
          </p:nvSpPr>
          <p:spPr>
            <a:xfrm>
              <a:off x="3426333" y="329946"/>
              <a:ext cx="6156707" cy="692659"/>
            </a:xfrm>
            <a:custGeom>
              <a:avLst/>
              <a:gdLst/>
              <a:ahLst/>
              <a:cxnLst/>
              <a:rect l="0" t="0" r="0" b="0"/>
              <a:pathLst>
                <a:path w="6156707" h="692659">
                  <a:moveTo>
                    <a:pt x="0" y="0"/>
                  </a:moveTo>
                  <a:lnTo>
                    <a:pt x="6156706" y="0"/>
                  </a:lnTo>
                  <a:lnTo>
                    <a:pt x="6156706" y="692658"/>
                  </a:lnTo>
                  <a:lnTo>
                    <a:pt x="0" y="692658"/>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Tree>
    <p:extLst>
      <p:ext uri="{BB962C8B-B14F-4D97-AF65-F5344CB8AC3E}">
        <p14:creationId xmlns:p14="http://schemas.microsoft.com/office/powerpoint/2010/main" val="66086568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49142" y="468669"/>
            <a:ext cx="10212182" cy="915848"/>
            <a:chOff x="567556" y="88125"/>
            <a:chExt cx="8928684" cy="740692"/>
          </a:xfrm>
        </p:grpSpPr>
        <p:sp>
          <p:nvSpPr>
            <p:cNvPr id="2" name="Freeform 1"/>
            <p:cNvSpPr/>
            <p:nvPr/>
          </p:nvSpPr>
          <p:spPr>
            <a:xfrm>
              <a:off x="567556" y="89446"/>
              <a:ext cx="2601355" cy="725479"/>
            </a:xfrm>
            <a:custGeom>
              <a:avLst/>
              <a:gdLst/>
              <a:ahLst/>
              <a:cxnLst/>
              <a:rect l="0" t="0" r="0" b="0"/>
              <a:pathLst>
                <a:path w="2364868" h="599568">
                  <a:moveTo>
                    <a:pt x="0" y="0"/>
                  </a:moveTo>
                  <a:lnTo>
                    <a:pt x="2364867" y="0"/>
                  </a:lnTo>
                  <a:lnTo>
                    <a:pt x="2364867" y="599567"/>
                  </a:lnTo>
                  <a:lnTo>
                    <a:pt x="0" y="599567"/>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 name="TextBox 2"/>
            <p:cNvSpPr txBox="1"/>
            <p:nvPr/>
          </p:nvSpPr>
          <p:spPr>
            <a:xfrm>
              <a:off x="616262" y="119934"/>
              <a:ext cx="2559061" cy="672069"/>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Same-side Interior Angles Theorem </a:t>
              </a:r>
              <a:endParaRPr lang="en-US" sz="2400" b="1" dirty="0">
                <a:solidFill>
                  <a:srgbClr val="FF0000"/>
                </a:solidFill>
                <a:latin typeface="Arial" pitchFamily="34" charset="0"/>
                <a:cs typeface="Arial" pitchFamily="34" charset="0"/>
              </a:endParaRPr>
            </a:p>
          </p:txBody>
        </p:sp>
        <p:sp>
          <p:nvSpPr>
            <p:cNvPr id="4" name="Freeform 3"/>
            <p:cNvSpPr/>
            <p:nvPr/>
          </p:nvSpPr>
          <p:spPr>
            <a:xfrm>
              <a:off x="3176735" y="88125"/>
              <a:ext cx="6319505" cy="740692"/>
            </a:xfrm>
            <a:custGeom>
              <a:avLst/>
              <a:gdLst/>
              <a:ahLst/>
              <a:cxnLst/>
              <a:rect l="0" t="0" r="0" b="0"/>
              <a:pathLst>
                <a:path w="5336795" h="612141">
                  <a:moveTo>
                    <a:pt x="0" y="0"/>
                  </a:moveTo>
                  <a:lnTo>
                    <a:pt x="5336794" y="0"/>
                  </a:lnTo>
                  <a:lnTo>
                    <a:pt x="5336794" y="612140"/>
                  </a:lnTo>
                  <a:lnTo>
                    <a:pt x="0" y="61214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 name="TextBox 4"/>
            <p:cNvSpPr txBox="1"/>
            <p:nvPr/>
          </p:nvSpPr>
          <p:spPr>
            <a:xfrm>
              <a:off x="3225800" y="146987"/>
              <a:ext cx="6194239"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If two parallel lines are cut by transversal, then same-side interior angles are supplementary.</a:t>
              </a:r>
              <a:endParaRPr lang="en-US" sz="2400" b="1" dirty="0">
                <a:solidFill>
                  <a:srgbClr val="0000FF"/>
                </a:solidFill>
                <a:latin typeface="Arial" pitchFamily="34" charset="0"/>
                <a:cs typeface="Arial" pitchFamily="34" charset="0"/>
              </a:endParaRPr>
            </a:p>
          </p:txBody>
        </p:sp>
      </p:grpSp>
      <p:sp>
        <p:nvSpPr>
          <p:cNvPr id="7" name="TextBox 6"/>
          <p:cNvSpPr txBox="1"/>
          <p:nvPr/>
        </p:nvSpPr>
        <p:spPr>
          <a:xfrm>
            <a:off x="1199197" y="2018399"/>
            <a:ext cx="1510665" cy="83099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Given:</a:t>
            </a:r>
          </a:p>
          <a:p>
            <a:r>
              <a:rPr lang="en-US" sz="2400" b="1" dirty="0" smtClean="0">
                <a:solidFill>
                  <a:srgbClr val="000000"/>
                </a:solidFill>
                <a:latin typeface="Arial" pitchFamily="34" charset="0"/>
                <a:cs typeface="Arial" pitchFamily="34" charset="0"/>
              </a:rPr>
              <a:t>Prove:</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2228850" y="2032000"/>
            <a:ext cx="1828800" cy="461665"/>
          </a:xfrm>
          <a:prstGeom prst="rect">
            <a:avLst/>
          </a:prstGeom>
          <a:noFill/>
        </p:spPr>
        <p:txBody>
          <a:bodyPr vert="horz" wrap="square" rtlCol="0">
            <a:spAutoFit/>
          </a:bodyPr>
          <a:lstStyle/>
          <a:p>
            <a:r>
              <a:rPr lang="en-US" sz="2400" b="1" i="1" dirty="0" smtClean="0">
                <a:solidFill>
                  <a:srgbClr val="0000FF"/>
                </a:solidFill>
                <a:latin typeface="Arial" pitchFamily="34" charset="0"/>
                <a:cs typeface="Arial" pitchFamily="34" charset="0"/>
              </a:rPr>
              <a:t> k </a:t>
            </a:r>
            <a:r>
              <a:rPr lang="en-US" sz="2400" b="1" i="1" dirty="0" smtClean="0">
                <a:solidFill>
                  <a:srgbClr val="0000FF"/>
                </a:solidFill>
                <a:latin typeface="Arial" pitchFamily="34" charset="0"/>
                <a:cs typeface="Arial" pitchFamily="34" charset="0"/>
              </a:rPr>
              <a:t>|| m</a:t>
            </a:r>
            <a:endParaRPr lang="en-US" sz="2400" b="1" i="1" dirty="0">
              <a:solidFill>
                <a:srgbClr val="0000FF"/>
              </a:solidFill>
              <a:latin typeface="Arial" pitchFamily="34" charset="0"/>
              <a:cs typeface="Arial" pitchFamily="34" charset="0"/>
            </a:endParaRPr>
          </a:p>
        </p:txBody>
      </p:sp>
      <p:sp>
        <p:nvSpPr>
          <p:cNvPr id="12" name="TextBox 11"/>
          <p:cNvSpPr txBox="1"/>
          <p:nvPr/>
        </p:nvSpPr>
        <p:spPr>
          <a:xfrm>
            <a:off x="2228850" y="2388559"/>
            <a:ext cx="316658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m</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2 + </a:t>
            </a:r>
            <a:r>
              <a:rPr lang="en-US" sz="2400" b="1" dirty="0" smtClean="0">
                <a:solidFill>
                  <a:srgbClr val="0000FF"/>
                </a:solidFill>
                <a:latin typeface="Arial" pitchFamily="34" charset="0"/>
                <a:cs typeface="Arial" pitchFamily="34" charset="0"/>
              </a:rPr>
              <a:t>m</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3 = 180</a:t>
            </a:r>
            <a:r>
              <a:rPr lang="en-US" sz="2400" b="1" baseline="70000" dirty="0" smtClean="0">
                <a:solidFill>
                  <a:srgbClr val="0000FF"/>
                </a:solidFill>
                <a:latin typeface="Arial" pitchFamily="34" charset="0"/>
                <a:cs typeface="Arial" pitchFamily="34" charset="0"/>
              </a:rPr>
              <a:t>0</a:t>
            </a:r>
            <a:endParaRPr lang="en-US" sz="2400" b="1" baseline="70000" dirty="0">
              <a:solidFill>
                <a:srgbClr val="0000FF"/>
              </a:solidFill>
              <a:latin typeface="Arial" pitchFamily="34" charset="0"/>
              <a:cs typeface="Arial" pitchFamily="34" charset="0"/>
            </a:endParaRPr>
          </a:p>
        </p:txBody>
      </p:sp>
      <p:cxnSp>
        <p:nvCxnSpPr>
          <p:cNvPr id="17" name="Straight Connector 16"/>
          <p:cNvCxnSpPr/>
          <p:nvPr/>
        </p:nvCxnSpPr>
        <p:spPr>
          <a:xfrm>
            <a:off x="446019" y="3745755"/>
            <a:ext cx="632524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76650" y="3211845"/>
            <a:ext cx="0" cy="436550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2560" y="3180439"/>
            <a:ext cx="209169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Statement</a:t>
            </a:r>
            <a:endParaRPr lang="en-US" sz="2400" b="1" dirty="0">
              <a:solidFill>
                <a:srgbClr val="000000"/>
              </a:solidFill>
              <a:latin typeface="Arial" pitchFamily="34" charset="0"/>
              <a:cs typeface="Arial" pitchFamily="34" charset="0"/>
            </a:endParaRPr>
          </a:p>
        </p:txBody>
      </p:sp>
      <p:sp>
        <p:nvSpPr>
          <p:cNvPr id="20" name="TextBox 19"/>
          <p:cNvSpPr txBox="1"/>
          <p:nvPr/>
        </p:nvSpPr>
        <p:spPr>
          <a:xfrm>
            <a:off x="4185133" y="3180439"/>
            <a:ext cx="2324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Justification</a:t>
            </a:r>
            <a:endParaRPr lang="en-US" sz="2400" b="1" dirty="0">
              <a:solidFill>
                <a:srgbClr val="000000"/>
              </a:solidFill>
              <a:latin typeface="Arial" pitchFamily="34" charset="0"/>
              <a:cs typeface="Arial" pitchFamily="34" charset="0"/>
            </a:endParaRPr>
          </a:p>
        </p:txBody>
      </p:sp>
      <p:grpSp>
        <p:nvGrpSpPr>
          <p:cNvPr id="32" name="Group 31"/>
          <p:cNvGrpSpPr/>
          <p:nvPr/>
        </p:nvGrpSpPr>
        <p:grpSpPr>
          <a:xfrm>
            <a:off x="7309809" y="2191134"/>
            <a:ext cx="3754874" cy="2591036"/>
            <a:chOff x="7016750" y="927100"/>
            <a:chExt cx="3282950" cy="2095500"/>
          </a:xfrm>
        </p:grpSpPr>
        <p:cxnSp>
          <p:nvCxnSpPr>
            <p:cNvPr id="21" name="Straight Connector 20"/>
            <p:cNvCxnSpPr/>
            <p:nvPr/>
          </p:nvCxnSpPr>
          <p:spPr>
            <a:xfrm>
              <a:off x="7042150" y="1638300"/>
              <a:ext cx="25019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16750" y="2476500"/>
              <a:ext cx="25781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867650" y="952500"/>
              <a:ext cx="990600" cy="20701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597900" y="1358900"/>
              <a:ext cx="4318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25" name="TextBox 24"/>
            <p:cNvSpPr txBox="1"/>
            <p:nvPr/>
          </p:nvSpPr>
          <p:spPr>
            <a:xfrm>
              <a:off x="8496300" y="1689100"/>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26" name="TextBox 25"/>
            <p:cNvSpPr txBox="1"/>
            <p:nvPr/>
          </p:nvSpPr>
          <p:spPr>
            <a:xfrm>
              <a:off x="8216900" y="2222500"/>
              <a:ext cx="4318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27" name="TextBox 26"/>
            <p:cNvSpPr txBox="1"/>
            <p:nvPr/>
          </p:nvSpPr>
          <p:spPr>
            <a:xfrm>
              <a:off x="9613900" y="1498600"/>
              <a:ext cx="431800" cy="373372"/>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k</a:t>
              </a:r>
              <a:endParaRPr lang="en-US" sz="2400" b="1" i="1">
                <a:solidFill>
                  <a:srgbClr val="0000FF"/>
                </a:solidFill>
                <a:latin typeface="Arial" pitchFamily="34" charset="0"/>
                <a:cs typeface="Arial" pitchFamily="34" charset="0"/>
              </a:endParaRPr>
            </a:p>
          </p:txBody>
        </p:sp>
        <p:sp>
          <p:nvSpPr>
            <p:cNvPr id="28" name="TextBox 27"/>
            <p:cNvSpPr txBox="1"/>
            <p:nvPr/>
          </p:nvSpPr>
          <p:spPr>
            <a:xfrm>
              <a:off x="9613900" y="2336800"/>
              <a:ext cx="5080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m</a:t>
              </a:r>
              <a:endParaRPr lang="en-US" sz="2400" b="1">
                <a:solidFill>
                  <a:srgbClr val="0000FF"/>
                </a:solidFill>
                <a:latin typeface="Arial" pitchFamily="34" charset="0"/>
                <a:cs typeface="Arial" pitchFamily="34" charset="0"/>
              </a:endParaRPr>
            </a:p>
          </p:txBody>
        </p:sp>
        <p:sp>
          <p:nvSpPr>
            <p:cNvPr id="29" name="TextBox 28"/>
            <p:cNvSpPr txBox="1"/>
            <p:nvPr/>
          </p:nvSpPr>
          <p:spPr>
            <a:xfrm>
              <a:off x="9385300" y="927100"/>
              <a:ext cx="914400" cy="373372"/>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k || m</a:t>
              </a:r>
              <a:endParaRPr lang="en-US" sz="2400" b="1" i="1">
                <a:solidFill>
                  <a:srgbClr val="0000FF"/>
                </a:solidFill>
                <a:latin typeface="Arial" pitchFamily="34" charset="0"/>
                <a:cs typeface="Arial" pitchFamily="34" charset="0"/>
              </a:endParaRPr>
            </a:p>
          </p:txBody>
        </p:sp>
        <p:sp>
          <p:nvSpPr>
            <p:cNvPr id="30" name="Freeform 29"/>
            <p:cNvSpPr/>
            <p:nvPr/>
          </p:nvSpPr>
          <p:spPr>
            <a:xfrm rot="5400000">
              <a:off x="9074150" y="1612900"/>
              <a:ext cx="88901" cy="50801"/>
            </a:xfrm>
            <a:custGeom>
              <a:avLst/>
              <a:gdLst/>
              <a:ahLst/>
              <a:cxnLst/>
              <a:rect l="0" t="0" r="0" b="0"/>
              <a:pathLst>
                <a:path w="88901" h="50801">
                  <a:moveTo>
                    <a:pt x="88900" y="21209"/>
                  </a:moveTo>
                  <a:lnTo>
                    <a:pt x="66675" y="21209"/>
                  </a:lnTo>
                  <a:lnTo>
                    <a:pt x="66675" y="50800"/>
                  </a:lnTo>
                  <a:lnTo>
                    <a:pt x="22225" y="50800"/>
                  </a:lnTo>
                  <a:lnTo>
                    <a:pt x="22225" y="21209"/>
                  </a:lnTo>
                  <a:lnTo>
                    <a:pt x="0" y="21209"/>
                  </a:lnTo>
                  <a:lnTo>
                    <a:pt x="44450"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Freeform 30"/>
            <p:cNvSpPr/>
            <p:nvPr/>
          </p:nvSpPr>
          <p:spPr>
            <a:xfrm rot="5462400">
              <a:off x="9086850" y="2447456"/>
              <a:ext cx="88901" cy="50801"/>
            </a:xfrm>
            <a:custGeom>
              <a:avLst/>
              <a:gdLst/>
              <a:ahLst/>
              <a:cxnLst/>
              <a:rect l="0" t="0" r="0" b="0"/>
              <a:pathLst>
                <a:path w="88901" h="50801">
                  <a:moveTo>
                    <a:pt x="88900" y="21209"/>
                  </a:moveTo>
                  <a:lnTo>
                    <a:pt x="66675" y="21209"/>
                  </a:lnTo>
                  <a:lnTo>
                    <a:pt x="66675" y="50800"/>
                  </a:lnTo>
                  <a:lnTo>
                    <a:pt x="22225" y="50800"/>
                  </a:lnTo>
                  <a:lnTo>
                    <a:pt x="22225" y="21209"/>
                  </a:lnTo>
                  <a:lnTo>
                    <a:pt x="0" y="21209"/>
                  </a:lnTo>
                  <a:lnTo>
                    <a:pt x="44450"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33" name="TextBox 32"/>
          <p:cNvSpPr txBox="1"/>
          <p:nvPr/>
        </p:nvSpPr>
        <p:spPr>
          <a:xfrm>
            <a:off x="9118249" y="1861367"/>
            <a:ext cx="493871" cy="461665"/>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n</a:t>
            </a:r>
            <a:endParaRPr lang="en-US" sz="2400" b="1" i="1" dirty="0">
              <a:solidFill>
                <a:srgbClr val="0000FF"/>
              </a:solidFill>
              <a:latin typeface="Arial" pitchFamily="34" charset="0"/>
              <a:cs typeface="Arial" pitchFamily="34" charset="0"/>
            </a:endParaRPr>
          </a:p>
        </p:txBody>
      </p:sp>
      <p:grpSp>
        <p:nvGrpSpPr>
          <p:cNvPr id="57" name="Group 56"/>
          <p:cNvGrpSpPr/>
          <p:nvPr/>
        </p:nvGrpSpPr>
        <p:grpSpPr>
          <a:xfrm>
            <a:off x="219636" y="4122632"/>
            <a:ext cx="3424519" cy="2677656"/>
            <a:chOff x="304799" y="2489200"/>
            <a:chExt cx="2994117" cy="2165555"/>
          </a:xfrm>
        </p:grpSpPr>
        <p:sp>
          <p:nvSpPr>
            <p:cNvPr id="34" name="TextBox 33"/>
            <p:cNvSpPr txBox="1"/>
            <p:nvPr/>
          </p:nvSpPr>
          <p:spPr>
            <a:xfrm>
              <a:off x="304799" y="2489200"/>
              <a:ext cx="2908302" cy="216555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    k || m</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sym typeface="Symbol"/>
                </a:rPr>
                <a:t>1</a:t>
              </a:r>
              <a:r>
                <a:rPr lang="en-US" sz="2400" b="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3</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a:t>
              </a:r>
              <a:endParaRPr lang="en-US" sz="2400" b="1" dirty="0">
                <a:solidFill>
                  <a:srgbClr val="0000FF"/>
                </a:solidFill>
                <a:latin typeface="Arial" pitchFamily="34" charset="0"/>
                <a:cs typeface="Arial" pitchFamily="34" charset="0"/>
              </a:endParaRPr>
            </a:p>
          </p:txBody>
        </p:sp>
        <p:sp>
          <p:nvSpPr>
            <p:cNvPr id="45" name="TextBox 44"/>
            <p:cNvSpPr txBox="1"/>
            <p:nvPr/>
          </p:nvSpPr>
          <p:spPr>
            <a:xfrm>
              <a:off x="595784" y="3694859"/>
              <a:ext cx="2703132" cy="37337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m</a:t>
              </a:r>
              <a:r>
                <a:rPr lang="en-US" sz="2400" b="1" dirty="0">
                  <a:solidFill>
                    <a:srgbClr val="0000FF"/>
                  </a:solidFill>
                  <a:latin typeface="Arial" pitchFamily="34" charset="0"/>
                  <a:cs typeface="Arial" pitchFamily="34" charset="0"/>
                  <a:sym typeface="Symbol"/>
                </a:rPr>
                <a:t>  </a:t>
              </a:r>
              <a:r>
                <a:rPr lang="en-US" sz="2400" b="1" dirty="0" smtClean="0">
                  <a:solidFill>
                    <a:srgbClr val="0000FF"/>
                  </a:solidFill>
                  <a:latin typeface="Arial" pitchFamily="34" charset="0"/>
                  <a:cs typeface="Arial" pitchFamily="34" charset="0"/>
                </a:rPr>
                <a:t>1 </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m</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2 = 180</a:t>
              </a:r>
              <a:r>
                <a:rPr lang="en-US" sz="2400" b="1" baseline="70000" dirty="0" smtClean="0">
                  <a:solidFill>
                    <a:srgbClr val="0000FF"/>
                  </a:solidFill>
                  <a:latin typeface="Arial" pitchFamily="34" charset="0"/>
                  <a:cs typeface="Arial" pitchFamily="34" charset="0"/>
                </a:rPr>
                <a:t>0</a:t>
              </a:r>
              <a:endParaRPr lang="en-US" sz="2400" b="1" baseline="70000" dirty="0">
                <a:solidFill>
                  <a:srgbClr val="0000FF"/>
                </a:solidFill>
                <a:latin typeface="Arial" pitchFamily="34" charset="0"/>
                <a:cs typeface="Arial" pitchFamily="34" charset="0"/>
              </a:endParaRPr>
            </a:p>
          </p:txBody>
        </p:sp>
      </p:grpSp>
      <p:sp>
        <p:nvSpPr>
          <p:cNvPr id="58" name="TextBox 57"/>
          <p:cNvSpPr txBox="1"/>
          <p:nvPr/>
        </p:nvSpPr>
        <p:spPr>
          <a:xfrm>
            <a:off x="3749364" y="4169743"/>
            <a:ext cx="5432584" cy="2677656"/>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 </a:t>
            </a:r>
            <a:r>
              <a:rPr lang="en-US" sz="2400" b="1" dirty="0" smtClean="0">
                <a:solidFill>
                  <a:srgbClr val="0000FF"/>
                </a:solidFill>
                <a:latin typeface="Arial" pitchFamily="34" charset="0"/>
                <a:cs typeface="Arial" pitchFamily="34" charset="0"/>
              </a:rPr>
              <a:t>Given</a:t>
            </a:r>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Corresponding Angles Postulate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Def. of Supplementary Angles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Substitution Property</a:t>
            </a:r>
            <a:endParaRPr lang="en-US" sz="2400" b="1" dirty="0">
              <a:solidFill>
                <a:srgbClr val="0000FF"/>
              </a:solidFill>
              <a:latin typeface="Arial" pitchFamily="34" charset="0"/>
              <a:cs typeface="Arial" pitchFamily="34" charset="0"/>
            </a:endParaRPr>
          </a:p>
        </p:txBody>
      </p:sp>
      <p:sp>
        <p:nvSpPr>
          <p:cNvPr id="10" name="Rectangle 9"/>
          <p:cNvSpPr/>
          <p:nvPr/>
        </p:nvSpPr>
        <p:spPr>
          <a:xfrm>
            <a:off x="552450" y="6375400"/>
            <a:ext cx="3047629" cy="461665"/>
          </a:xfrm>
          <a:prstGeom prst="rect">
            <a:avLst/>
          </a:prstGeom>
        </p:spPr>
        <p:txBody>
          <a:bodyPr wrap="none">
            <a:spAutoFit/>
          </a:bodyPr>
          <a:lstStyle/>
          <a:p>
            <a:r>
              <a:rPr lang="en-US" sz="2400" b="1" dirty="0">
                <a:solidFill>
                  <a:srgbClr val="0000FF"/>
                </a:solidFill>
                <a:latin typeface="Arial" pitchFamily="34" charset="0"/>
                <a:cs typeface="Arial" pitchFamily="34" charset="0"/>
              </a:rPr>
              <a:t>m</a:t>
            </a:r>
            <a:r>
              <a:rPr lang="en-US" sz="2400" b="1" dirty="0">
                <a:solidFill>
                  <a:srgbClr val="0000FF"/>
                </a:solidFill>
                <a:latin typeface="Arial" pitchFamily="34" charset="0"/>
                <a:cs typeface="Arial" pitchFamily="34" charset="0"/>
                <a:sym typeface="Symbol"/>
              </a:rPr>
              <a:t>  </a:t>
            </a:r>
            <a:r>
              <a:rPr lang="en-US" sz="2400" b="1" dirty="0" smtClean="0">
                <a:solidFill>
                  <a:srgbClr val="0000FF"/>
                </a:solidFill>
                <a:latin typeface="Arial" pitchFamily="34" charset="0"/>
                <a:cs typeface="Arial" pitchFamily="34" charset="0"/>
                <a:sym typeface="Symbol"/>
              </a:rPr>
              <a:t>2</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m</a:t>
            </a:r>
            <a:r>
              <a:rPr lang="en-US" sz="2400" b="1" dirty="0" smtClean="0">
                <a:solidFill>
                  <a:srgbClr val="0000FF"/>
                </a:solidFill>
                <a:latin typeface="Arial" pitchFamily="34" charset="0"/>
                <a:cs typeface="Arial" pitchFamily="34" charset="0"/>
                <a:sym typeface="Symbol"/>
              </a:rPr>
              <a:t>3</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180</a:t>
            </a:r>
            <a:r>
              <a:rPr lang="en-US" sz="2400" b="1" baseline="70000" dirty="0">
                <a:solidFill>
                  <a:srgbClr val="0000FF"/>
                </a:solidFill>
                <a:latin typeface="Arial" pitchFamily="34" charset="0"/>
                <a:cs typeface="Arial" pitchFamily="34" charset="0"/>
              </a:rPr>
              <a:t>0</a:t>
            </a:r>
            <a:endParaRPr lang="en-US" sz="2400" b="1" baseline="700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98908509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7904679" y="1778196"/>
            <a:ext cx="3696771" cy="2920804"/>
            <a:chOff x="7054850" y="406400"/>
            <a:chExt cx="3232150" cy="2362200"/>
          </a:xfrm>
        </p:grpSpPr>
        <p:cxnSp>
          <p:nvCxnSpPr>
            <p:cNvPr id="38" name="Straight Connector 37"/>
            <p:cNvCxnSpPr/>
            <p:nvPr/>
          </p:nvCxnSpPr>
          <p:spPr>
            <a:xfrm>
              <a:off x="7080250" y="1384300"/>
              <a:ext cx="25019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054850" y="2222500"/>
              <a:ext cx="25781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905750" y="698500"/>
              <a:ext cx="990600" cy="20701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655987" y="1043051"/>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42" name="TextBox 41"/>
            <p:cNvSpPr txBox="1"/>
            <p:nvPr/>
          </p:nvSpPr>
          <p:spPr>
            <a:xfrm>
              <a:off x="8335155" y="1043051"/>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43" name="TextBox 42"/>
            <p:cNvSpPr txBox="1"/>
            <p:nvPr/>
          </p:nvSpPr>
          <p:spPr>
            <a:xfrm>
              <a:off x="8155065" y="1397000"/>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44" name="TextBox 43"/>
            <p:cNvSpPr txBox="1"/>
            <p:nvPr/>
          </p:nvSpPr>
          <p:spPr>
            <a:xfrm>
              <a:off x="9652000" y="1244600"/>
              <a:ext cx="431800" cy="373372"/>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k</a:t>
              </a:r>
              <a:endParaRPr lang="en-US" sz="2400" b="1" i="1">
                <a:solidFill>
                  <a:srgbClr val="0000FF"/>
                </a:solidFill>
                <a:latin typeface="Arial" pitchFamily="34" charset="0"/>
                <a:cs typeface="Arial" pitchFamily="34" charset="0"/>
              </a:endParaRPr>
            </a:p>
          </p:txBody>
        </p:sp>
        <p:sp>
          <p:nvSpPr>
            <p:cNvPr id="45" name="TextBox 44"/>
            <p:cNvSpPr txBox="1"/>
            <p:nvPr/>
          </p:nvSpPr>
          <p:spPr>
            <a:xfrm>
              <a:off x="9652000" y="2082800"/>
              <a:ext cx="5080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m</a:t>
              </a:r>
              <a:endParaRPr lang="en-US" sz="2400" b="1" dirty="0">
                <a:solidFill>
                  <a:srgbClr val="0000FF"/>
                </a:solidFill>
                <a:latin typeface="Arial" pitchFamily="34" charset="0"/>
                <a:cs typeface="Arial" pitchFamily="34" charset="0"/>
              </a:endParaRPr>
            </a:p>
          </p:txBody>
        </p:sp>
        <p:sp>
          <p:nvSpPr>
            <p:cNvPr id="46" name="TextBox 45"/>
            <p:cNvSpPr txBox="1"/>
            <p:nvPr/>
          </p:nvSpPr>
          <p:spPr>
            <a:xfrm>
              <a:off x="9372600" y="406400"/>
              <a:ext cx="914400" cy="373372"/>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k || m</a:t>
              </a:r>
              <a:endParaRPr lang="en-US" sz="2400" b="1" i="1" dirty="0">
                <a:solidFill>
                  <a:srgbClr val="0000FF"/>
                </a:solidFill>
                <a:latin typeface="Arial" pitchFamily="34" charset="0"/>
                <a:cs typeface="Arial" pitchFamily="34" charset="0"/>
              </a:endParaRPr>
            </a:p>
          </p:txBody>
        </p:sp>
        <p:sp>
          <p:nvSpPr>
            <p:cNvPr id="47" name="Freeform 46"/>
            <p:cNvSpPr/>
            <p:nvPr/>
          </p:nvSpPr>
          <p:spPr>
            <a:xfrm rot="5400000">
              <a:off x="9112250" y="1358900"/>
              <a:ext cx="88901" cy="50801"/>
            </a:xfrm>
            <a:custGeom>
              <a:avLst/>
              <a:gdLst/>
              <a:ahLst/>
              <a:cxnLst/>
              <a:rect l="0" t="0" r="0" b="0"/>
              <a:pathLst>
                <a:path w="88901" h="50801">
                  <a:moveTo>
                    <a:pt x="88900" y="21209"/>
                  </a:moveTo>
                  <a:lnTo>
                    <a:pt x="66675" y="21209"/>
                  </a:lnTo>
                  <a:lnTo>
                    <a:pt x="66675" y="50800"/>
                  </a:lnTo>
                  <a:lnTo>
                    <a:pt x="22225" y="50800"/>
                  </a:lnTo>
                  <a:lnTo>
                    <a:pt x="22225" y="21209"/>
                  </a:lnTo>
                  <a:lnTo>
                    <a:pt x="0" y="21209"/>
                  </a:lnTo>
                  <a:lnTo>
                    <a:pt x="44450"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8" name="Freeform 47"/>
            <p:cNvSpPr/>
            <p:nvPr/>
          </p:nvSpPr>
          <p:spPr>
            <a:xfrm rot="5462400">
              <a:off x="9124950" y="2178050"/>
              <a:ext cx="88901" cy="50801"/>
            </a:xfrm>
            <a:custGeom>
              <a:avLst/>
              <a:gdLst/>
              <a:ahLst/>
              <a:cxnLst/>
              <a:rect l="0" t="0" r="0" b="0"/>
              <a:pathLst>
                <a:path w="88901" h="50801">
                  <a:moveTo>
                    <a:pt x="88900" y="21209"/>
                  </a:moveTo>
                  <a:lnTo>
                    <a:pt x="66675" y="21209"/>
                  </a:lnTo>
                  <a:lnTo>
                    <a:pt x="66675" y="50800"/>
                  </a:lnTo>
                  <a:lnTo>
                    <a:pt x="22225" y="50800"/>
                  </a:lnTo>
                  <a:lnTo>
                    <a:pt x="22225" y="21209"/>
                  </a:lnTo>
                  <a:lnTo>
                    <a:pt x="0" y="21209"/>
                  </a:lnTo>
                  <a:lnTo>
                    <a:pt x="44450"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9" name="TextBox 48"/>
            <p:cNvSpPr txBox="1"/>
            <p:nvPr/>
          </p:nvSpPr>
          <p:spPr>
            <a:xfrm>
              <a:off x="8902700" y="444500"/>
              <a:ext cx="431800" cy="373372"/>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n</a:t>
              </a:r>
              <a:endParaRPr lang="en-US" sz="2400" b="1" i="1">
                <a:solidFill>
                  <a:srgbClr val="0000FF"/>
                </a:solidFill>
                <a:latin typeface="Arial" pitchFamily="34" charset="0"/>
                <a:cs typeface="Arial" pitchFamily="34" charset="0"/>
              </a:endParaRPr>
            </a:p>
          </p:txBody>
        </p:sp>
        <p:sp>
          <p:nvSpPr>
            <p:cNvPr id="50" name="TextBox 49"/>
            <p:cNvSpPr txBox="1"/>
            <p:nvPr/>
          </p:nvSpPr>
          <p:spPr>
            <a:xfrm>
              <a:off x="8521700" y="1409700"/>
              <a:ext cx="4318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sp>
          <p:nvSpPr>
            <p:cNvPr id="51" name="TextBox 50"/>
            <p:cNvSpPr txBox="1"/>
            <p:nvPr/>
          </p:nvSpPr>
          <p:spPr>
            <a:xfrm>
              <a:off x="8242300" y="1905826"/>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sp>
          <p:nvSpPr>
            <p:cNvPr id="52" name="TextBox 51"/>
            <p:cNvSpPr txBox="1"/>
            <p:nvPr/>
          </p:nvSpPr>
          <p:spPr>
            <a:xfrm>
              <a:off x="7937500" y="1905826"/>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sp>
          <p:nvSpPr>
            <p:cNvPr id="53" name="TextBox 52"/>
            <p:cNvSpPr txBox="1"/>
            <p:nvPr/>
          </p:nvSpPr>
          <p:spPr>
            <a:xfrm>
              <a:off x="7821950" y="2247900"/>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7</a:t>
              </a:r>
              <a:endParaRPr lang="en-US" sz="2400" b="1" dirty="0">
                <a:solidFill>
                  <a:srgbClr val="0000FF"/>
                </a:solidFill>
                <a:latin typeface="Arial" pitchFamily="34" charset="0"/>
                <a:cs typeface="Arial" pitchFamily="34" charset="0"/>
              </a:endParaRPr>
            </a:p>
          </p:txBody>
        </p:sp>
        <p:sp>
          <p:nvSpPr>
            <p:cNvPr id="54" name="TextBox 53"/>
            <p:cNvSpPr txBox="1"/>
            <p:nvPr/>
          </p:nvSpPr>
          <p:spPr>
            <a:xfrm>
              <a:off x="8153400" y="2260600"/>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8</a:t>
              </a:r>
              <a:endParaRPr lang="en-US" sz="2400" b="1" dirty="0">
                <a:solidFill>
                  <a:srgbClr val="0000FF"/>
                </a:solidFill>
                <a:latin typeface="Arial" pitchFamily="34" charset="0"/>
                <a:cs typeface="Arial" pitchFamily="34" charset="0"/>
              </a:endParaRPr>
            </a:p>
          </p:txBody>
        </p:sp>
      </p:grpSp>
      <p:grpSp>
        <p:nvGrpSpPr>
          <p:cNvPr id="66" name="Group 65"/>
          <p:cNvGrpSpPr/>
          <p:nvPr/>
        </p:nvGrpSpPr>
        <p:grpSpPr>
          <a:xfrm>
            <a:off x="241136" y="812800"/>
            <a:ext cx="10192454" cy="830997"/>
            <a:chOff x="0" y="-70581"/>
            <a:chExt cx="10261600" cy="672070"/>
          </a:xfrm>
        </p:grpSpPr>
        <p:sp>
          <p:nvSpPr>
            <p:cNvPr id="58" name="TextBox 57"/>
            <p:cNvSpPr txBox="1"/>
            <p:nvPr/>
          </p:nvSpPr>
          <p:spPr>
            <a:xfrm>
              <a:off x="0" y="-70581"/>
              <a:ext cx="10261600" cy="67207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If lines k and m are parallel, prove that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2 and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5 are supplementary.</a:t>
              </a:r>
              <a:endParaRPr lang="en-US" sz="2400" b="1" dirty="0">
                <a:solidFill>
                  <a:srgbClr val="0000FF"/>
                </a:solidFill>
                <a:latin typeface="Arial" pitchFamily="34" charset="0"/>
                <a:cs typeface="Arial" pitchFamily="34" charset="0"/>
              </a:endParaRPr>
            </a:p>
          </p:txBody>
        </p:sp>
        <p:cxnSp>
          <p:nvCxnSpPr>
            <p:cNvPr id="59" name="Straight Connector 58"/>
            <p:cNvCxnSpPr/>
            <p:nvPr/>
          </p:nvCxnSpPr>
          <p:spPr>
            <a:xfrm>
              <a:off x="76200" y="237553"/>
              <a:ext cx="1260091" cy="0"/>
            </a:xfrm>
            <a:prstGeom prst="line">
              <a:avLst/>
            </a:prstGeom>
            <a:ln w="28575"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a:xfrm>
            <a:off x="1199197" y="2018399"/>
            <a:ext cx="1510665" cy="83099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Given:</a:t>
            </a:r>
          </a:p>
          <a:p>
            <a:r>
              <a:rPr lang="en-US" sz="2400" b="1" dirty="0" smtClean="0">
                <a:solidFill>
                  <a:srgbClr val="000000"/>
                </a:solidFill>
                <a:latin typeface="Arial" pitchFamily="34" charset="0"/>
                <a:cs typeface="Arial" pitchFamily="34" charset="0"/>
              </a:rPr>
              <a:t>Prove:</a:t>
            </a:r>
            <a:endParaRPr lang="en-US" sz="2400" b="1" dirty="0">
              <a:solidFill>
                <a:srgbClr val="000000"/>
              </a:solidFill>
              <a:latin typeface="Arial" pitchFamily="34" charset="0"/>
              <a:cs typeface="Arial" pitchFamily="34" charset="0"/>
            </a:endParaRPr>
          </a:p>
        </p:txBody>
      </p:sp>
      <p:sp>
        <p:nvSpPr>
          <p:cNvPr id="92" name="TextBox 91"/>
          <p:cNvSpPr txBox="1"/>
          <p:nvPr/>
        </p:nvSpPr>
        <p:spPr>
          <a:xfrm>
            <a:off x="2228850" y="2032000"/>
            <a:ext cx="1045845" cy="461665"/>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k || m</a:t>
            </a:r>
            <a:endParaRPr lang="en-US" sz="2400" b="1" i="1">
              <a:solidFill>
                <a:srgbClr val="0000FF"/>
              </a:solidFill>
              <a:latin typeface="Arial" pitchFamily="34" charset="0"/>
              <a:cs typeface="Arial" pitchFamily="34" charset="0"/>
            </a:endParaRPr>
          </a:p>
        </p:txBody>
      </p:sp>
      <p:sp>
        <p:nvSpPr>
          <p:cNvPr id="93" name="TextBox 92"/>
          <p:cNvSpPr txBox="1"/>
          <p:nvPr/>
        </p:nvSpPr>
        <p:spPr>
          <a:xfrm>
            <a:off x="2281714" y="2374900"/>
            <a:ext cx="3166586" cy="461665"/>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m</a:t>
            </a:r>
            <a:r>
              <a:rPr lang="en-US" sz="2400" b="1" dirty="0">
                <a:solidFill>
                  <a:srgbClr val="0000FF"/>
                </a:solidFill>
                <a:latin typeface="Arial" pitchFamily="34" charset="0"/>
                <a:cs typeface="Arial" pitchFamily="34" charset="0"/>
                <a:sym typeface="Symbol"/>
              </a:rPr>
              <a:t>  </a:t>
            </a:r>
            <a:r>
              <a:rPr lang="en-US" sz="2400" b="1" dirty="0" smtClean="0">
                <a:solidFill>
                  <a:srgbClr val="0000FF"/>
                </a:solidFill>
                <a:latin typeface="Arial" pitchFamily="34" charset="0"/>
                <a:cs typeface="Arial" pitchFamily="34" charset="0"/>
                <a:sym typeface="Symbol"/>
              </a:rPr>
              <a:t>2</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m</a:t>
            </a:r>
            <a:r>
              <a:rPr lang="en-US" sz="2400" b="1" dirty="0" smtClean="0">
                <a:solidFill>
                  <a:srgbClr val="0000FF"/>
                </a:solidFill>
                <a:latin typeface="Arial" pitchFamily="34" charset="0"/>
                <a:cs typeface="Arial" pitchFamily="34" charset="0"/>
                <a:sym typeface="Symbol"/>
              </a:rPr>
              <a:t>5</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180</a:t>
            </a:r>
            <a:r>
              <a:rPr lang="en-US" sz="2400" b="1" baseline="70000" dirty="0">
                <a:solidFill>
                  <a:srgbClr val="0000FF"/>
                </a:solidFill>
                <a:latin typeface="Arial" pitchFamily="34" charset="0"/>
                <a:cs typeface="Arial" pitchFamily="34" charset="0"/>
              </a:rPr>
              <a:t>0</a:t>
            </a:r>
            <a:endParaRPr lang="en-US" sz="2400" b="1" baseline="70000" dirty="0">
              <a:solidFill>
                <a:srgbClr val="0000FF"/>
              </a:solidFill>
              <a:latin typeface="Arial" pitchFamily="34" charset="0"/>
              <a:cs typeface="Arial" pitchFamily="34" charset="0"/>
            </a:endParaRPr>
          </a:p>
        </p:txBody>
      </p:sp>
      <p:cxnSp>
        <p:nvCxnSpPr>
          <p:cNvPr id="94" name="Straight Connector 93"/>
          <p:cNvCxnSpPr/>
          <p:nvPr/>
        </p:nvCxnSpPr>
        <p:spPr>
          <a:xfrm>
            <a:off x="446019" y="3745755"/>
            <a:ext cx="632524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546005" y="3211845"/>
            <a:ext cx="0" cy="436550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42560" y="3180439"/>
            <a:ext cx="209169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Statement</a:t>
            </a:r>
            <a:endParaRPr lang="en-US" sz="2400" b="1" dirty="0">
              <a:solidFill>
                <a:srgbClr val="000000"/>
              </a:solidFill>
              <a:latin typeface="Arial" pitchFamily="34" charset="0"/>
              <a:cs typeface="Arial" pitchFamily="34" charset="0"/>
            </a:endParaRPr>
          </a:p>
        </p:txBody>
      </p:sp>
      <p:sp>
        <p:nvSpPr>
          <p:cNvPr id="97" name="TextBox 96"/>
          <p:cNvSpPr txBox="1"/>
          <p:nvPr/>
        </p:nvSpPr>
        <p:spPr>
          <a:xfrm>
            <a:off x="4185133" y="3180439"/>
            <a:ext cx="2324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Justification</a:t>
            </a:r>
            <a:endParaRPr lang="en-US" sz="2400" b="1" dirty="0">
              <a:solidFill>
                <a:srgbClr val="000000"/>
              </a:solidFill>
              <a:latin typeface="Arial" pitchFamily="34" charset="0"/>
              <a:cs typeface="Arial" pitchFamily="34" charset="0"/>
            </a:endParaRPr>
          </a:p>
        </p:txBody>
      </p:sp>
      <p:grpSp>
        <p:nvGrpSpPr>
          <p:cNvPr id="98" name="Group 97"/>
          <p:cNvGrpSpPr/>
          <p:nvPr/>
        </p:nvGrpSpPr>
        <p:grpSpPr>
          <a:xfrm>
            <a:off x="219637" y="4122631"/>
            <a:ext cx="3775658" cy="2677656"/>
            <a:chOff x="304800" y="2489200"/>
            <a:chExt cx="2964438" cy="2165555"/>
          </a:xfrm>
        </p:grpSpPr>
        <p:sp>
          <p:nvSpPr>
            <p:cNvPr id="99" name="TextBox 98"/>
            <p:cNvSpPr txBox="1"/>
            <p:nvPr/>
          </p:nvSpPr>
          <p:spPr>
            <a:xfrm>
              <a:off x="304800" y="2489200"/>
              <a:ext cx="1778000" cy="216555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 </a:t>
              </a:r>
              <a:r>
                <a:rPr lang="en-US" sz="2400" b="1" dirty="0" smtClean="0">
                  <a:solidFill>
                    <a:srgbClr val="0000FF"/>
                  </a:solidFill>
                  <a:latin typeface="Arial" pitchFamily="34" charset="0"/>
                  <a:cs typeface="Arial" pitchFamily="34" charset="0"/>
                </a:rPr>
                <a:t>k </a:t>
              </a:r>
              <a:r>
                <a:rPr lang="en-US" sz="2400" b="1" dirty="0" smtClean="0">
                  <a:solidFill>
                    <a:srgbClr val="0000FF"/>
                  </a:solidFill>
                  <a:latin typeface="Arial" pitchFamily="34" charset="0"/>
                  <a:cs typeface="Arial" pitchFamily="34" charset="0"/>
                </a:rPr>
                <a:t>|| m</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a:t>
              </a:r>
              <a:endParaRPr lang="en-US" sz="2400" b="1" dirty="0">
                <a:solidFill>
                  <a:srgbClr val="0000FF"/>
                </a:solidFill>
                <a:latin typeface="Arial" pitchFamily="34" charset="0"/>
                <a:cs typeface="Arial" pitchFamily="34" charset="0"/>
              </a:endParaRPr>
            </a:p>
          </p:txBody>
        </p:sp>
        <p:sp>
          <p:nvSpPr>
            <p:cNvPr id="103" name="TextBox 102"/>
            <p:cNvSpPr txBox="1"/>
            <p:nvPr/>
          </p:nvSpPr>
          <p:spPr>
            <a:xfrm>
              <a:off x="566106" y="3078592"/>
              <a:ext cx="1449276" cy="37337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2 </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sp>
          <p:nvSpPr>
            <p:cNvPr id="101" name="TextBox 100"/>
            <p:cNvSpPr txBox="1"/>
            <p:nvPr/>
          </p:nvSpPr>
          <p:spPr>
            <a:xfrm>
              <a:off x="566106" y="3694860"/>
              <a:ext cx="2703132" cy="373372"/>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m</a:t>
              </a:r>
              <a:r>
                <a:rPr lang="en-US" sz="2400" b="1" dirty="0">
                  <a:solidFill>
                    <a:srgbClr val="0000FF"/>
                  </a:solidFill>
                  <a:latin typeface="Arial" pitchFamily="34" charset="0"/>
                  <a:cs typeface="Arial" pitchFamily="34" charset="0"/>
                  <a:sym typeface="Symbol"/>
                </a:rPr>
                <a:t>  </a:t>
              </a:r>
              <a:r>
                <a:rPr lang="en-US" sz="2400" b="1" dirty="0" smtClean="0">
                  <a:solidFill>
                    <a:srgbClr val="0000FF"/>
                  </a:solidFill>
                  <a:latin typeface="Arial" pitchFamily="34" charset="0"/>
                  <a:cs typeface="Arial" pitchFamily="34" charset="0"/>
                  <a:sym typeface="Symbol"/>
                </a:rPr>
                <a:t>4</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m</a:t>
              </a:r>
              <a:r>
                <a:rPr lang="en-US" sz="2400" b="1" dirty="0">
                  <a:solidFill>
                    <a:srgbClr val="0000FF"/>
                  </a:solidFill>
                  <a:latin typeface="Arial" pitchFamily="34" charset="0"/>
                  <a:cs typeface="Arial" pitchFamily="34" charset="0"/>
                  <a:sym typeface="Symbol"/>
                </a:rPr>
                <a:t>5</a:t>
              </a:r>
              <a:r>
                <a:rPr lang="en-US" sz="2400" b="1" dirty="0">
                  <a:solidFill>
                    <a:srgbClr val="0000FF"/>
                  </a:solidFill>
                  <a:latin typeface="Arial" pitchFamily="34" charset="0"/>
                  <a:cs typeface="Arial" pitchFamily="34" charset="0"/>
                </a:rPr>
                <a:t> = 180</a:t>
              </a:r>
              <a:r>
                <a:rPr lang="en-US" sz="2400" b="1" baseline="70000" dirty="0">
                  <a:solidFill>
                    <a:srgbClr val="0000FF"/>
                  </a:solidFill>
                  <a:latin typeface="Arial" pitchFamily="34" charset="0"/>
                  <a:cs typeface="Arial" pitchFamily="34" charset="0"/>
                </a:rPr>
                <a:t>0</a:t>
              </a:r>
              <a:endParaRPr lang="en-US" sz="2400" b="1" baseline="70000" dirty="0">
                <a:solidFill>
                  <a:srgbClr val="0000FF"/>
                </a:solidFill>
                <a:latin typeface="Arial" pitchFamily="34" charset="0"/>
                <a:cs typeface="Arial" pitchFamily="34" charset="0"/>
              </a:endParaRPr>
            </a:p>
          </p:txBody>
        </p:sp>
        <p:sp>
          <p:nvSpPr>
            <p:cNvPr id="102" name="TextBox 101"/>
            <p:cNvSpPr txBox="1"/>
            <p:nvPr/>
          </p:nvSpPr>
          <p:spPr>
            <a:xfrm>
              <a:off x="566106" y="4276704"/>
              <a:ext cx="2544323" cy="373372"/>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m</a:t>
              </a:r>
              <a:r>
                <a:rPr lang="en-US" sz="2400" b="1" dirty="0">
                  <a:solidFill>
                    <a:srgbClr val="0000FF"/>
                  </a:solidFill>
                  <a:latin typeface="Arial" pitchFamily="34" charset="0"/>
                  <a:cs typeface="Arial" pitchFamily="34" charset="0"/>
                  <a:sym typeface="Symbol"/>
                </a:rPr>
                <a:t>  2</a:t>
              </a:r>
              <a:r>
                <a:rPr lang="en-US" sz="2400" b="1" dirty="0">
                  <a:solidFill>
                    <a:srgbClr val="0000FF"/>
                  </a:solidFill>
                  <a:latin typeface="Arial" pitchFamily="34" charset="0"/>
                  <a:cs typeface="Arial" pitchFamily="34" charset="0"/>
                </a:rPr>
                <a:t> + m</a:t>
              </a:r>
              <a:r>
                <a:rPr lang="en-US" sz="2400" b="1" dirty="0">
                  <a:solidFill>
                    <a:srgbClr val="0000FF"/>
                  </a:solidFill>
                  <a:latin typeface="Arial" pitchFamily="34" charset="0"/>
                  <a:cs typeface="Arial" pitchFamily="34" charset="0"/>
                  <a:sym typeface="Symbol"/>
                </a:rPr>
                <a:t>5</a:t>
              </a:r>
              <a:r>
                <a:rPr lang="en-US" sz="2400" b="1" dirty="0">
                  <a:solidFill>
                    <a:srgbClr val="0000FF"/>
                  </a:solidFill>
                  <a:latin typeface="Arial" pitchFamily="34" charset="0"/>
                  <a:cs typeface="Arial" pitchFamily="34" charset="0"/>
                </a:rPr>
                <a:t> = 180</a:t>
              </a:r>
              <a:r>
                <a:rPr lang="en-US" sz="2400" b="1" baseline="70000" dirty="0">
                  <a:solidFill>
                    <a:srgbClr val="0000FF"/>
                  </a:solidFill>
                  <a:latin typeface="Arial" pitchFamily="34" charset="0"/>
                  <a:cs typeface="Arial" pitchFamily="34" charset="0"/>
                </a:rPr>
                <a:t>0</a:t>
              </a:r>
              <a:endParaRPr lang="en-US" sz="2400" b="1" baseline="70000" dirty="0">
                <a:solidFill>
                  <a:srgbClr val="0000FF"/>
                </a:solidFill>
                <a:latin typeface="Arial" pitchFamily="34" charset="0"/>
                <a:cs typeface="Arial" pitchFamily="34" charset="0"/>
              </a:endParaRPr>
            </a:p>
          </p:txBody>
        </p:sp>
      </p:grpSp>
      <p:sp>
        <p:nvSpPr>
          <p:cNvPr id="105" name="TextBox 104"/>
          <p:cNvSpPr txBox="1"/>
          <p:nvPr/>
        </p:nvSpPr>
        <p:spPr>
          <a:xfrm>
            <a:off x="3901679" y="4169743"/>
            <a:ext cx="5432584" cy="2677656"/>
          </a:xfrm>
          <a:prstGeom prst="rect">
            <a:avLst/>
          </a:prstGeom>
          <a:noFill/>
        </p:spPr>
        <p:txBody>
          <a:bodyPr vert="horz" rtlCol="0">
            <a:spAutoFit/>
          </a:bodyPr>
          <a:lstStyle/>
          <a:p>
            <a:pPr marL="457200" indent="-457200">
              <a:buAutoNum type="arabicParenR"/>
            </a:pPr>
            <a:r>
              <a:rPr lang="en-US" sz="2400" b="1" dirty="0" smtClean="0">
                <a:solidFill>
                  <a:srgbClr val="0000FF"/>
                </a:solidFill>
                <a:latin typeface="Arial" pitchFamily="34" charset="0"/>
                <a:cs typeface="Arial" pitchFamily="34" charset="0"/>
              </a:rPr>
              <a:t>Given</a:t>
            </a:r>
          </a:p>
          <a:p>
            <a:pPr marL="457200" indent="-457200">
              <a:buAutoNum type="arabicParenR"/>
            </a:pPr>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a:t>
            </a:r>
            <a:r>
              <a:rPr lang="en-US" sz="2400" b="1" dirty="0">
                <a:solidFill>
                  <a:srgbClr val="0000FF"/>
                </a:solidFill>
                <a:latin typeface="Arial" pitchFamily="34" charset="0"/>
                <a:cs typeface="Arial" pitchFamily="34" charset="0"/>
              </a:rPr>
              <a:t>Def. of Vertical Angles</a:t>
            </a:r>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a:t>
            </a:r>
            <a:r>
              <a:rPr lang="en-US" sz="2400" b="1" dirty="0">
                <a:solidFill>
                  <a:srgbClr val="0000FF"/>
                </a:solidFill>
                <a:latin typeface="Arial" pitchFamily="34" charset="0"/>
                <a:cs typeface="Arial" pitchFamily="34" charset="0"/>
              </a:rPr>
              <a:t>Theorem 2 ( s.-s. interior angles</a:t>
            </a:r>
            <a:r>
              <a:rPr lang="en-US" sz="2400" b="1" dirty="0" smtClean="0">
                <a:solidFill>
                  <a:srgbClr val="0000FF"/>
                </a:solidFill>
                <a:latin typeface="Arial" pitchFamily="34" charset="0"/>
                <a:cs typeface="Arial" pitchFamily="34" charset="0"/>
              </a:rPr>
              <a: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a:t>
            </a:r>
            <a:r>
              <a:rPr lang="en-US" sz="2400" b="1" dirty="0">
                <a:solidFill>
                  <a:srgbClr val="0000FF"/>
                </a:solidFill>
                <a:latin typeface="Arial" pitchFamily="34" charset="0"/>
                <a:cs typeface="Arial" pitchFamily="34" charset="0"/>
              </a:rPr>
              <a:t>Substitution </a:t>
            </a:r>
            <a:r>
              <a:rPr lang="en-US" sz="2400" b="1" dirty="0" smtClean="0">
                <a:solidFill>
                  <a:srgbClr val="0000FF"/>
                </a:solidFill>
                <a:latin typeface="Arial" pitchFamily="34" charset="0"/>
                <a:cs typeface="Arial" pitchFamily="34" charset="0"/>
              </a:rPr>
              <a:t>Property</a:t>
            </a:r>
            <a:endParaRPr lang="en-US" sz="2400" b="1" dirty="0">
              <a:solidFill>
                <a:srgbClr val="0000FF"/>
              </a:solidFill>
              <a:latin typeface="Arial" pitchFamily="34" charset="0"/>
              <a:cs typeface="Arial" pitchFamily="34" charset="0"/>
            </a:endParaRPr>
          </a:p>
        </p:txBody>
      </p:sp>
      <p:sp>
        <p:nvSpPr>
          <p:cNvPr id="67" name="Freeform 66"/>
          <p:cNvSpPr/>
          <p:nvPr/>
        </p:nvSpPr>
        <p:spPr>
          <a:xfrm>
            <a:off x="262564" y="4711700"/>
            <a:ext cx="9426027" cy="3183606"/>
          </a:xfrm>
          <a:custGeom>
            <a:avLst/>
            <a:gdLst/>
            <a:ahLst/>
            <a:cxnLst/>
            <a:rect l="0" t="0" r="0" b="0"/>
            <a:pathLst>
              <a:path w="8281798" h="3115438">
                <a:moveTo>
                  <a:pt x="0" y="0"/>
                </a:moveTo>
                <a:lnTo>
                  <a:pt x="8281797" y="0"/>
                </a:lnTo>
                <a:lnTo>
                  <a:pt x="8281797" y="3115437"/>
                </a:lnTo>
                <a:lnTo>
                  <a:pt x="0" y="3115437"/>
                </a:lnTo>
                <a:close/>
              </a:path>
            </a:pathLst>
          </a:custGeom>
          <a:solidFill>
            <a:srgbClr val="E6E6FA"/>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val="222492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562850" y="2794000"/>
            <a:ext cx="1052963" cy="1589483"/>
          </a:xfrm>
          <a:prstGeom prst="rect">
            <a:avLst/>
          </a:prstGeom>
          <a:solidFill>
            <a:scrgbClr r="0" g="0" b="0">
              <a:alpha val="0"/>
            </a:scrgbClr>
          </a:solidFill>
        </p:spPr>
      </p:pic>
      <p:sp>
        <p:nvSpPr>
          <p:cNvPr id="3" name="TextBox 2"/>
          <p:cNvSpPr txBox="1"/>
          <p:nvPr/>
        </p:nvSpPr>
        <p:spPr>
          <a:xfrm>
            <a:off x="458391" y="3122787"/>
            <a:ext cx="1510665" cy="83099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Given:</a:t>
            </a:r>
          </a:p>
          <a:p>
            <a:r>
              <a:rPr lang="en-US" sz="2400" b="1" smtClean="0">
                <a:solidFill>
                  <a:srgbClr val="000000"/>
                </a:solidFill>
                <a:latin typeface="Arial" pitchFamily="34" charset="0"/>
                <a:cs typeface="Arial" pitchFamily="34" charset="0"/>
              </a:rPr>
              <a:t>Prove:</a:t>
            </a:r>
            <a:endParaRPr lang="en-US" sz="2400" b="1">
              <a:solidFill>
                <a:srgbClr val="000000"/>
              </a:solidFill>
              <a:latin typeface="Arial" pitchFamily="34" charset="0"/>
              <a:cs typeface="Arial" pitchFamily="34" charset="0"/>
            </a:endParaRPr>
          </a:p>
        </p:txBody>
      </p:sp>
      <p:grpSp>
        <p:nvGrpSpPr>
          <p:cNvPr id="9" name="Group 8"/>
          <p:cNvGrpSpPr/>
          <p:nvPr/>
        </p:nvGrpSpPr>
        <p:grpSpPr>
          <a:xfrm>
            <a:off x="458391" y="3134912"/>
            <a:ext cx="5868353" cy="4944997"/>
            <a:chOff x="406400" y="1152804"/>
            <a:chExt cx="5130800" cy="3999265"/>
          </a:xfrm>
        </p:grpSpPr>
        <p:sp>
          <p:nvSpPr>
            <p:cNvPr id="4" name="TextBox 3"/>
            <p:cNvSpPr txBox="1"/>
            <p:nvPr/>
          </p:nvSpPr>
          <p:spPr>
            <a:xfrm>
              <a:off x="1288113" y="1152804"/>
              <a:ext cx="914400" cy="373371"/>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k || m</a:t>
              </a:r>
              <a:endParaRPr lang="en-US" sz="2400" b="1" i="1">
                <a:solidFill>
                  <a:srgbClr val="0000FF"/>
                </a:solidFill>
                <a:latin typeface="Arial" pitchFamily="34" charset="0"/>
                <a:cs typeface="Arial" pitchFamily="34" charset="0"/>
              </a:endParaRPr>
            </a:p>
          </p:txBody>
        </p:sp>
        <p:sp>
          <p:nvSpPr>
            <p:cNvPr id="5" name="TextBox 4"/>
            <p:cNvSpPr txBox="1"/>
            <p:nvPr/>
          </p:nvSpPr>
          <p:spPr>
            <a:xfrm>
              <a:off x="406400" y="2687818"/>
              <a:ext cx="1778000" cy="246425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    k || m</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a:t>
              </a:r>
            </a:p>
            <a:p>
              <a:endParaRPr lang="en-US" sz="2400" b="1" dirty="0">
                <a:solidFill>
                  <a:srgbClr val="0000FF"/>
                </a:solidFill>
                <a:latin typeface="Arial" pitchFamily="34" charset="0"/>
                <a:cs typeface="Arial" pitchFamily="34" charset="0"/>
              </a:endParaRPr>
            </a:p>
          </p:txBody>
        </p:sp>
        <p:sp>
          <p:nvSpPr>
            <p:cNvPr id="6" name="TextBox 5"/>
            <p:cNvSpPr txBox="1"/>
            <p:nvPr/>
          </p:nvSpPr>
          <p:spPr>
            <a:xfrm>
              <a:off x="901700" y="2032000"/>
              <a:ext cx="1828800" cy="373371"/>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Statement</a:t>
              </a:r>
              <a:endParaRPr lang="en-US" sz="2400" b="1">
                <a:solidFill>
                  <a:srgbClr val="000000"/>
                </a:solidFill>
                <a:latin typeface="Arial" pitchFamily="34" charset="0"/>
                <a:cs typeface="Arial" pitchFamily="34" charset="0"/>
              </a:endParaRPr>
            </a:p>
          </p:txBody>
        </p:sp>
        <p:sp>
          <p:nvSpPr>
            <p:cNvPr id="7" name="TextBox 6"/>
            <p:cNvSpPr txBox="1"/>
            <p:nvPr/>
          </p:nvSpPr>
          <p:spPr>
            <a:xfrm>
              <a:off x="3505200" y="2032000"/>
              <a:ext cx="2032000" cy="373371"/>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Justification</a:t>
              </a:r>
              <a:endParaRPr lang="en-US" sz="2400" b="1">
                <a:solidFill>
                  <a:srgbClr val="000000"/>
                </a:solidFill>
                <a:latin typeface="Arial" pitchFamily="34" charset="0"/>
                <a:cs typeface="Arial" pitchFamily="34" charset="0"/>
              </a:endParaRPr>
            </a:p>
          </p:txBody>
        </p:sp>
        <p:sp>
          <p:nvSpPr>
            <p:cNvPr id="8" name="TextBox 7"/>
            <p:cNvSpPr txBox="1"/>
            <p:nvPr/>
          </p:nvSpPr>
          <p:spPr>
            <a:xfrm>
              <a:off x="3556000" y="2705100"/>
              <a:ext cx="1625600" cy="216555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   Given</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2) </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3) </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4) </a:t>
              </a:r>
              <a:endParaRPr lang="en-US" sz="2400" b="1">
                <a:solidFill>
                  <a:srgbClr val="0000FF"/>
                </a:solidFill>
                <a:latin typeface="Arial" pitchFamily="34" charset="0"/>
                <a:cs typeface="Arial" pitchFamily="34" charset="0"/>
              </a:endParaRPr>
            </a:p>
          </p:txBody>
        </p:sp>
      </p:grpSp>
      <p:sp>
        <p:nvSpPr>
          <p:cNvPr id="10" name="TextBox 9"/>
          <p:cNvSpPr txBox="1"/>
          <p:nvPr/>
        </p:nvSpPr>
        <p:spPr>
          <a:xfrm>
            <a:off x="223209" y="1722735"/>
            <a:ext cx="11054023"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If lines k and m are parallel, prove that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2 and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5 </a:t>
            </a:r>
            <a:r>
              <a:rPr lang="en-US" sz="2400" b="1" dirty="0" smtClean="0">
                <a:solidFill>
                  <a:srgbClr val="0000FF"/>
                </a:solidFill>
                <a:latin typeface="Arial" pitchFamily="34" charset="0"/>
                <a:cs typeface="Arial" pitchFamily="34" charset="0"/>
              </a:rPr>
              <a:t>are supplementary.</a:t>
            </a:r>
            <a:endParaRPr lang="en-US" sz="2400" b="1" dirty="0">
              <a:solidFill>
                <a:srgbClr val="0000FF"/>
              </a:solidFill>
              <a:latin typeface="Arial" pitchFamily="34" charset="0"/>
              <a:cs typeface="Arial" pitchFamily="34" charset="0"/>
            </a:endParaRPr>
          </a:p>
        </p:txBody>
      </p:sp>
      <p:cxnSp>
        <p:nvCxnSpPr>
          <p:cNvPr id="11" name="Straight Connector 10"/>
          <p:cNvCxnSpPr/>
          <p:nvPr/>
        </p:nvCxnSpPr>
        <p:spPr>
          <a:xfrm>
            <a:off x="329241" y="2108200"/>
            <a:ext cx="1390650" cy="0"/>
          </a:xfrm>
          <a:prstGeom prst="line">
            <a:avLst/>
          </a:prstGeom>
          <a:ln w="28575"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772043" y="4143498"/>
            <a:ext cx="3696772" cy="2920804"/>
            <a:chOff x="6800850" y="1968500"/>
            <a:chExt cx="3232150" cy="2362200"/>
          </a:xfrm>
        </p:grpSpPr>
        <p:cxnSp>
          <p:nvCxnSpPr>
            <p:cNvPr id="16" name="Straight Connector 15"/>
            <p:cNvCxnSpPr/>
            <p:nvPr/>
          </p:nvCxnSpPr>
          <p:spPr>
            <a:xfrm>
              <a:off x="6826250" y="2946400"/>
              <a:ext cx="25019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00850" y="3784600"/>
              <a:ext cx="25781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651750" y="2260600"/>
              <a:ext cx="990600" cy="20701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84706" y="2602642"/>
              <a:ext cx="4318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20" name="TextBox 19"/>
            <p:cNvSpPr txBox="1"/>
            <p:nvPr/>
          </p:nvSpPr>
          <p:spPr>
            <a:xfrm>
              <a:off x="8064500" y="2602642"/>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21" name="TextBox 20"/>
            <p:cNvSpPr txBox="1"/>
            <p:nvPr/>
          </p:nvSpPr>
          <p:spPr>
            <a:xfrm>
              <a:off x="7950408" y="2959100"/>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22" name="TextBox 21"/>
            <p:cNvSpPr txBox="1"/>
            <p:nvPr/>
          </p:nvSpPr>
          <p:spPr>
            <a:xfrm>
              <a:off x="9398000" y="2806700"/>
              <a:ext cx="431800" cy="373372"/>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k</a:t>
              </a:r>
              <a:endParaRPr lang="en-US" sz="2400" b="1" i="1">
                <a:solidFill>
                  <a:srgbClr val="0000FF"/>
                </a:solidFill>
                <a:latin typeface="Arial" pitchFamily="34" charset="0"/>
                <a:cs typeface="Arial" pitchFamily="34" charset="0"/>
              </a:endParaRPr>
            </a:p>
          </p:txBody>
        </p:sp>
        <p:sp>
          <p:nvSpPr>
            <p:cNvPr id="23" name="TextBox 22"/>
            <p:cNvSpPr txBox="1"/>
            <p:nvPr/>
          </p:nvSpPr>
          <p:spPr>
            <a:xfrm>
              <a:off x="9398000" y="3644900"/>
              <a:ext cx="5080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m</a:t>
              </a:r>
              <a:endParaRPr lang="en-US" sz="2400" b="1">
                <a:solidFill>
                  <a:srgbClr val="0000FF"/>
                </a:solidFill>
                <a:latin typeface="Arial" pitchFamily="34" charset="0"/>
                <a:cs typeface="Arial" pitchFamily="34" charset="0"/>
              </a:endParaRPr>
            </a:p>
          </p:txBody>
        </p:sp>
        <p:sp>
          <p:nvSpPr>
            <p:cNvPr id="24" name="TextBox 23"/>
            <p:cNvSpPr txBox="1"/>
            <p:nvPr/>
          </p:nvSpPr>
          <p:spPr>
            <a:xfrm>
              <a:off x="9118600" y="1968500"/>
              <a:ext cx="914400" cy="373372"/>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k || m</a:t>
              </a:r>
              <a:endParaRPr lang="en-US" sz="2400" b="1" i="1">
                <a:solidFill>
                  <a:srgbClr val="0000FF"/>
                </a:solidFill>
                <a:latin typeface="Arial" pitchFamily="34" charset="0"/>
                <a:cs typeface="Arial" pitchFamily="34" charset="0"/>
              </a:endParaRPr>
            </a:p>
          </p:txBody>
        </p:sp>
        <p:sp>
          <p:nvSpPr>
            <p:cNvPr id="25" name="Freeform 24"/>
            <p:cNvSpPr/>
            <p:nvPr/>
          </p:nvSpPr>
          <p:spPr>
            <a:xfrm rot="5400000">
              <a:off x="8858250" y="2921000"/>
              <a:ext cx="88901" cy="50801"/>
            </a:xfrm>
            <a:custGeom>
              <a:avLst/>
              <a:gdLst/>
              <a:ahLst/>
              <a:cxnLst/>
              <a:rect l="0" t="0" r="0" b="0"/>
              <a:pathLst>
                <a:path w="88901" h="50801">
                  <a:moveTo>
                    <a:pt x="88900" y="21209"/>
                  </a:moveTo>
                  <a:lnTo>
                    <a:pt x="66675" y="21209"/>
                  </a:lnTo>
                  <a:lnTo>
                    <a:pt x="66675" y="50800"/>
                  </a:lnTo>
                  <a:lnTo>
                    <a:pt x="22225" y="50800"/>
                  </a:lnTo>
                  <a:lnTo>
                    <a:pt x="22225" y="21209"/>
                  </a:lnTo>
                  <a:lnTo>
                    <a:pt x="0" y="21209"/>
                  </a:lnTo>
                  <a:lnTo>
                    <a:pt x="44450"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Freeform 25"/>
            <p:cNvSpPr/>
            <p:nvPr/>
          </p:nvSpPr>
          <p:spPr>
            <a:xfrm rot="5462400">
              <a:off x="8870950" y="3755556"/>
              <a:ext cx="88901" cy="50801"/>
            </a:xfrm>
            <a:custGeom>
              <a:avLst/>
              <a:gdLst/>
              <a:ahLst/>
              <a:cxnLst/>
              <a:rect l="0" t="0" r="0" b="0"/>
              <a:pathLst>
                <a:path w="88901" h="50801">
                  <a:moveTo>
                    <a:pt x="88900" y="21209"/>
                  </a:moveTo>
                  <a:lnTo>
                    <a:pt x="66675" y="21209"/>
                  </a:lnTo>
                  <a:lnTo>
                    <a:pt x="66675" y="50800"/>
                  </a:lnTo>
                  <a:lnTo>
                    <a:pt x="22225" y="50800"/>
                  </a:lnTo>
                  <a:lnTo>
                    <a:pt x="22225" y="21209"/>
                  </a:lnTo>
                  <a:lnTo>
                    <a:pt x="0" y="21209"/>
                  </a:lnTo>
                  <a:lnTo>
                    <a:pt x="44450"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TextBox 26"/>
            <p:cNvSpPr txBox="1"/>
            <p:nvPr/>
          </p:nvSpPr>
          <p:spPr>
            <a:xfrm>
              <a:off x="8648700" y="2006600"/>
              <a:ext cx="431800" cy="373372"/>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n</a:t>
              </a:r>
              <a:endParaRPr lang="en-US" sz="2400" b="1" i="1">
                <a:solidFill>
                  <a:srgbClr val="0000FF"/>
                </a:solidFill>
                <a:latin typeface="Arial" pitchFamily="34" charset="0"/>
                <a:cs typeface="Arial" pitchFamily="34" charset="0"/>
              </a:endParaRPr>
            </a:p>
          </p:txBody>
        </p:sp>
        <p:sp>
          <p:nvSpPr>
            <p:cNvPr id="28" name="TextBox 27"/>
            <p:cNvSpPr txBox="1"/>
            <p:nvPr/>
          </p:nvSpPr>
          <p:spPr>
            <a:xfrm>
              <a:off x="8267700" y="2971800"/>
              <a:ext cx="4318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sp>
          <p:nvSpPr>
            <p:cNvPr id="29" name="TextBox 28"/>
            <p:cNvSpPr txBox="1"/>
            <p:nvPr/>
          </p:nvSpPr>
          <p:spPr>
            <a:xfrm>
              <a:off x="8051592" y="3465417"/>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sp>
          <p:nvSpPr>
            <p:cNvPr id="30" name="TextBox 29"/>
            <p:cNvSpPr txBox="1"/>
            <p:nvPr/>
          </p:nvSpPr>
          <p:spPr>
            <a:xfrm>
              <a:off x="7617293" y="3465417"/>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sp>
          <p:nvSpPr>
            <p:cNvPr id="31" name="TextBox 30"/>
            <p:cNvSpPr txBox="1"/>
            <p:nvPr/>
          </p:nvSpPr>
          <p:spPr>
            <a:xfrm>
              <a:off x="7550670" y="3810000"/>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7</a:t>
              </a:r>
              <a:endParaRPr lang="en-US" sz="2400" b="1" dirty="0">
                <a:solidFill>
                  <a:srgbClr val="0000FF"/>
                </a:solidFill>
                <a:latin typeface="Arial" pitchFamily="34" charset="0"/>
                <a:cs typeface="Arial" pitchFamily="34" charset="0"/>
              </a:endParaRPr>
            </a:p>
          </p:txBody>
        </p:sp>
        <p:sp>
          <p:nvSpPr>
            <p:cNvPr id="32" name="TextBox 31"/>
            <p:cNvSpPr txBox="1"/>
            <p:nvPr/>
          </p:nvSpPr>
          <p:spPr>
            <a:xfrm>
              <a:off x="7899400" y="3822700"/>
              <a:ext cx="4318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8</a:t>
              </a:r>
              <a:endParaRPr lang="en-US" sz="2400" b="1">
                <a:solidFill>
                  <a:srgbClr val="0000FF"/>
                </a:solidFill>
                <a:latin typeface="Arial" pitchFamily="34" charset="0"/>
                <a:cs typeface="Arial" pitchFamily="34" charset="0"/>
              </a:endParaRPr>
            </a:p>
          </p:txBody>
        </p:sp>
      </p:grpSp>
      <p:sp>
        <p:nvSpPr>
          <p:cNvPr id="34" name="TextBox 33"/>
          <p:cNvSpPr txBox="1"/>
          <p:nvPr/>
        </p:nvSpPr>
        <p:spPr>
          <a:xfrm>
            <a:off x="1511617" y="3475335"/>
            <a:ext cx="3079433" cy="461665"/>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m</a:t>
            </a:r>
            <a:r>
              <a:rPr lang="en-US" sz="2400" b="1" dirty="0">
                <a:solidFill>
                  <a:srgbClr val="0000FF"/>
                </a:solidFill>
                <a:latin typeface="Arial" pitchFamily="34" charset="0"/>
                <a:cs typeface="Arial" pitchFamily="34" charset="0"/>
                <a:sym typeface="Symbol"/>
              </a:rPr>
              <a:t>  2</a:t>
            </a:r>
            <a:r>
              <a:rPr lang="en-US" sz="2400" b="1" dirty="0">
                <a:solidFill>
                  <a:srgbClr val="0000FF"/>
                </a:solidFill>
                <a:latin typeface="Arial" pitchFamily="34" charset="0"/>
                <a:cs typeface="Arial" pitchFamily="34" charset="0"/>
              </a:rPr>
              <a:t> + m</a:t>
            </a:r>
            <a:r>
              <a:rPr lang="en-US" sz="2400" b="1" dirty="0">
                <a:solidFill>
                  <a:srgbClr val="0000FF"/>
                </a:solidFill>
                <a:latin typeface="Arial" pitchFamily="34" charset="0"/>
                <a:cs typeface="Arial" pitchFamily="34" charset="0"/>
                <a:sym typeface="Symbol"/>
              </a:rPr>
              <a:t>5</a:t>
            </a:r>
            <a:r>
              <a:rPr lang="en-US" sz="2400" b="1" dirty="0">
                <a:solidFill>
                  <a:srgbClr val="0000FF"/>
                </a:solidFill>
                <a:latin typeface="Arial" pitchFamily="34" charset="0"/>
                <a:cs typeface="Arial" pitchFamily="34" charset="0"/>
              </a:rPr>
              <a:t> = 180</a:t>
            </a:r>
            <a:r>
              <a:rPr lang="en-US" sz="2400" b="1" baseline="70000" dirty="0">
                <a:solidFill>
                  <a:srgbClr val="0000FF"/>
                </a:solidFill>
                <a:latin typeface="Arial" pitchFamily="34" charset="0"/>
                <a:cs typeface="Arial" pitchFamily="34" charset="0"/>
              </a:rPr>
              <a:t>0</a:t>
            </a:r>
            <a:endParaRPr lang="en-US" sz="2400" b="1" baseline="70000" dirty="0">
              <a:solidFill>
                <a:srgbClr val="0000FF"/>
              </a:solidFill>
              <a:latin typeface="Arial" pitchFamily="34" charset="0"/>
              <a:cs typeface="Arial" pitchFamily="34" charset="0"/>
            </a:endParaRPr>
          </a:p>
        </p:txBody>
      </p:sp>
      <p:cxnSp>
        <p:nvCxnSpPr>
          <p:cNvPr id="42" name="Straight Connector 41"/>
          <p:cNvCxnSpPr/>
          <p:nvPr/>
        </p:nvCxnSpPr>
        <p:spPr>
          <a:xfrm>
            <a:off x="556770" y="4708814"/>
            <a:ext cx="632524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726657" y="4143498"/>
            <a:ext cx="0" cy="436550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7650" y="1058653"/>
            <a:ext cx="10284143" cy="461665"/>
          </a:xfrm>
          <a:prstGeom prst="rect">
            <a:avLst/>
          </a:prstGeom>
          <a:noFill/>
        </p:spPr>
        <p:txBody>
          <a:bodyPr vert="horz" rtlCol="0">
            <a:spAutoFit/>
          </a:bodyPr>
          <a:lstStyle/>
          <a:p>
            <a:r>
              <a:rPr lang="en-US" sz="2400" b="1" smtClean="0">
                <a:solidFill>
                  <a:srgbClr val="FF0000"/>
                </a:solidFill>
                <a:latin typeface="Arial" pitchFamily="34" charset="0"/>
                <a:cs typeface="Arial" pitchFamily="34" charset="0"/>
              </a:rPr>
              <a:t>Would you be able to prove the same statement by different method?</a:t>
            </a:r>
            <a:endParaRPr lang="en-US" sz="24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5954353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rot="17919903">
            <a:off x="7141416" y="504680"/>
            <a:ext cx="2480707" cy="2614236"/>
            <a:chOff x="6267416" y="-214674"/>
            <a:chExt cx="2168924" cy="2114260"/>
          </a:xfrm>
        </p:grpSpPr>
        <p:grpSp>
          <p:nvGrpSpPr>
            <p:cNvPr id="29" name="Group 28"/>
            <p:cNvGrpSpPr/>
            <p:nvPr/>
          </p:nvGrpSpPr>
          <p:grpSpPr>
            <a:xfrm>
              <a:off x="6267416" y="-177114"/>
              <a:ext cx="2052566" cy="2076700"/>
              <a:chOff x="6267413" y="-177115"/>
              <a:chExt cx="2052565" cy="2076702"/>
            </a:xfrm>
          </p:grpSpPr>
          <p:grpSp>
            <p:nvGrpSpPr>
              <p:cNvPr id="24" name="Group 23"/>
              <p:cNvGrpSpPr/>
              <p:nvPr/>
            </p:nvGrpSpPr>
            <p:grpSpPr>
              <a:xfrm>
                <a:off x="6267413" y="-177115"/>
                <a:ext cx="2052565" cy="2076702"/>
                <a:chOff x="6267413" y="-177115"/>
                <a:chExt cx="2052565" cy="2076702"/>
              </a:xfrm>
            </p:grpSpPr>
            <p:grpSp>
              <p:nvGrpSpPr>
                <p:cNvPr id="21" name="Group 20"/>
                <p:cNvGrpSpPr/>
                <p:nvPr/>
              </p:nvGrpSpPr>
              <p:grpSpPr>
                <a:xfrm rot="21600000">
                  <a:off x="6267413" y="-177115"/>
                  <a:ext cx="2052565" cy="2076702"/>
                  <a:chOff x="6267413" y="-177115"/>
                  <a:chExt cx="2052565" cy="2076702"/>
                </a:xfrm>
              </p:grpSpPr>
              <p:grpSp>
                <p:nvGrpSpPr>
                  <p:cNvPr id="18" name="Group 17"/>
                  <p:cNvGrpSpPr/>
                  <p:nvPr/>
                </p:nvGrpSpPr>
                <p:grpSpPr>
                  <a:xfrm>
                    <a:off x="6267413" y="-177115"/>
                    <a:ext cx="2052565" cy="1952914"/>
                    <a:chOff x="6267413" y="-177115"/>
                    <a:chExt cx="2052565" cy="1952914"/>
                  </a:xfrm>
                </p:grpSpPr>
                <p:grpSp>
                  <p:nvGrpSpPr>
                    <p:cNvPr id="13" name="Group 12"/>
                    <p:cNvGrpSpPr/>
                    <p:nvPr/>
                  </p:nvGrpSpPr>
                  <p:grpSpPr>
                    <a:xfrm>
                      <a:off x="6267413" y="-43231"/>
                      <a:ext cx="2052565" cy="1812897"/>
                      <a:chOff x="6267413" y="-43231"/>
                      <a:chExt cx="2052565" cy="1812897"/>
                    </a:xfrm>
                  </p:grpSpPr>
                  <p:cxnSp>
                    <p:nvCxnSpPr>
                      <p:cNvPr id="2" name="Straight Connector 1"/>
                      <p:cNvCxnSpPr>
                        <a:stCxn id="14" idx="0"/>
                      </p:cNvCxnSpPr>
                      <p:nvPr/>
                    </p:nvCxnSpPr>
                    <p:spPr>
                      <a:xfrm rot="2330229">
                        <a:off x="6267413" y="-43231"/>
                        <a:ext cx="1152494" cy="1812897"/>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6906059" y="504879"/>
                        <a:ext cx="1383031" cy="704850"/>
                      </a:xfrm>
                      <a:custGeom>
                        <a:avLst/>
                        <a:gdLst/>
                        <a:ahLst/>
                        <a:cxnLst/>
                        <a:rect l="0" t="0" r="0" b="0"/>
                        <a:pathLst>
                          <a:path w="1383031" h="704851">
                            <a:moveTo>
                              <a:pt x="0" y="0"/>
                            </a:moveTo>
                            <a:lnTo>
                              <a:pt x="10161" y="8890"/>
                            </a:lnTo>
                            <a:lnTo>
                              <a:pt x="48261" y="29210"/>
                            </a:lnTo>
                            <a:lnTo>
                              <a:pt x="1383030" y="704850"/>
                            </a:lnTo>
                          </a:path>
                        </a:pathLst>
                      </a:custGeom>
                      <a:ln w="1981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latin typeface="Arial" pitchFamily="34" charset="0"/>
                          <a:cs typeface="Arial" pitchFamily="34" charset="0"/>
                        </a:endParaRPr>
                      </a:p>
                    </p:txBody>
                  </p:sp>
                  <p:sp>
                    <p:nvSpPr>
                      <p:cNvPr id="10" name="Freeform 9"/>
                      <p:cNvSpPr/>
                      <p:nvPr/>
                    </p:nvSpPr>
                    <p:spPr>
                      <a:xfrm>
                        <a:off x="6898850" y="326255"/>
                        <a:ext cx="668021" cy="177801"/>
                      </a:xfrm>
                      <a:custGeom>
                        <a:avLst/>
                        <a:gdLst/>
                        <a:ahLst/>
                        <a:cxnLst/>
                        <a:rect l="0" t="0" r="0" b="0"/>
                        <a:pathLst>
                          <a:path w="668021" h="177801">
                            <a:moveTo>
                              <a:pt x="0" y="177800"/>
                            </a:moveTo>
                            <a:lnTo>
                              <a:pt x="17781" y="175260"/>
                            </a:lnTo>
                            <a:lnTo>
                              <a:pt x="36831" y="171450"/>
                            </a:lnTo>
                            <a:lnTo>
                              <a:pt x="668020" y="0"/>
                            </a:lnTo>
                          </a:path>
                        </a:pathLst>
                      </a:custGeom>
                      <a:ln w="1981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latin typeface="Arial" pitchFamily="34" charset="0"/>
                          <a:cs typeface="Arial" pitchFamily="34" charset="0"/>
                        </a:endParaRPr>
                      </a:p>
                    </p:txBody>
                  </p:sp>
                  <p:sp>
                    <p:nvSpPr>
                      <p:cNvPr id="11" name="Freeform 10"/>
                      <p:cNvSpPr/>
                      <p:nvPr/>
                    </p:nvSpPr>
                    <p:spPr>
                      <a:xfrm>
                        <a:off x="6977348" y="40838"/>
                        <a:ext cx="589281" cy="285751"/>
                      </a:xfrm>
                      <a:custGeom>
                        <a:avLst/>
                        <a:gdLst/>
                        <a:ahLst/>
                        <a:cxnLst/>
                        <a:rect l="0" t="0" r="0" b="0"/>
                        <a:pathLst>
                          <a:path w="589281" h="285751">
                            <a:moveTo>
                              <a:pt x="589280" y="285750"/>
                            </a:moveTo>
                            <a:lnTo>
                              <a:pt x="584200" y="283210"/>
                            </a:lnTo>
                            <a:lnTo>
                              <a:pt x="567690" y="274320"/>
                            </a:lnTo>
                            <a:lnTo>
                              <a:pt x="0" y="0"/>
                            </a:lnTo>
                          </a:path>
                        </a:pathLst>
                      </a:custGeom>
                      <a:ln w="1981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latin typeface="Arial" pitchFamily="34" charset="0"/>
                          <a:cs typeface="Arial" pitchFamily="34" charset="0"/>
                        </a:endParaRPr>
                      </a:p>
                    </p:txBody>
                  </p:sp>
                  <p:sp>
                    <p:nvSpPr>
                      <p:cNvPr id="12" name="Freeform 11"/>
                      <p:cNvSpPr/>
                      <p:nvPr/>
                    </p:nvSpPr>
                    <p:spPr>
                      <a:xfrm>
                        <a:off x="6688027" y="1218685"/>
                        <a:ext cx="1631951" cy="449580"/>
                      </a:xfrm>
                      <a:custGeom>
                        <a:avLst/>
                        <a:gdLst/>
                        <a:ahLst/>
                        <a:cxnLst/>
                        <a:rect l="0" t="0" r="0" b="0"/>
                        <a:pathLst>
                          <a:path w="1631951" h="449580">
                            <a:moveTo>
                              <a:pt x="0" y="448309"/>
                            </a:moveTo>
                            <a:lnTo>
                              <a:pt x="3810" y="449579"/>
                            </a:lnTo>
                            <a:lnTo>
                              <a:pt x="12700" y="447039"/>
                            </a:lnTo>
                            <a:lnTo>
                              <a:pt x="60960" y="433070"/>
                            </a:lnTo>
                            <a:lnTo>
                              <a:pt x="1631950" y="0"/>
                            </a:lnTo>
                            <a:lnTo>
                              <a:pt x="1408431" y="60959"/>
                            </a:lnTo>
                            <a:lnTo>
                              <a:pt x="1555750" y="21589"/>
                            </a:lnTo>
                          </a:path>
                        </a:pathLst>
                      </a:custGeom>
                      <a:ln w="1981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latin typeface="Arial" pitchFamily="34" charset="0"/>
                          <a:cs typeface="Arial" pitchFamily="34" charset="0"/>
                        </a:endParaRPr>
                      </a:p>
                    </p:txBody>
                  </p:sp>
                </p:grpSp>
                <p:pic>
                  <p:nvPicPr>
                    <p:cNvPr id="14" name="Picture 13"/>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3730" y="-177115"/>
                      <a:ext cx="711200" cy="635000"/>
                    </a:xfrm>
                    <a:prstGeom prst="rect">
                      <a:avLst/>
                    </a:prstGeom>
                    <a:solidFill>
                      <a:scrgbClr r="0" g="0" b="0">
                        <a:alpha val="0"/>
                      </a:scrgbClr>
                    </a:solidFill>
                  </p:spPr>
                </p:pic>
                <p:pic>
                  <p:nvPicPr>
                    <p:cNvPr id="15" name="Picture 14"/>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8600" y="266700"/>
                      <a:ext cx="736600" cy="685800"/>
                    </a:xfrm>
                    <a:prstGeom prst="rect">
                      <a:avLst/>
                    </a:prstGeom>
                    <a:solidFill>
                      <a:scrgbClr r="0" g="0" b="0">
                        <a:alpha val="0"/>
                      </a:scrgbClr>
                    </a:solidFill>
                  </p:spPr>
                </p:pic>
                <p:pic>
                  <p:nvPicPr>
                    <p:cNvPr id="16" name="Picture 15"/>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2814" y="1318429"/>
                      <a:ext cx="774700" cy="457370"/>
                    </a:xfrm>
                    <a:prstGeom prst="rect">
                      <a:avLst/>
                    </a:prstGeom>
                    <a:solidFill>
                      <a:scrgbClr r="0" g="0" b="0">
                        <a:alpha val="0"/>
                      </a:scrgbClr>
                    </a:solidFill>
                  </p:spPr>
                </p:pic>
                <p:pic>
                  <p:nvPicPr>
                    <p:cNvPr id="17" name="Picture 16"/>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4536" y="18706"/>
                      <a:ext cx="762000" cy="736600"/>
                    </a:xfrm>
                    <a:prstGeom prst="rect">
                      <a:avLst/>
                    </a:prstGeom>
                    <a:solidFill>
                      <a:scrgbClr r="0" g="0" b="0">
                        <a:alpha val="0"/>
                      </a:scrgbClr>
                    </a:solidFill>
                  </p:spPr>
                </p:pic>
              </p:grpSp>
              <p:pic>
                <p:nvPicPr>
                  <p:cNvPr id="19" name="Picture 18"/>
                  <p:cNvPicPr>
                    <a:picLocks/>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3200" y="304800"/>
                    <a:ext cx="876300" cy="774700"/>
                  </a:xfrm>
                  <a:prstGeom prst="rect">
                    <a:avLst/>
                  </a:prstGeom>
                  <a:solidFill>
                    <a:scrgbClr r="0" g="0" b="0">
                      <a:alpha val="0"/>
                    </a:scrgbClr>
                  </a:solidFill>
                </p:spPr>
              </p:pic>
              <p:pic>
                <p:nvPicPr>
                  <p:cNvPr id="111" name="Picture 110"/>
                  <p:cNvPicPr>
                    <a:picLocks/>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894169">
                    <a:off x="6518999" y="1075542"/>
                    <a:ext cx="810584" cy="837506"/>
                  </a:xfrm>
                  <a:prstGeom prst="rect">
                    <a:avLst/>
                  </a:prstGeom>
                  <a:solidFill>
                    <a:scrgbClr r="0" g="0" b="0">
                      <a:alpha val="0"/>
                    </a:scrgbClr>
                  </a:solidFill>
                </p:spPr>
              </p:pic>
            </p:grpSp>
            <p:sp>
              <p:nvSpPr>
                <p:cNvPr id="22" name="Freeform 21"/>
                <p:cNvSpPr/>
                <p:nvPr/>
              </p:nvSpPr>
              <p:spPr>
                <a:xfrm rot="7044600">
                  <a:off x="7506626" y="787905"/>
                  <a:ext cx="33274" cy="59945"/>
                </a:xfrm>
                <a:custGeom>
                  <a:avLst/>
                  <a:gdLst/>
                  <a:ahLst/>
                  <a:cxnLst/>
                  <a:rect l="0" t="0" r="0" b="0"/>
                  <a:pathLst>
                    <a:path w="33274" h="59945">
                      <a:moveTo>
                        <a:pt x="33273" y="25019"/>
                      </a:moveTo>
                      <a:lnTo>
                        <a:pt x="25018" y="25019"/>
                      </a:lnTo>
                      <a:lnTo>
                        <a:pt x="25018" y="59944"/>
                      </a:lnTo>
                      <a:lnTo>
                        <a:pt x="8255" y="59944"/>
                      </a:lnTo>
                      <a:lnTo>
                        <a:pt x="8255" y="25019"/>
                      </a:lnTo>
                      <a:lnTo>
                        <a:pt x="0" y="25019"/>
                      </a:lnTo>
                      <a:lnTo>
                        <a:pt x="16764" y="0"/>
                      </a:lnTo>
                      <a:close/>
                    </a:path>
                  </a:pathLst>
                </a:cu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Freeform 22"/>
                <p:cNvSpPr/>
                <p:nvPr/>
              </p:nvSpPr>
              <p:spPr>
                <a:xfrm rot="7077600">
                  <a:off x="7259059" y="142117"/>
                  <a:ext cx="33275" cy="59944"/>
                </a:xfrm>
                <a:custGeom>
                  <a:avLst/>
                  <a:gdLst/>
                  <a:ahLst/>
                  <a:cxnLst/>
                  <a:rect l="0" t="0" r="0" b="0"/>
                  <a:pathLst>
                    <a:path w="33275" h="59944">
                      <a:moveTo>
                        <a:pt x="33274" y="25018"/>
                      </a:moveTo>
                      <a:lnTo>
                        <a:pt x="25020" y="25018"/>
                      </a:lnTo>
                      <a:lnTo>
                        <a:pt x="25020" y="59943"/>
                      </a:lnTo>
                      <a:lnTo>
                        <a:pt x="8256" y="59943"/>
                      </a:lnTo>
                      <a:lnTo>
                        <a:pt x="8256" y="25018"/>
                      </a:lnTo>
                      <a:lnTo>
                        <a:pt x="0" y="25018"/>
                      </a:lnTo>
                      <a:lnTo>
                        <a:pt x="16637" y="0"/>
                      </a:lnTo>
                      <a:close/>
                    </a:path>
                  </a:pathLst>
                </a:cu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25" name="TextBox 24"/>
              <p:cNvSpPr txBox="1"/>
              <p:nvPr/>
            </p:nvSpPr>
            <p:spPr>
              <a:xfrm rot="5511836">
                <a:off x="6954139" y="80726"/>
                <a:ext cx="352428" cy="349823"/>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endParaRPr lang="en-US" sz="2000" b="1" dirty="0">
                  <a:solidFill>
                    <a:srgbClr val="0000FF"/>
                  </a:solidFill>
                  <a:latin typeface="Arial" pitchFamily="34" charset="0"/>
                  <a:cs typeface="Arial" pitchFamily="34" charset="0"/>
                </a:endParaRPr>
              </a:p>
            </p:txBody>
          </p:sp>
          <p:sp>
            <p:nvSpPr>
              <p:cNvPr id="26" name="TextBox 25"/>
              <p:cNvSpPr txBox="1"/>
              <p:nvPr/>
            </p:nvSpPr>
            <p:spPr>
              <a:xfrm rot="5996947">
                <a:off x="6958424" y="244462"/>
                <a:ext cx="352428" cy="349823"/>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a:t>
                </a:r>
                <a:endParaRPr lang="en-US" sz="2000" b="1" dirty="0">
                  <a:solidFill>
                    <a:srgbClr val="0000FF"/>
                  </a:solidFill>
                  <a:latin typeface="Arial" pitchFamily="34" charset="0"/>
                  <a:cs typeface="Arial" pitchFamily="34" charset="0"/>
                </a:endParaRPr>
              </a:p>
            </p:txBody>
          </p:sp>
          <p:sp>
            <p:nvSpPr>
              <p:cNvPr id="27" name="TextBox 26"/>
              <p:cNvSpPr txBox="1"/>
              <p:nvPr/>
            </p:nvSpPr>
            <p:spPr>
              <a:xfrm rot="6696202">
                <a:off x="6994726" y="642113"/>
                <a:ext cx="352428" cy="349823"/>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28" name="TextBox 27"/>
              <p:cNvSpPr txBox="1"/>
              <p:nvPr/>
            </p:nvSpPr>
            <p:spPr>
              <a:xfrm rot="6612810">
                <a:off x="6806964" y="1218197"/>
                <a:ext cx="352428" cy="349823"/>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sp>
          <p:nvSpPr>
            <p:cNvPr id="30" name="TextBox 29"/>
            <p:cNvSpPr txBox="1"/>
            <p:nvPr/>
          </p:nvSpPr>
          <p:spPr>
            <a:xfrm rot="3836381">
              <a:off x="7485589" y="-76295"/>
              <a:ext cx="352428" cy="40364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B</a:t>
              </a:r>
              <a:endParaRPr lang="en-US" sz="2400" b="1" dirty="0">
                <a:solidFill>
                  <a:srgbClr val="0000FF"/>
                </a:solidFill>
                <a:latin typeface="Arial" pitchFamily="34" charset="0"/>
                <a:cs typeface="Arial" pitchFamily="34" charset="0"/>
              </a:endParaRPr>
            </a:p>
          </p:txBody>
        </p:sp>
        <p:sp>
          <p:nvSpPr>
            <p:cNvPr id="31" name="TextBox 30"/>
            <p:cNvSpPr txBox="1"/>
            <p:nvPr/>
          </p:nvSpPr>
          <p:spPr>
            <a:xfrm rot="6741963">
              <a:off x="6390173" y="340198"/>
              <a:ext cx="493771" cy="40364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C</a:t>
              </a:r>
              <a:endParaRPr lang="en-US" sz="2400" b="1" dirty="0">
                <a:solidFill>
                  <a:srgbClr val="0000FF"/>
                </a:solidFill>
                <a:latin typeface="Arial" pitchFamily="34" charset="0"/>
                <a:cs typeface="Arial" pitchFamily="34" charset="0"/>
              </a:endParaRPr>
            </a:p>
          </p:txBody>
        </p:sp>
        <p:sp>
          <p:nvSpPr>
            <p:cNvPr id="32" name="TextBox 31"/>
            <p:cNvSpPr txBox="1"/>
            <p:nvPr/>
          </p:nvSpPr>
          <p:spPr>
            <a:xfrm rot="6353465">
              <a:off x="6325596" y="1501198"/>
              <a:ext cx="380999" cy="40364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a:t>
              </a:r>
              <a:endParaRPr lang="en-US" sz="2400" b="1" dirty="0">
                <a:solidFill>
                  <a:srgbClr val="0000FF"/>
                </a:solidFill>
                <a:latin typeface="Arial" pitchFamily="34" charset="0"/>
                <a:cs typeface="Arial" pitchFamily="34" charset="0"/>
              </a:endParaRPr>
            </a:p>
          </p:txBody>
        </p:sp>
        <p:sp>
          <p:nvSpPr>
            <p:cNvPr id="33" name="TextBox 32"/>
            <p:cNvSpPr txBox="1"/>
            <p:nvPr/>
          </p:nvSpPr>
          <p:spPr>
            <a:xfrm rot="7118738">
              <a:off x="6641596" y="-240281"/>
              <a:ext cx="352428" cy="403641"/>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a:t>
              </a:r>
              <a:endParaRPr lang="en-US" sz="2400" b="1">
                <a:solidFill>
                  <a:srgbClr val="0000FF"/>
                </a:solidFill>
                <a:latin typeface="Arial" pitchFamily="34" charset="0"/>
                <a:cs typeface="Arial" pitchFamily="34" charset="0"/>
              </a:endParaRPr>
            </a:p>
          </p:txBody>
        </p:sp>
        <p:sp>
          <p:nvSpPr>
            <p:cNvPr id="34" name="TextBox 33"/>
            <p:cNvSpPr txBox="1"/>
            <p:nvPr/>
          </p:nvSpPr>
          <p:spPr>
            <a:xfrm rot="5063643">
              <a:off x="8034811" y="1226782"/>
              <a:ext cx="399418" cy="40364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D</a:t>
              </a:r>
              <a:endParaRPr lang="en-US" sz="2400" b="1" dirty="0">
                <a:solidFill>
                  <a:srgbClr val="0000FF"/>
                </a:solidFill>
                <a:latin typeface="Arial" pitchFamily="34" charset="0"/>
                <a:cs typeface="Arial" pitchFamily="34" charset="0"/>
              </a:endParaRPr>
            </a:p>
          </p:txBody>
        </p:sp>
      </p:grpSp>
      <p:sp>
        <p:nvSpPr>
          <p:cNvPr id="36" name="TextBox 35"/>
          <p:cNvSpPr txBox="1"/>
          <p:nvPr/>
        </p:nvSpPr>
        <p:spPr>
          <a:xfrm>
            <a:off x="1190410" y="4851400"/>
            <a:ext cx="2029040"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sym typeface="Symbol"/>
              </a:rPr>
              <a:t>2</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sym typeface="Symbol"/>
              </a:rPr>
              <a:t>3</a:t>
            </a:r>
            <a:endParaRPr lang="en-US" sz="2400" b="1" dirty="0">
              <a:solidFill>
                <a:srgbClr val="0000FF"/>
              </a:solidFill>
              <a:latin typeface="Arial" pitchFamily="34" charset="0"/>
              <a:cs typeface="Arial" pitchFamily="34" charset="0"/>
            </a:endParaRPr>
          </a:p>
        </p:txBody>
      </p:sp>
      <p:sp>
        <p:nvSpPr>
          <p:cNvPr id="39" name="TextBox 38"/>
          <p:cNvSpPr txBox="1"/>
          <p:nvPr/>
        </p:nvSpPr>
        <p:spPr>
          <a:xfrm>
            <a:off x="1157583" y="4161135"/>
            <a:ext cx="2330397" cy="461665"/>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1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sym typeface="Symbol"/>
              </a:rPr>
              <a:t>3</a:t>
            </a:r>
            <a:endParaRPr lang="en-US" sz="2400" b="1" dirty="0">
              <a:solidFill>
                <a:srgbClr val="0000FF"/>
              </a:solidFill>
              <a:latin typeface="Arial" pitchFamily="34" charset="0"/>
              <a:cs typeface="Arial" pitchFamily="34" charset="0"/>
            </a:endParaRPr>
          </a:p>
        </p:txBody>
      </p:sp>
      <p:sp>
        <p:nvSpPr>
          <p:cNvPr id="45" name="TextBox 44"/>
          <p:cNvSpPr txBox="1"/>
          <p:nvPr/>
        </p:nvSpPr>
        <p:spPr>
          <a:xfrm>
            <a:off x="748427" y="3033360"/>
            <a:ext cx="508397" cy="378565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a:t>
            </a:r>
            <a:r>
              <a:rPr lang="en-US" sz="2400" b="1" dirty="0" smtClean="0">
                <a:solidFill>
                  <a:srgbClr val="0000FF"/>
                </a:solidFill>
                <a:latin typeface="Arial" pitchFamily="34" charset="0"/>
                <a:cs typeface="Arial" pitchFamily="34" charset="0"/>
              </a:rPr>
              <a:t>)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48" name="TextBox 47"/>
          <p:cNvSpPr txBox="1"/>
          <p:nvPr/>
        </p:nvSpPr>
        <p:spPr>
          <a:xfrm>
            <a:off x="1215607" y="5613400"/>
            <a:ext cx="3146843"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sym typeface="Symbol"/>
              </a:rPr>
              <a:t>2</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sym typeface="Symbol"/>
              </a:rPr>
              <a:t>4</a:t>
            </a:r>
            <a:endParaRPr lang="en-US" sz="2400" b="1" dirty="0">
              <a:solidFill>
                <a:srgbClr val="0000FF"/>
              </a:solidFill>
              <a:latin typeface="Arial" pitchFamily="34" charset="0"/>
              <a:cs typeface="Arial" pitchFamily="34" charset="0"/>
            </a:endParaRPr>
          </a:p>
        </p:txBody>
      </p:sp>
      <p:grpSp>
        <p:nvGrpSpPr>
          <p:cNvPr id="52" name="Group 51"/>
          <p:cNvGrpSpPr/>
          <p:nvPr/>
        </p:nvGrpSpPr>
        <p:grpSpPr>
          <a:xfrm>
            <a:off x="1402080" y="3124067"/>
            <a:ext cx="1510665" cy="465177"/>
            <a:chOff x="1104900" y="2079959"/>
            <a:chExt cx="1320800" cy="376212"/>
          </a:xfrm>
        </p:grpSpPr>
        <p:sp>
          <p:nvSpPr>
            <p:cNvPr id="49" name="TextBox 48"/>
            <p:cNvSpPr txBox="1"/>
            <p:nvPr/>
          </p:nvSpPr>
          <p:spPr>
            <a:xfrm>
              <a:off x="1104900" y="2082800"/>
              <a:ext cx="13208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AB || CD</a:t>
              </a:r>
              <a:endParaRPr lang="en-US" sz="2400" b="1" dirty="0">
                <a:solidFill>
                  <a:srgbClr val="0000FF"/>
                </a:solidFill>
                <a:latin typeface="Arial" pitchFamily="34" charset="0"/>
                <a:cs typeface="Arial" pitchFamily="34" charset="0"/>
              </a:endParaRPr>
            </a:p>
          </p:txBody>
        </p:sp>
        <p:cxnSp>
          <p:nvCxnSpPr>
            <p:cNvPr id="50" name="Straight Connector 49"/>
            <p:cNvCxnSpPr/>
            <p:nvPr/>
          </p:nvCxnSpPr>
          <p:spPr>
            <a:xfrm>
              <a:off x="1169289" y="2081911"/>
              <a:ext cx="315976"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768475" y="2079959"/>
              <a:ext cx="316230"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1348956" y="6370935"/>
            <a:ext cx="148161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CB || ED</a:t>
            </a:r>
            <a:endParaRPr lang="en-US" sz="2400" b="1" dirty="0">
              <a:solidFill>
                <a:srgbClr val="0000FF"/>
              </a:solidFill>
              <a:latin typeface="Arial" pitchFamily="34" charset="0"/>
              <a:cs typeface="Arial" pitchFamily="34" charset="0"/>
            </a:endParaRPr>
          </a:p>
        </p:txBody>
      </p:sp>
      <p:sp>
        <p:nvSpPr>
          <p:cNvPr id="54" name="TextBox 53"/>
          <p:cNvSpPr txBox="1"/>
          <p:nvPr/>
        </p:nvSpPr>
        <p:spPr>
          <a:xfrm>
            <a:off x="1256824" y="2543212"/>
            <a:ext cx="1888331"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Statement</a:t>
            </a:r>
            <a:endParaRPr lang="en-US" sz="2400" b="1" dirty="0">
              <a:solidFill>
                <a:srgbClr val="000000"/>
              </a:solidFill>
              <a:latin typeface="Arial" pitchFamily="34" charset="0"/>
              <a:cs typeface="Arial" pitchFamily="34" charset="0"/>
            </a:endParaRPr>
          </a:p>
        </p:txBody>
      </p:sp>
      <p:sp>
        <p:nvSpPr>
          <p:cNvPr id="55" name="TextBox 54"/>
          <p:cNvSpPr txBox="1"/>
          <p:nvPr/>
        </p:nvSpPr>
        <p:spPr>
          <a:xfrm>
            <a:off x="3944064" y="2536519"/>
            <a:ext cx="209169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Justification</a:t>
            </a:r>
            <a:endParaRPr lang="en-US" sz="2400" b="1" dirty="0">
              <a:solidFill>
                <a:srgbClr val="000000"/>
              </a:solidFill>
              <a:latin typeface="Arial" pitchFamily="34" charset="0"/>
              <a:cs typeface="Arial" pitchFamily="34" charset="0"/>
            </a:endParaRPr>
          </a:p>
        </p:txBody>
      </p:sp>
      <p:sp>
        <p:nvSpPr>
          <p:cNvPr id="56" name="TextBox 55"/>
          <p:cNvSpPr txBox="1"/>
          <p:nvPr/>
        </p:nvSpPr>
        <p:spPr>
          <a:xfrm>
            <a:off x="4148874" y="3064766"/>
            <a:ext cx="6080976" cy="378565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   Given</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Corresponding angles postulate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Transitive property</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Substitution property</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 Corresponding angles postulate</a:t>
            </a:r>
            <a:endParaRPr lang="en-US" sz="2400" b="1" dirty="0">
              <a:solidFill>
                <a:srgbClr val="0000FF"/>
              </a:solidFill>
              <a:latin typeface="Arial" pitchFamily="34" charset="0"/>
              <a:cs typeface="Arial" pitchFamily="34" charset="0"/>
            </a:endParaRPr>
          </a:p>
        </p:txBody>
      </p:sp>
      <p:cxnSp>
        <p:nvCxnSpPr>
          <p:cNvPr id="57" name="Straight Connector 56"/>
          <p:cNvCxnSpPr/>
          <p:nvPr/>
        </p:nvCxnSpPr>
        <p:spPr>
          <a:xfrm>
            <a:off x="3944064" y="2569800"/>
            <a:ext cx="0" cy="415366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02253" y="2935999"/>
            <a:ext cx="511839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32184" y="6375400"/>
            <a:ext cx="377666"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74183" y="6375400"/>
            <a:ext cx="377666"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887840" y="1101857"/>
            <a:ext cx="5608210" cy="851219"/>
            <a:chOff x="655290" y="475312"/>
            <a:chExt cx="4903353" cy="688422"/>
          </a:xfrm>
        </p:grpSpPr>
        <p:sp>
          <p:nvSpPr>
            <p:cNvPr id="77" name="TextBox 76"/>
            <p:cNvSpPr txBox="1"/>
            <p:nvPr/>
          </p:nvSpPr>
          <p:spPr>
            <a:xfrm>
              <a:off x="655290" y="475312"/>
              <a:ext cx="1320800" cy="6720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Given:</a:t>
              </a:r>
            </a:p>
            <a:p>
              <a:r>
                <a:rPr lang="en-US" sz="2400" b="1" dirty="0" smtClean="0">
                  <a:solidFill>
                    <a:srgbClr val="000000"/>
                  </a:solidFill>
                  <a:latin typeface="Arial" pitchFamily="34" charset="0"/>
                  <a:cs typeface="Arial" pitchFamily="34" charset="0"/>
                </a:rPr>
                <a:t>Prove:</a:t>
              </a:r>
              <a:endParaRPr lang="en-US" sz="2400" b="1" dirty="0">
                <a:solidFill>
                  <a:srgbClr val="000000"/>
                </a:solidFill>
                <a:latin typeface="Arial" pitchFamily="34" charset="0"/>
                <a:cs typeface="Arial" pitchFamily="34" charset="0"/>
              </a:endParaRPr>
            </a:p>
          </p:txBody>
        </p:sp>
        <p:sp>
          <p:nvSpPr>
            <p:cNvPr id="78" name="TextBox 77"/>
            <p:cNvSpPr txBox="1"/>
            <p:nvPr/>
          </p:nvSpPr>
          <p:spPr>
            <a:xfrm>
              <a:off x="1536700" y="475312"/>
              <a:ext cx="14986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AB || CD</a:t>
              </a:r>
              <a:endParaRPr lang="en-US" sz="2400" b="1" dirty="0">
                <a:solidFill>
                  <a:srgbClr val="0000FF"/>
                </a:solidFill>
                <a:latin typeface="Arial" pitchFamily="34" charset="0"/>
                <a:cs typeface="Arial" pitchFamily="34" charset="0"/>
              </a:endParaRPr>
            </a:p>
          </p:txBody>
        </p:sp>
        <p:cxnSp>
          <p:nvCxnSpPr>
            <p:cNvPr id="79" name="Straight Connector 78"/>
            <p:cNvCxnSpPr/>
            <p:nvPr/>
          </p:nvCxnSpPr>
          <p:spPr>
            <a:xfrm>
              <a:off x="1659327" y="503221"/>
              <a:ext cx="368300"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58933" y="520931"/>
              <a:ext cx="368300"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871844" y="484433"/>
              <a:ext cx="2686799" cy="37337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1 </a:t>
              </a:r>
              <a:r>
                <a:rPr lang="en-US" sz="2400" b="1" dirty="0" smtClean="0">
                  <a:solidFill>
                    <a:srgbClr val="0000FF"/>
                  </a:solidFill>
                  <a:latin typeface="Arial" pitchFamily="34" charset="0"/>
                  <a:cs typeface="Arial" pitchFamily="34" charset="0"/>
                  <a:sym typeface="Symbol"/>
                </a:rPr>
                <a:t> 2, 3  4</a:t>
              </a:r>
              <a:endParaRPr lang="en-US" sz="2400" b="1" dirty="0">
                <a:solidFill>
                  <a:srgbClr val="0000FF"/>
                </a:solidFill>
                <a:latin typeface="Arial" pitchFamily="34" charset="0"/>
                <a:cs typeface="Arial" pitchFamily="34" charset="0"/>
              </a:endParaRPr>
            </a:p>
          </p:txBody>
        </p:sp>
        <p:sp>
          <p:nvSpPr>
            <p:cNvPr id="103" name="TextBox 102"/>
            <p:cNvSpPr txBox="1"/>
            <p:nvPr/>
          </p:nvSpPr>
          <p:spPr>
            <a:xfrm>
              <a:off x="1475584" y="790363"/>
              <a:ext cx="14732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CB || ED</a:t>
              </a:r>
              <a:endParaRPr lang="en-US" sz="2400" b="1" dirty="0">
                <a:solidFill>
                  <a:srgbClr val="0000FF"/>
                </a:solidFill>
                <a:latin typeface="Arial" pitchFamily="34" charset="0"/>
                <a:cs typeface="Arial" pitchFamily="34" charset="0"/>
              </a:endParaRPr>
            </a:p>
          </p:txBody>
        </p:sp>
        <p:cxnSp>
          <p:nvCxnSpPr>
            <p:cNvPr id="104" name="Straight Connector 103"/>
            <p:cNvCxnSpPr/>
            <p:nvPr/>
          </p:nvCxnSpPr>
          <p:spPr>
            <a:xfrm>
              <a:off x="1592704" y="822030"/>
              <a:ext cx="368300"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192310" y="835148"/>
              <a:ext cx="368300" cy="0"/>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107" name="Freeform 106"/>
          <p:cNvSpPr/>
          <p:nvPr/>
        </p:nvSpPr>
        <p:spPr>
          <a:xfrm>
            <a:off x="642590" y="4161135"/>
            <a:ext cx="9358660" cy="4001965"/>
          </a:xfrm>
          <a:custGeom>
            <a:avLst/>
            <a:gdLst/>
            <a:ahLst/>
            <a:cxnLst/>
            <a:rect l="0" t="0" r="0" b="0"/>
            <a:pathLst>
              <a:path w="7366001" h="2755901">
                <a:moveTo>
                  <a:pt x="0" y="0"/>
                </a:moveTo>
                <a:lnTo>
                  <a:pt x="7366000" y="0"/>
                </a:lnTo>
                <a:lnTo>
                  <a:pt x="7366000" y="2755900"/>
                </a:lnTo>
                <a:lnTo>
                  <a:pt x="0" y="2755900"/>
                </a:lnTo>
                <a:close/>
              </a:path>
            </a:pathLst>
          </a:custGeom>
          <a:solidFill>
            <a:srgbClr val="E6E6FA"/>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 name="Rectangle 2"/>
          <p:cNvSpPr/>
          <p:nvPr/>
        </p:nvSpPr>
        <p:spPr>
          <a:xfrm>
            <a:off x="1239136" y="3627735"/>
            <a:ext cx="2666114" cy="461665"/>
          </a:xfrm>
          <a:prstGeom prst="rect">
            <a:avLst/>
          </a:prstGeom>
        </p:spPr>
        <p:txBody>
          <a:bodyPr wrap="none">
            <a:spAutoFit/>
          </a:bodyPr>
          <a:lstStyle/>
          <a:p>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1 </a:t>
            </a:r>
            <a:r>
              <a:rPr lang="en-US" sz="2400" b="1" dirty="0">
                <a:solidFill>
                  <a:srgbClr val="0000FF"/>
                </a:solidFill>
                <a:latin typeface="Arial" pitchFamily="34" charset="0"/>
                <a:cs typeface="Arial" pitchFamily="34" charset="0"/>
                <a:sym typeface="Symbol"/>
              </a:rPr>
              <a:t> 2, 3  4</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83885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7"/>
                                        </p:tgtEl>
                                      </p:cBhvr>
                                    </p:animEffect>
                                    <p:set>
                                      <p:cBhvr>
                                        <p:cTn id="7" dur="1" fill="hold">
                                          <p:stCondLst>
                                            <p:cond delay="499"/>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Oval 702"/>
          <p:cNvSpPr/>
          <p:nvPr/>
        </p:nvSpPr>
        <p:spPr>
          <a:xfrm>
            <a:off x="4876800" y="3213100"/>
            <a:ext cx="6781800" cy="5715000"/>
          </a:xfrm>
          <a:prstGeom prst="ellipse">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p:cNvSpPr txBox="1"/>
          <p:nvPr/>
        </p:nvSpPr>
        <p:spPr>
          <a:xfrm>
            <a:off x="248997" y="819749"/>
            <a:ext cx="1510665" cy="83099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Given:</a:t>
            </a:r>
          </a:p>
          <a:p>
            <a:r>
              <a:rPr lang="en-US" sz="2400" b="1" dirty="0" smtClean="0">
                <a:solidFill>
                  <a:srgbClr val="000000"/>
                </a:solidFill>
                <a:latin typeface="Arial" pitchFamily="34" charset="0"/>
                <a:cs typeface="Arial" pitchFamily="34" charset="0"/>
              </a:rPr>
              <a:t>Prove:</a:t>
            </a:r>
            <a:endParaRPr lang="en-US" sz="2400" b="1" dirty="0">
              <a:solidFill>
                <a:srgbClr val="000000"/>
              </a:solidFill>
              <a:latin typeface="Arial" pitchFamily="34" charset="0"/>
              <a:cs typeface="Arial" pitchFamily="34" charset="0"/>
            </a:endParaRPr>
          </a:p>
        </p:txBody>
      </p:sp>
      <p:sp>
        <p:nvSpPr>
          <p:cNvPr id="14" name="TextBox 13"/>
          <p:cNvSpPr txBox="1"/>
          <p:nvPr/>
        </p:nvSpPr>
        <p:spPr>
          <a:xfrm>
            <a:off x="1458277" y="736600"/>
            <a:ext cx="1684973"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a||b, c||d</a:t>
            </a:r>
            <a:endParaRPr lang="en-US" sz="2400" b="1" dirty="0">
              <a:solidFill>
                <a:srgbClr val="0000FF"/>
              </a:solidFill>
              <a:latin typeface="Arial" pitchFamily="34" charset="0"/>
              <a:cs typeface="Arial" pitchFamily="34" charset="0"/>
            </a:endParaRPr>
          </a:p>
        </p:txBody>
      </p:sp>
      <p:sp>
        <p:nvSpPr>
          <p:cNvPr id="15" name="TextBox 14"/>
          <p:cNvSpPr txBox="1"/>
          <p:nvPr/>
        </p:nvSpPr>
        <p:spPr>
          <a:xfrm>
            <a:off x="247650" y="2735545"/>
            <a:ext cx="1568768" cy="341632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  c||d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267139" y="2177976"/>
            <a:ext cx="2062639"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Statement</a:t>
            </a:r>
            <a:endParaRPr lang="en-US" sz="2400" b="1" dirty="0">
              <a:solidFill>
                <a:srgbClr val="000000"/>
              </a:solidFill>
              <a:latin typeface="Arial" pitchFamily="34" charset="0"/>
              <a:cs typeface="Arial" pitchFamily="34" charset="0"/>
            </a:endParaRPr>
          </a:p>
        </p:txBody>
      </p:sp>
      <p:sp>
        <p:nvSpPr>
          <p:cNvPr id="17" name="TextBox 16"/>
          <p:cNvSpPr txBox="1"/>
          <p:nvPr/>
        </p:nvSpPr>
        <p:spPr>
          <a:xfrm>
            <a:off x="3183173" y="2829764"/>
            <a:ext cx="1801178" cy="341632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   Given</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3)   Given</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 </a:t>
            </a:r>
            <a:endParaRPr lang="en-US" sz="2400" b="1" dirty="0">
              <a:solidFill>
                <a:srgbClr val="0000FF"/>
              </a:solidFill>
              <a:latin typeface="Arial" pitchFamily="34" charset="0"/>
              <a:cs typeface="Arial" pitchFamily="34" charset="0"/>
            </a:endParaRPr>
          </a:p>
        </p:txBody>
      </p:sp>
      <p:cxnSp>
        <p:nvCxnSpPr>
          <p:cNvPr id="18" name="Straight Connector 17"/>
          <p:cNvCxnSpPr/>
          <p:nvPr/>
        </p:nvCxnSpPr>
        <p:spPr>
          <a:xfrm>
            <a:off x="3059932" y="1913077"/>
            <a:ext cx="0" cy="430992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3193" y="2634416"/>
            <a:ext cx="511605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76650" y="2208841"/>
            <a:ext cx="2324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Justification</a:t>
            </a:r>
            <a:endParaRPr lang="en-US" sz="2400" b="1" dirty="0">
              <a:solidFill>
                <a:srgbClr val="000000"/>
              </a:solidFill>
              <a:latin typeface="Arial" pitchFamily="34" charset="0"/>
              <a:cs typeface="Arial" pitchFamily="34" charset="0"/>
            </a:endParaRPr>
          </a:p>
        </p:txBody>
      </p:sp>
      <p:grpSp>
        <p:nvGrpSpPr>
          <p:cNvPr id="37" name="Group 36"/>
          <p:cNvGrpSpPr/>
          <p:nvPr/>
        </p:nvGrpSpPr>
        <p:grpSpPr>
          <a:xfrm>
            <a:off x="6115050" y="619454"/>
            <a:ext cx="3501402" cy="2555546"/>
            <a:chOff x="5575300" y="26289"/>
            <a:chExt cx="3061335" cy="2066798"/>
          </a:xfrm>
        </p:grpSpPr>
        <p:cxnSp>
          <p:nvCxnSpPr>
            <p:cNvPr id="21" name="Straight Connector 20"/>
            <p:cNvCxnSpPr/>
            <p:nvPr/>
          </p:nvCxnSpPr>
          <p:spPr>
            <a:xfrm>
              <a:off x="6130544" y="413766"/>
              <a:ext cx="2506091" cy="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104763" y="26289"/>
              <a:ext cx="697484" cy="1976374"/>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474077" y="39243"/>
              <a:ext cx="710438" cy="2053844"/>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859272" y="1628140"/>
              <a:ext cx="2480183" cy="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91200" y="241300"/>
              <a:ext cx="4826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a:t>
              </a:r>
              <a:endParaRPr lang="en-US" sz="2000" b="1" dirty="0">
                <a:solidFill>
                  <a:srgbClr val="0000FF"/>
                </a:solidFill>
                <a:latin typeface="Arial" pitchFamily="34" charset="0"/>
                <a:cs typeface="Arial" pitchFamily="34" charset="0"/>
              </a:endParaRPr>
            </a:p>
          </p:txBody>
        </p:sp>
        <p:sp>
          <p:nvSpPr>
            <p:cNvPr id="26" name="TextBox 25"/>
            <p:cNvSpPr txBox="1"/>
            <p:nvPr/>
          </p:nvSpPr>
          <p:spPr>
            <a:xfrm>
              <a:off x="5575300" y="1460500"/>
              <a:ext cx="4572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d</a:t>
              </a:r>
              <a:endParaRPr lang="en-US" sz="2000" b="1" dirty="0">
                <a:solidFill>
                  <a:srgbClr val="0000FF"/>
                </a:solidFill>
                <a:latin typeface="Arial" pitchFamily="34" charset="0"/>
                <a:cs typeface="Arial" pitchFamily="34" charset="0"/>
              </a:endParaRPr>
            </a:p>
          </p:txBody>
        </p:sp>
        <p:sp>
          <p:nvSpPr>
            <p:cNvPr id="27" name="TextBox 26"/>
            <p:cNvSpPr txBox="1"/>
            <p:nvPr/>
          </p:nvSpPr>
          <p:spPr>
            <a:xfrm>
              <a:off x="7632700" y="444500"/>
              <a:ext cx="5334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1</a:t>
              </a:r>
              <a:endParaRPr lang="en-US" sz="2000" b="1">
                <a:solidFill>
                  <a:srgbClr val="0000FF"/>
                </a:solidFill>
                <a:latin typeface="Arial" pitchFamily="34" charset="0"/>
                <a:cs typeface="Arial" pitchFamily="34" charset="0"/>
              </a:endParaRPr>
            </a:p>
          </p:txBody>
        </p:sp>
        <p:sp>
          <p:nvSpPr>
            <p:cNvPr id="28" name="TextBox 27"/>
            <p:cNvSpPr txBox="1"/>
            <p:nvPr/>
          </p:nvSpPr>
          <p:spPr>
            <a:xfrm>
              <a:off x="7315200" y="1270000"/>
              <a:ext cx="5334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2</a:t>
              </a:r>
              <a:endParaRPr lang="en-US" sz="2000" b="1">
                <a:solidFill>
                  <a:srgbClr val="0000FF"/>
                </a:solidFill>
                <a:latin typeface="Arial" pitchFamily="34" charset="0"/>
                <a:cs typeface="Arial" pitchFamily="34" charset="0"/>
              </a:endParaRPr>
            </a:p>
          </p:txBody>
        </p:sp>
        <p:sp>
          <p:nvSpPr>
            <p:cNvPr id="29" name="TextBox 28"/>
            <p:cNvSpPr txBox="1"/>
            <p:nvPr/>
          </p:nvSpPr>
          <p:spPr>
            <a:xfrm>
              <a:off x="6337300" y="1333500"/>
              <a:ext cx="5334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30" name="TextBox 29"/>
            <p:cNvSpPr txBox="1"/>
            <p:nvPr/>
          </p:nvSpPr>
          <p:spPr>
            <a:xfrm>
              <a:off x="6299200" y="431800"/>
              <a:ext cx="5334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sp>
          <p:nvSpPr>
            <p:cNvPr id="31" name="Freeform 30"/>
            <p:cNvSpPr/>
            <p:nvPr/>
          </p:nvSpPr>
          <p:spPr>
            <a:xfrm rot="5400000">
              <a:off x="7215632" y="362077"/>
              <a:ext cx="64644" cy="103379"/>
            </a:xfrm>
            <a:custGeom>
              <a:avLst/>
              <a:gdLst/>
              <a:ahLst/>
              <a:cxnLst/>
              <a:rect l="0" t="0" r="0" b="0"/>
              <a:pathLst>
                <a:path w="64644" h="103379">
                  <a:moveTo>
                    <a:pt x="64643" y="43053"/>
                  </a:moveTo>
                  <a:lnTo>
                    <a:pt x="48514" y="43053"/>
                  </a:lnTo>
                  <a:lnTo>
                    <a:pt x="48514" y="103378"/>
                  </a:lnTo>
                  <a:lnTo>
                    <a:pt x="16129" y="103378"/>
                  </a:lnTo>
                  <a:lnTo>
                    <a:pt x="16129" y="43053"/>
                  </a:lnTo>
                  <a:lnTo>
                    <a:pt x="0" y="43053"/>
                  </a:lnTo>
                  <a:lnTo>
                    <a:pt x="32258"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32" name="Freeform 31"/>
            <p:cNvSpPr/>
            <p:nvPr/>
          </p:nvSpPr>
          <p:spPr>
            <a:xfrm rot="5400000">
              <a:off x="6918579" y="1589278"/>
              <a:ext cx="64517" cy="103379"/>
            </a:xfrm>
            <a:custGeom>
              <a:avLst/>
              <a:gdLst/>
              <a:ahLst/>
              <a:cxnLst/>
              <a:rect l="0" t="0" r="0" b="0"/>
              <a:pathLst>
                <a:path w="64517" h="103379">
                  <a:moveTo>
                    <a:pt x="64516" y="43053"/>
                  </a:moveTo>
                  <a:lnTo>
                    <a:pt x="48387" y="43053"/>
                  </a:lnTo>
                  <a:lnTo>
                    <a:pt x="48387" y="103378"/>
                  </a:lnTo>
                  <a:lnTo>
                    <a:pt x="16129" y="103378"/>
                  </a:lnTo>
                  <a:lnTo>
                    <a:pt x="16129" y="43053"/>
                  </a:lnTo>
                  <a:lnTo>
                    <a:pt x="0" y="43053"/>
                  </a:lnTo>
                  <a:lnTo>
                    <a:pt x="32258"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33" name="Freeform 32"/>
            <p:cNvSpPr/>
            <p:nvPr/>
          </p:nvSpPr>
          <p:spPr>
            <a:xfrm rot="1446000">
              <a:off x="6363081" y="1124331"/>
              <a:ext cx="64517" cy="103252"/>
            </a:xfrm>
            <a:custGeom>
              <a:avLst/>
              <a:gdLst/>
              <a:ahLst/>
              <a:cxnLst/>
              <a:rect l="0" t="0" r="0" b="0"/>
              <a:pathLst>
                <a:path w="64517" h="103252">
                  <a:moveTo>
                    <a:pt x="64516" y="42926"/>
                  </a:moveTo>
                  <a:lnTo>
                    <a:pt x="48387" y="42926"/>
                  </a:lnTo>
                  <a:lnTo>
                    <a:pt x="48387" y="103251"/>
                  </a:lnTo>
                  <a:lnTo>
                    <a:pt x="16129" y="103251"/>
                  </a:lnTo>
                  <a:lnTo>
                    <a:pt x="16129" y="42926"/>
                  </a:lnTo>
                  <a:lnTo>
                    <a:pt x="0" y="42926"/>
                  </a:lnTo>
                  <a:lnTo>
                    <a:pt x="32258"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34" name="Freeform 33"/>
            <p:cNvSpPr/>
            <p:nvPr/>
          </p:nvSpPr>
          <p:spPr>
            <a:xfrm rot="1292400">
              <a:off x="6427724" y="943483"/>
              <a:ext cx="64517" cy="103252"/>
            </a:xfrm>
            <a:custGeom>
              <a:avLst/>
              <a:gdLst/>
              <a:ahLst/>
              <a:cxnLst/>
              <a:rect l="0" t="0" r="0" b="0"/>
              <a:pathLst>
                <a:path w="64517" h="103252">
                  <a:moveTo>
                    <a:pt x="64516" y="42926"/>
                  </a:moveTo>
                  <a:lnTo>
                    <a:pt x="48387" y="42926"/>
                  </a:lnTo>
                  <a:lnTo>
                    <a:pt x="48387" y="103251"/>
                  </a:lnTo>
                  <a:lnTo>
                    <a:pt x="16129" y="103251"/>
                  </a:lnTo>
                  <a:lnTo>
                    <a:pt x="16129" y="42926"/>
                  </a:lnTo>
                  <a:lnTo>
                    <a:pt x="0" y="42926"/>
                  </a:lnTo>
                  <a:lnTo>
                    <a:pt x="32258"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35" name="Freeform 34"/>
            <p:cNvSpPr/>
            <p:nvPr/>
          </p:nvSpPr>
          <p:spPr>
            <a:xfrm rot="987600">
              <a:off x="7887335" y="736727"/>
              <a:ext cx="64644" cy="103379"/>
            </a:xfrm>
            <a:custGeom>
              <a:avLst/>
              <a:gdLst/>
              <a:ahLst/>
              <a:cxnLst/>
              <a:rect l="0" t="0" r="0" b="0"/>
              <a:pathLst>
                <a:path w="64644" h="103379">
                  <a:moveTo>
                    <a:pt x="64643" y="43053"/>
                  </a:moveTo>
                  <a:lnTo>
                    <a:pt x="48514" y="43053"/>
                  </a:lnTo>
                  <a:lnTo>
                    <a:pt x="48514" y="103378"/>
                  </a:lnTo>
                  <a:lnTo>
                    <a:pt x="16256" y="103378"/>
                  </a:lnTo>
                  <a:lnTo>
                    <a:pt x="16256" y="43053"/>
                  </a:lnTo>
                  <a:lnTo>
                    <a:pt x="0" y="43053"/>
                  </a:lnTo>
                  <a:lnTo>
                    <a:pt x="32385"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36" name="Freeform 35"/>
            <p:cNvSpPr/>
            <p:nvPr/>
          </p:nvSpPr>
          <p:spPr>
            <a:xfrm rot="1208400">
              <a:off x="7835773" y="943483"/>
              <a:ext cx="64517" cy="103252"/>
            </a:xfrm>
            <a:custGeom>
              <a:avLst/>
              <a:gdLst/>
              <a:ahLst/>
              <a:cxnLst/>
              <a:rect l="0" t="0" r="0" b="0"/>
              <a:pathLst>
                <a:path w="64517" h="103252">
                  <a:moveTo>
                    <a:pt x="64516" y="42926"/>
                  </a:moveTo>
                  <a:lnTo>
                    <a:pt x="48387" y="42926"/>
                  </a:lnTo>
                  <a:lnTo>
                    <a:pt x="48387" y="103251"/>
                  </a:lnTo>
                  <a:lnTo>
                    <a:pt x="16129" y="103251"/>
                  </a:lnTo>
                  <a:lnTo>
                    <a:pt x="16129" y="42926"/>
                  </a:lnTo>
                  <a:lnTo>
                    <a:pt x="0" y="42926"/>
                  </a:lnTo>
                  <a:lnTo>
                    <a:pt x="32258"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grpSp>
      <p:sp>
        <p:nvSpPr>
          <p:cNvPr id="38" name="TextBox 37"/>
          <p:cNvSpPr txBox="1"/>
          <p:nvPr/>
        </p:nvSpPr>
        <p:spPr>
          <a:xfrm>
            <a:off x="9283936" y="584200"/>
            <a:ext cx="551974"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b</a:t>
            </a:r>
            <a:endParaRPr lang="en-US" sz="2000" b="1" dirty="0">
              <a:solidFill>
                <a:srgbClr val="0000FF"/>
              </a:solidFill>
              <a:latin typeface="Arial" pitchFamily="34" charset="0"/>
              <a:cs typeface="Arial" pitchFamily="34" charset="0"/>
            </a:endParaRPr>
          </a:p>
        </p:txBody>
      </p:sp>
      <p:sp>
        <p:nvSpPr>
          <p:cNvPr id="49" name="TextBox 48"/>
          <p:cNvSpPr txBox="1"/>
          <p:nvPr/>
        </p:nvSpPr>
        <p:spPr>
          <a:xfrm>
            <a:off x="7169624" y="508000"/>
            <a:ext cx="551974"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a</a:t>
            </a:r>
            <a:endParaRPr lang="en-US" sz="2000" b="1" dirty="0">
              <a:solidFill>
                <a:srgbClr val="0000FF"/>
              </a:solidFill>
              <a:latin typeface="Arial" pitchFamily="34" charset="0"/>
              <a:cs typeface="Arial" pitchFamily="34" charset="0"/>
            </a:endParaRPr>
          </a:p>
        </p:txBody>
      </p:sp>
      <p:sp>
        <p:nvSpPr>
          <p:cNvPr id="450" name="TextBox 449"/>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470" name="TextBox 469"/>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490" name="TextBox 489"/>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510" name="TextBox 509"/>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690" name="TextBox 689"/>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grpSp>
        <p:nvGrpSpPr>
          <p:cNvPr id="700" name="Group 699"/>
          <p:cNvGrpSpPr/>
          <p:nvPr/>
        </p:nvGrpSpPr>
        <p:grpSpPr>
          <a:xfrm>
            <a:off x="7589520" y="4114802"/>
            <a:ext cx="1224163" cy="415812"/>
            <a:chOff x="7875176" y="4053020"/>
            <a:chExt cx="1224163" cy="415812"/>
          </a:xfrm>
        </p:grpSpPr>
        <p:grpSp>
          <p:nvGrpSpPr>
            <p:cNvPr id="261" name="Group 260"/>
            <p:cNvGrpSpPr/>
            <p:nvPr/>
          </p:nvGrpSpPr>
          <p:grpSpPr>
            <a:xfrm>
              <a:off x="8035159" y="4053020"/>
              <a:ext cx="1064180" cy="415812"/>
              <a:chOff x="6405570" y="2445918"/>
              <a:chExt cx="930431" cy="336288"/>
            </a:xfrm>
          </p:grpSpPr>
          <p:sp>
            <p:nvSpPr>
              <p:cNvPr id="263" name="TextBox 262"/>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265" name="TextBox 264"/>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266" name="TextBox 265"/>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694" name="Picture 6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695" name="Picture 6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701" name="Group 700"/>
          <p:cNvGrpSpPr/>
          <p:nvPr/>
        </p:nvGrpSpPr>
        <p:grpSpPr>
          <a:xfrm>
            <a:off x="5577840" y="5029200"/>
            <a:ext cx="3486151" cy="400110"/>
            <a:chOff x="5895911" y="4873715"/>
            <a:chExt cx="3486151" cy="400110"/>
          </a:xfrm>
        </p:grpSpPr>
        <p:sp>
          <p:nvSpPr>
            <p:cNvPr id="424" name="TextBox 423"/>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696" name="Picture 6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697" name="Picture 6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702" name="Group 701"/>
          <p:cNvGrpSpPr/>
          <p:nvPr/>
        </p:nvGrpSpPr>
        <p:grpSpPr>
          <a:xfrm>
            <a:off x="8742521" y="5852160"/>
            <a:ext cx="2630329" cy="400110"/>
            <a:chOff x="3196344" y="8821359"/>
            <a:chExt cx="2630329" cy="400110"/>
          </a:xfrm>
        </p:grpSpPr>
        <p:sp>
          <p:nvSpPr>
            <p:cNvPr id="665" name="TextBox 664"/>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698" name="Picture 6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699" name="Picture 6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704" name="Group 703"/>
          <p:cNvGrpSpPr/>
          <p:nvPr/>
        </p:nvGrpSpPr>
        <p:grpSpPr>
          <a:xfrm>
            <a:off x="7589520" y="4114802"/>
            <a:ext cx="1224163" cy="415812"/>
            <a:chOff x="7875176" y="4053020"/>
            <a:chExt cx="1224163" cy="415812"/>
          </a:xfrm>
        </p:grpSpPr>
        <p:grpSp>
          <p:nvGrpSpPr>
            <p:cNvPr id="705" name="Group 704"/>
            <p:cNvGrpSpPr/>
            <p:nvPr/>
          </p:nvGrpSpPr>
          <p:grpSpPr>
            <a:xfrm>
              <a:off x="8035159" y="4053020"/>
              <a:ext cx="1064180" cy="415812"/>
              <a:chOff x="6405570" y="2445918"/>
              <a:chExt cx="930431" cy="336288"/>
            </a:xfrm>
          </p:grpSpPr>
          <p:sp>
            <p:nvSpPr>
              <p:cNvPr id="708" name="TextBox 707"/>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709" name="TextBox 708"/>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710" name="TextBox 709"/>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706" name="Picture 7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707" name="Picture 7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739" name="Group 738"/>
          <p:cNvGrpSpPr/>
          <p:nvPr/>
        </p:nvGrpSpPr>
        <p:grpSpPr>
          <a:xfrm>
            <a:off x="7589520" y="4114802"/>
            <a:ext cx="1224163" cy="415812"/>
            <a:chOff x="7875176" y="4053020"/>
            <a:chExt cx="1224163" cy="415812"/>
          </a:xfrm>
        </p:grpSpPr>
        <p:grpSp>
          <p:nvGrpSpPr>
            <p:cNvPr id="740" name="Group 739"/>
            <p:cNvGrpSpPr/>
            <p:nvPr/>
          </p:nvGrpSpPr>
          <p:grpSpPr>
            <a:xfrm>
              <a:off x="8035159" y="4053020"/>
              <a:ext cx="1064180" cy="415812"/>
              <a:chOff x="6405570" y="2445918"/>
              <a:chExt cx="930431" cy="336288"/>
            </a:xfrm>
          </p:grpSpPr>
          <p:sp>
            <p:nvSpPr>
              <p:cNvPr id="743" name="TextBox 742"/>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744" name="TextBox 743"/>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745" name="TextBox 744"/>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741" name="Picture 7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742" name="Picture 7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746" name="Group 745"/>
          <p:cNvGrpSpPr/>
          <p:nvPr/>
        </p:nvGrpSpPr>
        <p:grpSpPr>
          <a:xfrm>
            <a:off x="7589520" y="4114802"/>
            <a:ext cx="1224163" cy="415812"/>
            <a:chOff x="7875176" y="4053020"/>
            <a:chExt cx="1224163" cy="415812"/>
          </a:xfrm>
        </p:grpSpPr>
        <p:grpSp>
          <p:nvGrpSpPr>
            <p:cNvPr id="747" name="Group 746"/>
            <p:cNvGrpSpPr/>
            <p:nvPr/>
          </p:nvGrpSpPr>
          <p:grpSpPr>
            <a:xfrm>
              <a:off x="8035159" y="4053020"/>
              <a:ext cx="1064180" cy="415812"/>
              <a:chOff x="6405570" y="2445918"/>
              <a:chExt cx="930431" cy="336288"/>
            </a:xfrm>
          </p:grpSpPr>
          <p:sp>
            <p:nvSpPr>
              <p:cNvPr id="750" name="TextBox 749"/>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751" name="TextBox 750"/>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752" name="TextBox 751"/>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748" name="Picture 7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749" name="Picture 7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753" name="Group 752"/>
          <p:cNvGrpSpPr/>
          <p:nvPr/>
        </p:nvGrpSpPr>
        <p:grpSpPr>
          <a:xfrm>
            <a:off x="7589520" y="4114802"/>
            <a:ext cx="1224163" cy="415812"/>
            <a:chOff x="7875176" y="4053020"/>
            <a:chExt cx="1224163" cy="415812"/>
          </a:xfrm>
        </p:grpSpPr>
        <p:grpSp>
          <p:nvGrpSpPr>
            <p:cNvPr id="754" name="Group 753"/>
            <p:cNvGrpSpPr/>
            <p:nvPr/>
          </p:nvGrpSpPr>
          <p:grpSpPr>
            <a:xfrm>
              <a:off x="8035159" y="4053020"/>
              <a:ext cx="1064180" cy="415812"/>
              <a:chOff x="6405570" y="2445918"/>
              <a:chExt cx="930431" cy="336288"/>
            </a:xfrm>
          </p:grpSpPr>
          <p:sp>
            <p:nvSpPr>
              <p:cNvPr id="757" name="TextBox 756"/>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758" name="TextBox 757"/>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759" name="TextBox 758"/>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755" name="Picture 7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756" name="Picture 7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760" name="Group 759"/>
          <p:cNvGrpSpPr/>
          <p:nvPr/>
        </p:nvGrpSpPr>
        <p:grpSpPr>
          <a:xfrm>
            <a:off x="7589520" y="4114802"/>
            <a:ext cx="1224163" cy="415812"/>
            <a:chOff x="7875176" y="4053020"/>
            <a:chExt cx="1224163" cy="415812"/>
          </a:xfrm>
        </p:grpSpPr>
        <p:grpSp>
          <p:nvGrpSpPr>
            <p:cNvPr id="761" name="Group 760"/>
            <p:cNvGrpSpPr/>
            <p:nvPr/>
          </p:nvGrpSpPr>
          <p:grpSpPr>
            <a:xfrm>
              <a:off x="8035159" y="4053020"/>
              <a:ext cx="1064180" cy="415812"/>
              <a:chOff x="6405570" y="2445918"/>
              <a:chExt cx="930431" cy="336288"/>
            </a:xfrm>
          </p:grpSpPr>
          <p:sp>
            <p:nvSpPr>
              <p:cNvPr id="764" name="TextBox 763"/>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765" name="TextBox 764"/>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766" name="TextBox 765"/>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762" name="Picture 7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763" name="Picture 7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767" name="Group 766"/>
          <p:cNvGrpSpPr/>
          <p:nvPr/>
        </p:nvGrpSpPr>
        <p:grpSpPr>
          <a:xfrm>
            <a:off x="7589520" y="4114802"/>
            <a:ext cx="1224163" cy="415812"/>
            <a:chOff x="7875176" y="4053020"/>
            <a:chExt cx="1224163" cy="415812"/>
          </a:xfrm>
        </p:grpSpPr>
        <p:grpSp>
          <p:nvGrpSpPr>
            <p:cNvPr id="768" name="Group 767"/>
            <p:cNvGrpSpPr/>
            <p:nvPr/>
          </p:nvGrpSpPr>
          <p:grpSpPr>
            <a:xfrm>
              <a:off x="8035159" y="4053020"/>
              <a:ext cx="1064180" cy="415812"/>
              <a:chOff x="6405570" y="2445918"/>
              <a:chExt cx="930431" cy="336288"/>
            </a:xfrm>
          </p:grpSpPr>
          <p:sp>
            <p:nvSpPr>
              <p:cNvPr id="771" name="TextBox 770"/>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772" name="TextBox 771"/>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773" name="TextBox 772"/>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769" name="Picture 7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770" name="Picture 7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774" name="Group 773"/>
          <p:cNvGrpSpPr/>
          <p:nvPr/>
        </p:nvGrpSpPr>
        <p:grpSpPr>
          <a:xfrm>
            <a:off x="7589520" y="4114802"/>
            <a:ext cx="1224163" cy="415812"/>
            <a:chOff x="7875176" y="4053020"/>
            <a:chExt cx="1224163" cy="415812"/>
          </a:xfrm>
        </p:grpSpPr>
        <p:grpSp>
          <p:nvGrpSpPr>
            <p:cNvPr id="775" name="Group 774"/>
            <p:cNvGrpSpPr/>
            <p:nvPr/>
          </p:nvGrpSpPr>
          <p:grpSpPr>
            <a:xfrm>
              <a:off x="8035159" y="4053020"/>
              <a:ext cx="1064180" cy="415812"/>
              <a:chOff x="6405570" y="2445918"/>
              <a:chExt cx="930431" cy="336288"/>
            </a:xfrm>
          </p:grpSpPr>
          <p:sp>
            <p:nvSpPr>
              <p:cNvPr id="778" name="TextBox 777"/>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779" name="TextBox 778"/>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780" name="TextBox 779"/>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776" name="Picture 7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777" name="Picture 7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781" name="Group 780"/>
          <p:cNvGrpSpPr/>
          <p:nvPr/>
        </p:nvGrpSpPr>
        <p:grpSpPr>
          <a:xfrm>
            <a:off x="7589520" y="4114802"/>
            <a:ext cx="1224163" cy="415812"/>
            <a:chOff x="7875176" y="4053020"/>
            <a:chExt cx="1224163" cy="415812"/>
          </a:xfrm>
        </p:grpSpPr>
        <p:grpSp>
          <p:nvGrpSpPr>
            <p:cNvPr id="782" name="Group 781"/>
            <p:cNvGrpSpPr/>
            <p:nvPr/>
          </p:nvGrpSpPr>
          <p:grpSpPr>
            <a:xfrm>
              <a:off x="8035159" y="4053020"/>
              <a:ext cx="1064180" cy="415812"/>
              <a:chOff x="6405570" y="2445918"/>
              <a:chExt cx="930431" cy="336288"/>
            </a:xfrm>
          </p:grpSpPr>
          <p:sp>
            <p:nvSpPr>
              <p:cNvPr id="785" name="TextBox 784"/>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786" name="TextBox 785"/>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787" name="TextBox 786"/>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783" name="Picture 7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784" name="Picture 7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788" name="Group 787"/>
          <p:cNvGrpSpPr/>
          <p:nvPr/>
        </p:nvGrpSpPr>
        <p:grpSpPr>
          <a:xfrm>
            <a:off x="7589520" y="4114802"/>
            <a:ext cx="1224163" cy="415812"/>
            <a:chOff x="7875176" y="4053020"/>
            <a:chExt cx="1224163" cy="415812"/>
          </a:xfrm>
        </p:grpSpPr>
        <p:grpSp>
          <p:nvGrpSpPr>
            <p:cNvPr id="789" name="Group 788"/>
            <p:cNvGrpSpPr/>
            <p:nvPr/>
          </p:nvGrpSpPr>
          <p:grpSpPr>
            <a:xfrm>
              <a:off x="8035159" y="4053020"/>
              <a:ext cx="1064180" cy="415812"/>
              <a:chOff x="6405570" y="2445918"/>
              <a:chExt cx="930431" cy="336288"/>
            </a:xfrm>
          </p:grpSpPr>
          <p:sp>
            <p:nvSpPr>
              <p:cNvPr id="792" name="TextBox 791"/>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793" name="TextBox 792"/>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794" name="TextBox 793"/>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790" name="Picture 7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791" name="Picture 7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795" name="Group 794"/>
          <p:cNvGrpSpPr/>
          <p:nvPr/>
        </p:nvGrpSpPr>
        <p:grpSpPr>
          <a:xfrm>
            <a:off x="7589520" y="4114802"/>
            <a:ext cx="1224163" cy="415812"/>
            <a:chOff x="7875176" y="4053020"/>
            <a:chExt cx="1224163" cy="415812"/>
          </a:xfrm>
        </p:grpSpPr>
        <p:grpSp>
          <p:nvGrpSpPr>
            <p:cNvPr id="796" name="Group 795"/>
            <p:cNvGrpSpPr/>
            <p:nvPr/>
          </p:nvGrpSpPr>
          <p:grpSpPr>
            <a:xfrm>
              <a:off x="8035159" y="4053020"/>
              <a:ext cx="1064180" cy="415812"/>
              <a:chOff x="6405570" y="2445918"/>
              <a:chExt cx="930431" cy="336288"/>
            </a:xfrm>
          </p:grpSpPr>
          <p:sp>
            <p:nvSpPr>
              <p:cNvPr id="799" name="TextBox 798"/>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00" name="TextBox 799"/>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801" name="TextBox 800"/>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797" name="Picture 7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798" name="Picture 7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802" name="Group 801"/>
          <p:cNvGrpSpPr/>
          <p:nvPr/>
        </p:nvGrpSpPr>
        <p:grpSpPr>
          <a:xfrm>
            <a:off x="7589520" y="4114802"/>
            <a:ext cx="1224163" cy="415812"/>
            <a:chOff x="7875176" y="4053020"/>
            <a:chExt cx="1224163" cy="415812"/>
          </a:xfrm>
        </p:grpSpPr>
        <p:grpSp>
          <p:nvGrpSpPr>
            <p:cNvPr id="803" name="Group 802"/>
            <p:cNvGrpSpPr/>
            <p:nvPr/>
          </p:nvGrpSpPr>
          <p:grpSpPr>
            <a:xfrm>
              <a:off x="8035159" y="4053020"/>
              <a:ext cx="1064180" cy="415812"/>
              <a:chOff x="6405570" y="2445918"/>
              <a:chExt cx="930431" cy="336288"/>
            </a:xfrm>
          </p:grpSpPr>
          <p:sp>
            <p:nvSpPr>
              <p:cNvPr id="806" name="TextBox 805"/>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07" name="TextBox 806"/>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808" name="TextBox 807"/>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804" name="Picture 8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805" name="Picture 8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809" name="Group 808"/>
          <p:cNvGrpSpPr/>
          <p:nvPr/>
        </p:nvGrpSpPr>
        <p:grpSpPr>
          <a:xfrm>
            <a:off x="7589520" y="4114802"/>
            <a:ext cx="1224163" cy="415812"/>
            <a:chOff x="7875176" y="4053020"/>
            <a:chExt cx="1224163" cy="415812"/>
          </a:xfrm>
        </p:grpSpPr>
        <p:grpSp>
          <p:nvGrpSpPr>
            <p:cNvPr id="810" name="Group 809"/>
            <p:cNvGrpSpPr/>
            <p:nvPr/>
          </p:nvGrpSpPr>
          <p:grpSpPr>
            <a:xfrm>
              <a:off x="8035159" y="4053020"/>
              <a:ext cx="1064180" cy="415812"/>
              <a:chOff x="6405570" y="2445918"/>
              <a:chExt cx="930431" cy="336288"/>
            </a:xfrm>
          </p:grpSpPr>
          <p:sp>
            <p:nvSpPr>
              <p:cNvPr id="813" name="TextBox 812"/>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14" name="TextBox 813"/>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815" name="TextBox 814"/>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811" name="Picture 8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812" name="Picture 8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816" name="Group 815"/>
          <p:cNvGrpSpPr/>
          <p:nvPr/>
        </p:nvGrpSpPr>
        <p:grpSpPr>
          <a:xfrm>
            <a:off x="7589520" y="4114802"/>
            <a:ext cx="1224163" cy="415812"/>
            <a:chOff x="7875176" y="4053020"/>
            <a:chExt cx="1224163" cy="415812"/>
          </a:xfrm>
        </p:grpSpPr>
        <p:grpSp>
          <p:nvGrpSpPr>
            <p:cNvPr id="817" name="Group 816"/>
            <p:cNvGrpSpPr/>
            <p:nvPr/>
          </p:nvGrpSpPr>
          <p:grpSpPr>
            <a:xfrm>
              <a:off x="8035159" y="4053020"/>
              <a:ext cx="1064180" cy="415812"/>
              <a:chOff x="6405570" y="2445918"/>
              <a:chExt cx="930431" cy="336288"/>
            </a:xfrm>
          </p:grpSpPr>
          <p:sp>
            <p:nvSpPr>
              <p:cNvPr id="820" name="TextBox 819"/>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21" name="TextBox 820"/>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822" name="TextBox 821"/>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818" name="Picture 8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819" name="Picture 8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823" name="Group 822"/>
          <p:cNvGrpSpPr/>
          <p:nvPr/>
        </p:nvGrpSpPr>
        <p:grpSpPr>
          <a:xfrm>
            <a:off x="7589520" y="4114802"/>
            <a:ext cx="1224163" cy="415812"/>
            <a:chOff x="7875176" y="4053020"/>
            <a:chExt cx="1224163" cy="415812"/>
          </a:xfrm>
        </p:grpSpPr>
        <p:grpSp>
          <p:nvGrpSpPr>
            <p:cNvPr id="824" name="Group 823"/>
            <p:cNvGrpSpPr/>
            <p:nvPr/>
          </p:nvGrpSpPr>
          <p:grpSpPr>
            <a:xfrm>
              <a:off x="8035159" y="4053020"/>
              <a:ext cx="1064180" cy="415812"/>
              <a:chOff x="6405570" y="2445918"/>
              <a:chExt cx="930431" cy="336288"/>
            </a:xfrm>
          </p:grpSpPr>
          <p:sp>
            <p:nvSpPr>
              <p:cNvPr id="827" name="TextBox 826"/>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28" name="TextBox 827"/>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829" name="TextBox 828"/>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825" name="Picture 8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826" name="Picture 8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830" name="Group 829"/>
          <p:cNvGrpSpPr/>
          <p:nvPr/>
        </p:nvGrpSpPr>
        <p:grpSpPr>
          <a:xfrm>
            <a:off x="7589520" y="4114802"/>
            <a:ext cx="1224163" cy="415812"/>
            <a:chOff x="7875176" y="4053020"/>
            <a:chExt cx="1224163" cy="415812"/>
          </a:xfrm>
        </p:grpSpPr>
        <p:grpSp>
          <p:nvGrpSpPr>
            <p:cNvPr id="831" name="Group 830"/>
            <p:cNvGrpSpPr/>
            <p:nvPr/>
          </p:nvGrpSpPr>
          <p:grpSpPr>
            <a:xfrm>
              <a:off x="8035159" y="4053020"/>
              <a:ext cx="1064180" cy="415812"/>
              <a:chOff x="6405570" y="2445918"/>
              <a:chExt cx="930431" cy="336288"/>
            </a:xfrm>
          </p:grpSpPr>
          <p:sp>
            <p:nvSpPr>
              <p:cNvPr id="834" name="TextBox 833"/>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35" name="TextBox 834"/>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836" name="TextBox 835"/>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832" name="Picture 8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833" name="Picture 8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837" name="Group 836"/>
          <p:cNvGrpSpPr/>
          <p:nvPr/>
        </p:nvGrpSpPr>
        <p:grpSpPr>
          <a:xfrm>
            <a:off x="7589520" y="4114802"/>
            <a:ext cx="1224163" cy="415812"/>
            <a:chOff x="7875176" y="4053020"/>
            <a:chExt cx="1224163" cy="415812"/>
          </a:xfrm>
        </p:grpSpPr>
        <p:grpSp>
          <p:nvGrpSpPr>
            <p:cNvPr id="838" name="Group 837"/>
            <p:cNvGrpSpPr/>
            <p:nvPr/>
          </p:nvGrpSpPr>
          <p:grpSpPr>
            <a:xfrm>
              <a:off x="8035159" y="4053020"/>
              <a:ext cx="1064180" cy="415812"/>
              <a:chOff x="6405570" y="2445918"/>
              <a:chExt cx="930431" cy="336288"/>
            </a:xfrm>
          </p:grpSpPr>
          <p:sp>
            <p:nvSpPr>
              <p:cNvPr id="841" name="TextBox 840"/>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42" name="TextBox 841"/>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843" name="TextBox 842"/>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839" name="Picture 8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840" name="Picture 8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844" name="Group 843"/>
          <p:cNvGrpSpPr/>
          <p:nvPr/>
        </p:nvGrpSpPr>
        <p:grpSpPr>
          <a:xfrm>
            <a:off x="7589520" y="4114802"/>
            <a:ext cx="1224163" cy="415812"/>
            <a:chOff x="7875176" y="4053020"/>
            <a:chExt cx="1224163" cy="415812"/>
          </a:xfrm>
        </p:grpSpPr>
        <p:grpSp>
          <p:nvGrpSpPr>
            <p:cNvPr id="845" name="Group 844"/>
            <p:cNvGrpSpPr/>
            <p:nvPr/>
          </p:nvGrpSpPr>
          <p:grpSpPr>
            <a:xfrm>
              <a:off x="8035159" y="4053020"/>
              <a:ext cx="1064180" cy="415812"/>
              <a:chOff x="6405570" y="2445918"/>
              <a:chExt cx="930431" cy="336288"/>
            </a:xfrm>
          </p:grpSpPr>
          <p:sp>
            <p:nvSpPr>
              <p:cNvPr id="848" name="TextBox 847"/>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49" name="TextBox 848"/>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850" name="TextBox 849"/>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846" name="Picture 8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847" name="Picture 8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851" name="Group 850"/>
          <p:cNvGrpSpPr/>
          <p:nvPr/>
        </p:nvGrpSpPr>
        <p:grpSpPr>
          <a:xfrm>
            <a:off x="7589520" y="4114802"/>
            <a:ext cx="1224163" cy="415812"/>
            <a:chOff x="7875176" y="4053020"/>
            <a:chExt cx="1224163" cy="415812"/>
          </a:xfrm>
        </p:grpSpPr>
        <p:grpSp>
          <p:nvGrpSpPr>
            <p:cNvPr id="852" name="Group 851"/>
            <p:cNvGrpSpPr/>
            <p:nvPr/>
          </p:nvGrpSpPr>
          <p:grpSpPr>
            <a:xfrm>
              <a:off x="8035159" y="4053020"/>
              <a:ext cx="1064180" cy="415812"/>
              <a:chOff x="6405570" y="2445918"/>
              <a:chExt cx="930431" cy="336288"/>
            </a:xfrm>
          </p:grpSpPr>
          <p:sp>
            <p:nvSpPr>
              <p:cNvPr id="855" name="TextBox 854"/>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56" name="TextBox 855"/>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857" name="TextBox 856"/>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853" name="Picture 8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854" name="Picture 8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858" name="Group 857"/>
          <p:cNvGrpSpPr/>
          <p:nvPr/>
        </p:nvGrpSpPr>
        <p:grpSpPr>
          <a:xfrm>
            <a:off x="7589520" y="4114802"/>
            <a:ext cx="1224163" cy="415812"/>
            <a:chOff x="7875176" y="4053020"/>
            <a:chExt cx="1224163" cy="415812"/>
          </a:xfrm>
        </p:grpSpPr>
        <p:grpSp>
          <p:nvGrpSpPr>
            <p:cNvPr id="859" name="Group 858"/>
            <p:cNvGrpSpPr/>
            <p:nvPr/>
          </p:nvGrpSpPr>
          <p:grpSpPr>
            <a:xfrm>
              <a:off x="8035159" y="4053020"/>
              <a:ext cx="1064180" cy="415812"/>
              <a:chOff x="6405570" y="2445918"/>
              <a:chExt cx="930431" cy="336288"/>
            </a:xfrm>
          </p:grpSpPr>
          <p:sp>
            <p:nvSpPr>
              <p:cNvPr id="862" name="TextBox 861"/>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63" name="TextBox 862"/>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864" name="TextBox 863"/>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860" name="Picture 8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861" name="Picture 8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865" name="Group 864"/>
          <p:cNvGrpSpPr/>
          <p:nvPr/>
        </p:nvGrpSpPr>
        <p:grpSpPr>
          <a:xfrm>
            <a:off x="7589520" y="4114802"/>
            <a:ext cx="1224163" cy="415812"/>
            <a:chOff x="7875176" y="4053020"/>
            <a:chExt cx="1224163" cy="415812"/>
          </a:xfrm>
        </p:grpSpPr>
        <p:grpSp>
          <p:nvGrpSpPr>
            <p:cNvPr id="866" name="Group 865"/>
            <p:cNvGrpSpPr/>
            <p:nvPr/>
          </p:nvGrpSpPr>
          <p:grpSpPr>
            <a:xfrm>
              <a:off x="8035159" y="4053020"/>
              <a:ext cx="1064180" cy="415812"/>
              <a:chOff x="6405570" y="2445918"/>
              <a:chExt cx="930431" cy="336288"/>
            </a:xfrm>
          </p:grpSpPr>
          <p:sp>
            <p:nvSpPr>
              <p:cNvPr id="869" name="TextBox 868"/>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70" name="TextBox 869"/>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871" name="TextBox 870"/>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867" name="Picture 8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868" name="Picture 8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872" name="Group 871"/>
          <p:cNvGrpSpPr/>
          <p:nvPr/>
        </p:nvGrpSpPr>
        <p:grpSpPr>
          <a:xfrm>
            <a:off x="7589520" y="4114802"/>
            <a:ext cx="1224163" cy="415812"/>
            <a:chOff x="7875176" y="4053020"/>
            <a:chExt cx="1224163" cy="415812"/>
          </a:xfrm>
        </p:grpSpPr>
        <p:grpSp>
          <p:nvGrpSpPr>
            <p:cNvPr id="873" name="Group 872"/>
            <p:cNvGrpSpPr/>
            <p:nvPr/>
          </p:nvGrpSpPr>
          <p:grpSpPr>
            <a:xfrm>
              <a:off x="8035159" y="4053020"/>
              <a:ext cx="1064180" cy="415812"/>
              <a:chOff x="6405570" y="2445918"/>
              <a:chExt cx="930431" cy="336288"/>
            </a:xfrm>
          </p:grpSpPr>
          <p:sp>
            <p:nvSpPr>
              <p:cNvPr id="876" name="TextBox 875"/>
              <p:cNvSpPr txBox="1"/>
              <p:nvPr/>
            </p:nvSpPr>
            <p:spPr>
              <a:xfrm>
                <a:off x="6405570" y="2458617"/>
                <a:ext cx="20259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77" name="TextBox 876"/>
              <p:cNvSpPr txBox="1"/>
              <p:nvPr/>
            </p:nvSpPr>
            <p:spPr>
              <a:xfrm>
                <a:off x="6583369" y="2458617"/>
                <a:ext cx="26313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878" name="TextBox 877"/>
              <p:cNvSpPr txBox="1"/>
              <p:nvPr/>
            </p:nvSpPr>
            <p:spPr>
              <a:xfrm>
                <a:off x="7065970" y="2445918"/>
                <a:ext cx="270031"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grpSp>
        <p:pic>
          <p:nvPicPr>
            <p:cNvPr id="874" name="Picture 8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176" y="4204605"/>
              <a:ext cx="221074" cy="170545"/>
            </a:xfrm>
            <a:prstGeom prst="rect">
              <a:avLst/>
            </a:prstGeom>
          </p:spPr>
        </p:pic>
        <p:pic>
          <p:nvPicPr>
            <p:cNvPr id="875" name="Picture 8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126" y="4184650"/>
              <a:ext cx="221074" cy="170545"/>
            </a:xfrm>
            <a:prstGeom prst="rect">
              <a:avLst/>
            </a:prstGeom>
          </p:spPr>
        </p:pic>
      </p:grpSp>
      <p:grpSp>
        <p:nvGrpSpPr>
          <p:cNvPr id="879" name="Group 878"/>
          <p:cNvGrpSpPr/>
          <p:nvPr/>
        </p:nvGrpSpPr>
        <p:grpSpPr>
          <a:xfrm>
            <a:off x="5577840" y="5029200"/>
            <a:ext cx="3486151" cy="400110"/>
            <a:chOff x="5895911" y="4873715"/>
            <a:chExt cx="3486151" cy="400110"/>
          </a:xfrm>
        </p:grpSpPr>
        <p:sp>
          <p:nvSpPr>
            <p:cNvPr id="880" name="TextBox 879"/>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881" name="Picture 8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882" name="Picture 8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887" name="Group 886"/>
          <p:cNvGrpSpPr/>
          <p:nvPr/>
        </p:nvGrpSpPr>
        <p:grpSpPr>
          <a:xfrm>
            <a:off x="5577840" y="5029200"/>
            <a:ext cx="3486151" cy="400110"/>
            <a:chOff x="5895911" y="4873715"/>
            <a:chExt cx="3486151" cy="400110"/>
          </a:xfrm>
        </p:grpSpPr>
        <p:sp>
          <p:nvSpPr>
            <p:cNvPr id="888" name="TextBox 887"/>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889" name="Picture 8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890" name="Picture 8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891" name="Group 890"/>
          <p:cNvGrpSpPr/>
          <p:nvPr/>
        </p:nvGrpSpPr>
        <p:grpSpPr>
          <a:xfrm>
            <a:off x="5577840" y="5029200"/>
            <a:ext cx="3486151" cy="400110"/>
            <a:chOff x="5895911" y="4873715"/>
            <a:chExt cx="3486151" cy="400110"/>
          </a:xfrm>
        </p:grpSpPr>
        <p:sp>
          <p:nvSpPr>
            <p:cNvPr id="892" name="TextBox 891"/>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893" name="Picture 8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894" name="Picture 8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895" name="Group 894"/>
          <p:cNvGrpSpPr/>
          <p:nvPr/>
        </p:nvGrpSpPr>
        <p:grpSpPr>
          <a:xfrm>
            <a:off x="5577840" y="5029200"/>
            <a:ext cx="3486151" cy="400110"/>
            <a:chOff x="5895911" y="4873715"/>
            <a:chExt cx="3486151" cy="400110"/>
          </a:xfrm>
        </p:grpSpPr>
        <p:sp>
          <p:nvSpPr>
            <p:cNvPr id="896" name="TextBox 895"/>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897" name="Picture 8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898" name="Picture 8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899" name="Group 898"/>
          <p:cNvGrpSpPr/>
          <p:nvPr/>
        </p:nvGrpSpPr>
        <p:grpSpPr>
          <a:xfrm>
            <a:off x="5577840" y="5029200"/>
            <a:ext cx="3486151" cy="400110"/>
            <a:chOff x="5895911" y="4873715"/>
            <a:chExt cx="3486151" cy="400110"/>
          </a:xfrm>
        </p:grpSpPr>
        <p:sp>
          <p:nvSpPr>
            <p:cNvPr id="900" name="TextBox 899"/>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01" name="Picture 9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02" name="Picture 9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03" name="Group 902"/>
          <p:cNvGrpSpPr/>
          <p:nvPr/>
        </p:nvGrpSpPr>
        <p:grpSpPr>
          <a:xfrm>
            <a:off x="5577840" y="5029200"/>
            <a:ext cx="3486151" cy="400110"/>
            <a:chOff x="5895911" y="4873715"/>
            <a:chExt cx="3486151" cy="400110"/>
          </a:xfrm>
        </p:grpSpPr>
        <p:sp>
          <p:nvSpPr>
            <p:cNvPr id="904" name="TextBox 903"/>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05" name="Picture 9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06" name="Picture 9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07" name="Group 906"/>
          <p:cNvGrpSpPr/>
          <p:nvPr/>
        </p:nvGrpSpPr>
        <p:grpSpPr>
          <a:xfrm>
            <a:off x="5577840" y="5029200"/>
            <a:ext cx="3486151" cy="400110"/>
            <a:chOff x="5895911" y="4873715"/>
            <a:chExt cx="3486151" cy="400110"/>
          </a:xfrm>
        </p:grpSpPr>
        <p:sp>
          <p:nvSpPr>
            <p:cNvPr id="908" name="TextBox 907"/>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09" name="Picture 9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10" name="Picture 90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11" name="Group 910"/>
          <p:cNvGrpSpPr/>
          <p:nvPr/>
        </p:nvGrpSpPr>
        <p:grpSpPr>
          <a:xfrm>
            <a:off x="5577840" y="5029200"/>
            <a:ext cx="3486151" cy="400110"/>
            <a:chOff x="5895911" y="4873715"/>
            <a:chExt cx="3486151" cy="400110"/>
          </a:xfrm>
        </p:grpSpPr>
        <p:sp>
          <p:nvSpPr>
            <p:cNvPr id="912" name="TextBox 911"/>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13" name="Picture 9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14" name="Picture 9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15" name="Group 914"/>
          <p:cNvGrpSpPr/>
          <p:nvPr/>
        </p:nvGrpSpPr>
        <p:grpSpPr>
          <a:xfrm>
            <a:off x="5577840" y="5029200"/>
            <a:ext cx="3486151" cy="400110"/>
            <a:chOff x="5895911" y="4873715"/>
            <a:chExt cx="3486151" cy="400110"/>
          </a:xfrm>
        </p:grpSpPr>
        <p:sp>
          <p:nvSpPr>
            <p:cNvPr id="916" name="TextBox 915"/>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17" name="Picture 9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18" name="Picture 9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19" name="Group 918"/>
          <p:cNvGrpSpPr/>
          <p:nvPr/>
        </p:nvGrpSpPr>
        <p:grpSpPr>
          <a:xfrm>
            <a:off x="5577840" y="5029200"/>
            <a:ext cx="3486151" cy="400110"/>
            <a:chOff x="5895911" y="4873715"/>
            <a:chExt cx="3486151" cy="400110"/>
          </a:xfrm>
        </p:grpSpPr>
        <p:sp>
          <p:nvSpPr>
            <p:cNvPr id="920" name="TextBox 919"/>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21" name="Picture 9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22" name="Picture 9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23" name="Group 922"/>
          <p:cNvGrpSpPr/>
          <p:nvPr/>
        </p:nvGrpSpPr>
        <p:grpSpPr>
          <a:xfrm>
            <a:off x="5577840" y="5029200"/>
            <a:ext cx="3486151" cy="400110"/>
            <a:chOff x="5895911" y="4873715"/>
            <a:chExt cx="3486151" cy="400110"/>
          </a:xfrm>
        </p:grpSpPr>
        <p:sp>
          <p:nvSpPr>
            <p:cNvPr id="924" name="TextBox 923"/>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25" name="Picture 9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26" name="Picture 9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27" name="Group 926"/>
          <p:cNvGrpSpPr/>
          <p:nvPr/>
        </p:nvGrpSpPr>
        <p:grpSpPr>
          <a:xfrm>
            <a:off x="5577840" y="5029200"/>
            <a:ext cx="3486151" cy="400110"/>
            <a:chOff x="5895911" y="4873715"/>
            <a:chExt cx="3486151" cy="400110"/>
          </a:xfrm>
        </p:grpSpPr>
        <p:sp>
          <p:nvSpPr>
            <p:cNvPr id="928" name="TextBox 927"/>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29" name="Picture 9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30" name="Picture 9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31" name="Group 930"/>
          <p:cNvGrpSpPr/>
          <p:nvPr/>
        </p:nvGrpSpPr>
        <p:grpSpPr>
          <a:xfrm>
            <a:off x="5577840" y="5029200"/>
            <a:ext cx="3486151" cy="400110"/>
            <a:chOff x="5895911" y="4873715"/>
            <a:chExt cx="3486151" cy="400110"/>
          </a:xfrm>
        </p:grpSpPr>
        <p:sp>
          <p:nvSpPr>
            <p:cNvPr id="932" name="TextBox 931"/>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33" name="Picture 9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34" name="Picture 9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35" name="Group 934"/>
          <p:cNvGrpSpPr/>
          <p:nvPr/>
        </p:nvGrpSpPr>
        <p:grpSpPr>
          <a:xfrm>
            <a:off x="5577840" y="5029200"/>
            <a:ext cx="3486151" cy="400110"/>
            <a:chOff x="5895911" y="4873715"/>
            <a:chExt cx="3486151" cy="400110"/>
          </a:xfrm>
        </p:grpSpPr>
        <p:sp>
          <p:nvSpPr>
            <p:cNvPr id="936" name="TextBox 935"/>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37" name="Picture 9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38" name="Picture 9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39" name="Group 938"/>
          <p:cNvGrpSpPr/>
          <p:nvPr/>
        </p:nvGrpSpPr>
        <p:grpSpPr>
          <a:xfrm>
            <a:off x="5577840" y="5029200"/>
            <a:ext cx="3486151" cy="400110"/>
            <a:chOff x="5895911" y="4873715"/>
            <a:chExt cx="3486151" cy="400110"/>
          </a:xfrm>
        </p:grpSpPr>
        <p:sp>
          <p:nvSpPr>
            <p:cNvPr id="940" name="TextBox 939"/>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41" name="Picture 9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42" name="Picture 9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43" name="Group 942"/>
          <p:cNvGrpSpPr/>
          <p:nvPr/>
        </p:nvGrpSpPr>
        <p:grpSpPr>
          <a:xfrm>
            <a:off x="5577840" y="5029200"/>
            <a:ext cx="3486151" cy="400110"/>
            <a:chOff x="5895911" y="4873715"/>
            <a:chExt cx="3486151" cy="400110"/>
          </a:xfrm>
        </p:grpSpPr>
        <p:sp>
          <p:nvSpPr>
            <p:cNvPr id="944" name="TextBox 943"/>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45" name="Picture 9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46" name="Picture 9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47" name="Group 946"/>
          <p:cNvGrpSpPr/>
          <p:nvPr/>
        </p:nvGrpSpPr>
        <p:grpSpPr>
          <a:xfrm>
            <a:off x="5577840" y="5029200"/>
            <a:ext cx="3486151" cy="400110"/>
            <a:chOff x="5895911" y="4873715"/>
            <a:chExt cx="3486151" cy="400110"/>
          </a:xfrm>
        </p:grpSpPr>
        <p:sp>
          <p:nvSpPr>
            <p:cNvPr id="948" name="TextBox 947"/>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49" name="Picture 9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50" name="Picture 9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51" name="Group 950"/>
          <p:cNvGrpSpPr/>
          <p:nvPr/>
        </p:nvGrpSpPr>
        <p:grpSpPr>
          <a:xfrm>
            <a:off x="5577840" y="5029200"/>
            <a:ext cx="3486151" cy="400110"/>
            <a:chOff x="5895911" y="4873715"/>
            <a:chExt cx="3486151" cy="400110"/>
          </a:xfrm>
        </p:grpSpPr>
        <p:sp>
          <p:nvSpPr>
            <p:cNvPr id="952" name="TextBox 951"/>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53" name="Picture 9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54" name="Picture 9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55" name="Group 954"/>
          <p:cNvGrpSpPr/>
          <p:nvPr/>
        </p:nvGrpSpPr>
        <p:grpSpPr>
          <a:xfrm>
            <a:off x="5577840" y="5029200"/>
            <a:ext cx="3486151" cy="400110"/>
            <a:chOff x="5895911" y="4873715"/>
            <a:chExt cx="3486151" cy="400110"/>
          </a:xfrm>
        </p:grpSpPr>
        <p:sp>
          <p:nvSpPr>
            <p:cNvPr id="956" name="TextBox 955"/>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57" name="Picture 9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58" name="Picture 9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59" name="Group 958"/>
          <p:cNvGrpSpPr/>
          <p:nvPr/>
        </p:nvGrpSpPr>
        <p:grpSpPr>
          <a:xfrm>
            <a:off x="5577840" y="5029200"/>
            <a:ext cx="3486151" cy="400110"/>
            <a:chOff x="5895911" y="4873715"/>
            <a:chExt cx="3486151" cy="400110"/>
          </a:xfrm>
        </p:grpSpPr>
        <p:sp>
          <p:nvSpPr>
            <p:cNvPr id="960" name="TextBox 959"/>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61" name="Picture 9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62" name="Picture 9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grpSp>
        <p:nvGrpSpPr>
          <p:cNvPr id="963" name="Group 962"/>
          <p:cNvGrpSpPr/>
          <p:nvPr/>
        </p:nvGrpSpPr>
        <p:grpSpPr>
          <a:xfrm>
            <a:off x="5577840" y="5029200"/>
            <a:ext cx="3486151" cy="400110"/>
            <a:chOff x="5895911" y="4873715"/>
            <a:chExt cx="3486151" cy="400110"/>
          </a:xfrm>
        </p:grpSpPr>
        <p:sp>
          <p:nvSpPr>
            <p:cNvPr id="964" name="TextBox 963"/>
            <p:cNvSpPr txBox="1"/>
            <p:nvPr/>
          </p:nvSpPr>
          <p:spPr>
            <a:xfrm>
              <a:off x="5895911" y="4873715"/>
              <a:ext cx="348615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1 +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965" name="Picture 9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23" y="4988497"/>
              <a:ext cx="221074" cy="170545"/>
            </a:xfrm>
            <a:prstGeom prst="rect">
              <a:avLst/>
            </a:prstGeom>
          </p:spPr>
        </p:pic>
        <p:pic>
          <p:nvPicPr>
            <p:cNvPr id="966" name="Picture 9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49" y="4988497"/>
              <a:ext cx="221074" cy="170545"/>
            </a:xfrm>
            <a:prstGeom prst="rect">
              <a:avLst/>
            </a:prstGeom>
          </p:spPr>
        </p:pic>
      </p:grpSp>
      <p:sp>
        <p:nvSpPr>
          <p:cNvPr id="967" name="TextBox 966"/>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69" name="TextBox 968"/>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70" name="TextBox 969"/>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71" name="TextBox 970"/>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72" name="TextBox 971"/>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73" name="TextBox 972"/>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74" name="TextBox 973"/>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75" name="TextBox 974"/>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76" name="TextBox 975"/>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77" name="TextBox 976"/>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78" name="TextBox 977"/>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79" name="TextBox 978"/>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80" name="TextBox 979"/>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81" name="TextBox 980"/>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82" name="TextBox 981"/>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83" name="TextBox 982"/>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84" name="TextBox 983"/>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85" name="TextBox 984"/>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86" name="TextBox 985"/>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87" name="TextBox 986"/>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88" name="TextBox 987"/>
          <p:cNvSpPr txBox="1"/>
          <p:nvPr/>
        </p:nvSpPr>
        <p:spPr>
          <a:xfrm>
            <a:off x="5303520" y="5669280"/>
            <a:ext cx="2847023"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Theorem 1( Alternate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989" name="TextBox 988"/>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991" name="TextBox 990"/>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992" name="TextBox 991"/>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993" name="TextBox 992"/>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994" name="TextBox 993"/>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995" name="TextBox 994"/>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996" name="TextBox 995"/>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997" name="TextBox 996"/>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998" name="TextBox 997"/>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999" name="TextBox 998"/>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1000" name="TextBox 999"/>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1001" name="TextBox 1000"/>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1002" name="TextBox 1001"/>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1003" name="TextBox 1002"/>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1004" name="TextBox 1003"/>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1005" name="TextBox 1004"/>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1006" name="TextBox 1005"/>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1007" name="TextBox 1006"/>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1008" name="TextBox 1007"/>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1009" name="TextBox 1008"/>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1010" name="TextBox 1009"/>
          <p:cNvSpPr txBox="1"/>
          <p:nvPr/>
        </p:nvSpPr>
        <p:spPr>
          <a:xfrm>
            <a:off x="5486400" y="6675120"/>
            <a:ext cx="3050381"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Corresponding Angles </a:t>
            </a:r>
          </a:p>
          <a:p>
            <a:r>
              <a:rPr lang="en-US" sz="2000" b="1" dirty="0" smtClean="0">
                <a:solidFill>
                  <a:srgbClr val="0000FF"/>
                </a:solidFill>
                <a:latin typeface="Arial" pitchFamily="34" charset="0"/>
                <a:cs typeface="Arial" pitchFamily="34" charset="0"/>
              </a:rPr>
              <a:t>Postulates</a:t>
            </a:r>
            <a:endParaRPr lang="en-US" sz="2000" b="1" dirty="0">
              <a:solidFill>
                <a:srgbClr val="0000FF"/>
              </a:solidFill>
              <a:latin typeface="Arial" pitchFamily="34" charset="0"/>
              <a:cs typeface="Arial" pitchFamily="34" charset="0"/>
            </a:endParaRPr>
          </a:p>
        </p:txBody>
      </p:sp>
      <p:sp>
        <p:nvSpPr>
          <p:cNvPr id="1011" name="TextBox 1010"/>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13" name="TextBox 1012"/>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14" name="TextBox 1013"/>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15" name="TextBox 1014"/>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16" name="TextBox 1015"/>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17" name="TextBox 1016"/>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18" name="TextBox 1017"/>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19" name="TextBox 1018"/>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20" name="TextBox 1019"/>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21" name="TextBox 1020"/>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22" name="TextBox 1021"/>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23" name="TextBox 1022"/>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24" name="TextBox 1023"/>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25" name="TextBox 1024"/>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26" name="TextBox 1025"/>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27" name="TextBox 1026"/>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28" name="TextBox 1027"/>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29" name="TextBox 1028"/>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30" name="TextBox 1029"/>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31" name="TextBox 1030"/>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32" name="TextBox 1031"/>
          <p:cNvSpPr txBox="1"/>
          <p:nvPr/>
        </p:nvSpPr>
        <p:spPr>
          <a:xfrm>
            <a:off x="6949440" y="7772400"/>
            <a:ext cx="3318534"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Complements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033" name="TextBox 1032"/>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35" name="TextBox 1034"/>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36" name="TextBox 1035"/>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37" name="TextBox 1036"/>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38" name="TextBox 1037"/>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39" name="TextBox 1038"/>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40" name="TextBox 1039"/>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41" name="TextBox 1040"/>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42" name="TextBox 1041"/>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43" name="TextBox 1042"/>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44" name="TextBox 1043"/>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45" name="TextBox 1044"/>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46" name="TextBox 1045"/>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47" name="TextBox 1046"/>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48" name="TextBox 1047"/>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49" name="TextBox 1048"/>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50" name="TextBox 1049"/>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51" name="TextBox 1050"/>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52" name="TextBox 1051"/>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53" name="TextBox 1052"/>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sp>
        <p:nvSpPr>
          <p:cNvPr id="1054" name="TextBox 1053"/>
          <p:cNvSpPr txBox="1"/>
          <p:nvPr/>
        </p:nvSpPr>
        <p:spPr>
          <a:xfrm>
            <a:off x="8503920" y="6675120"/>
            <a:ext cx="2961628"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Theorem 2( Same-side</a:t>
            </a:r>
          </a:p>
          <a:p>
            <a:r>
              <a:rPr lang="en-US" sz="2000" b="1" dirty="0" smtClean="0">
                <a:solidFill>
                  <a:srgbClr val="0000FF"/>
                </a:solidFill>
                <a:latin typeface="Arial" pitchFamily="34" charset="0"/>
                <a:cs typeface="Arial" pitchFamily="34" charset="0"/>
              </a:rPr>
              <a:t> interior angles)</a:t>
            </a:r>
            <a:endParaRPr lang="en-US" sz="2000" b="1" dirty="0">
              <a:solidFill>
                <a:srgbClr val="0000FF"/>
              </a:solidFill>
              <a:latin typeface="Arial" pitchFamily="34" charset="0"/>
              <a:cs typeface="Arial" pitchFamily="34" charset="0"/>
            </a:endParaRPr>
          </a:p>
        </p:txBody>
      </p:sp>
      <p:grpSp>
        <p:nvGrpSpPr>
          <p:cNvPr id="1055" name="Group 1054"/>
          <p:cNvGrpSpPr/>
          <p:nvPr/>
        </p:nvGrpSpPr>
        <p:grpSpPr>
          <a:xfrm>
            <a:off x="8742521" y="5852160"/>
            <a:ext cx="2630329" cy="400110"/>
            <a:chOff x="3196344" y="8821359"/>
            <a:chExt cx="2630329" cy="400110"/>
          </a:xfrm>
        </p:grpSpPr>
        <p:sp>
          <p:nvSpPr>
            <p:cNvPr id="1056" name="TextBox 1055"/>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057" name="Picture 10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058" name="Picture 10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063" name="Group 1062"/>
          <p:cNvGrpSpPr/>
          <p:nvPr/>
        </p:nvGrpSpPr>
        <p:grpSpPr>
          <a:xfrm>
            <a:off x="8742521" y="5852160"/>
            <a:ext cx="2630329" cy="400110"/>
            <a:chOff x="3196344" y="8821359"/>
            <a:chExt cx="2630329" cy="400110"/>
          </a:xfrm>
        </p:grpSpPr>
        <p:sp>
          <p:nvSpPr>
            <p:cNvPr id="1064" name="TextBox 1063"/>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065" name="Picture 10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066" name="Picture 10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067" name="Group 1066"/>
          <p:cNvGrpSpPr/>
          <p:nvPr/>
        </p:nvGrpSpPr>
        <p:grpSpPr>
          <a:xfrm>
            <a:off x="8742521" y="5852160"/>
            <a:ext cx="2630329" cy="400110"/>
            <a:chOff x="3196344" y="8821359"/>
            <a:chExt cx="2630329" cy="400110"/>
          </a:xfrm>
        </p:grpSpPr>
        <p:sp>
          <p:nvSpPr>
            <p:cNvPr id="1068" name="TextBox 1067"/>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069" name="Picture 10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070" name="Picture 10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071" name="Group 1070"/>
          <p:cNvGrpSpPr/>
          <p:nvPr/>
        </p:nvGrpSpPr>
        <p:grpSpPr>
          <a:xfrm>
            <a:off x="8742521" y="5852160"/>
            <a:ext cx="2630329" cy="400110"/>
            <a:chOff x="3196344" y="8821359"/>
            <a:chExt cx="2630329" cy="400110"/>
          </a:xfrm>
        </p:grpSpPr>
        <p:sp>
          <p:nvSpPr>
            <p:cNvPr id="1072" name="TextBox 1071"/>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073" name="Picture 10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074" name="Picture 10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075" name="Group 1074"/>
          <p:cNvGrpSpPr/>
          <p:nvPr/>
        </p:nvGrpSpPr>
        <p:grpSpPr>
          <a:xfrm>
            <a:off x="8742521" y="5852160"/>
            <a:ext cx="2630329" cy="400110"/>
            <a:chOff x="3196344" y="8821359"/>
            <a:chExt cx="2630329" cy="400110"/>
          </a:xfrm>
        </p:grpSpPr>
        <p:sp>
          <p:nvSpPr>
            <p:cNvPr id="1076" name="TextBox 1075"/>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077" name="Picture 10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078" name="Picture 10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079" name="Group 1078"/>
          <p:cNvGrpSpPr/>
          <p:nvPr/>
        </p:nvGrpSpPr>
        <p:grpSpPr>
          <a:xfrm>
            <a:off x="8742521" y="5852160"/>
            <a:ext cx="2630329" cy="400110"/>
            <a:chOff x="3196344" y="8821359"/>
            <a:chExt cx="2630329" cy="400110"/>
          </a:xfrm>
        </p:grpSpPr>
        <p:sp>
          <p:nvSpPr>
            <p:cNvPr id="1080" name="TextBox 1079"/>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081" name="Picture 10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082" name="Picture 10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083" name="Group 1082"/>
          <p:cNvGrpSpPr/>
          <p:nvPr/>
        </p:nvGrpSpPr>
        <p:grpSpPr>
          <a:xfrm>
            <a:off x="8742521" y="5852160"/>
            <a:ext cx="2630329" cy="400110"/>
            <a:chOff x="3196344" y="8821359"/>
            <a:chExt cx="2630329" cy="400110"/>
          </a:xfrm>
        </p:grpSpPr>
        <p:sp>
          <p:nvSpPr>
            <p:cNvPr id="1084" name="TextBox 1083"/>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085" name="Picture 10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086" name="Picture 10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087" name="Group 1086"/>
          <p:cNvGrpSpPr/>
          <p:nvPr/>
        </p:nvGrpSpPr>
        <p:grpSpPr>
          <a:xfrm>
            <a:off x="8742521" y="5852160"/>
            <a:ext cx="2630329" cy="400110"/>
            <a:chOff x="3196344" y="8821359"/>
            <a:chExt cx="2630329" cy="400110"/>
          </a:xfrm>
        </p:grpSpPr>
        <p:sp>
          <p:nvSpPr>
            <p:cNvPr id="1088" name="TextBox 1087"/>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089" name="Picture 10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090" name="Picture 10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091" name="Group 1090"/>
          <p:cNvGrpSpPr/>
          <p:nvPr/>
        </p:nvGrpSpPr>
        <p:grpSpPr>
          <a:xfrm>
            <a:off x="8742521" y="5852160"/>
            <a:ext cx="2630329" cy="400110"/>
            <a:chOff x="3196344" y="8821359"/>
            <a:chExt cx="2630329" cy="400110"/>
          </a:xfrm>
        </p:grpSpPr>
        <p:sp>
          <p:nvSpPr>
            <p:cNvPr id="1092" name="TextBox 1091"/>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093" name="Picture 10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094" name="Picture 10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095" name="Group 1094"/>
          <p:cNvGrpSpPr/>
          <p:nvPr/>
        </p:nvGrpSpPr>
        <p:grpSpPr>
          <a:xfrm>
            <a:off x="8742521" y="5852160"/>
            <a:ext cx="2630329" cy="400110"/>
            <a:chOff x="3196344" y="8821359"/>
            <a:chExt cx="2630329" cy="400110"/>
          </a:xfrm>
        </p:grpSpPr>
        <p:sp>
          <p:nvSpPr>
            <p:cNvPr id="1096" name="TextBox 1095"/>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097" name="Picture 10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098" name="Picture 10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099" name="Group 1098"/>
          <p:cNvGrpSpPr/>
          <p:nvPr/>
        </p:nvGrpSpPr>
        <p:grpSpPr>
          <a:xfrm>
            <a:off x="8742521" y="5852160"/>
            <a:ext cx="2630329" cy="400110"/>
            <a:chOff x="3196344" y="8821359"/>
            <a:chExt cx="2630329" cy="400110"/>
          </a:xfrm>
        </p:grpSpPr>
        <p:sp>
          <p:nvSpPr>
            <p:cNvPr id="1100" name="TextBox 1099"/>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101" name="Picture 1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102" name="Picture 1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103" name="Group 1102"/>
          <p:cNvGrpSpPr/>
          <p:nvPr/>
        </p:nvGrpSpPr>
        <p:grpSpPr>
          <a:xfrm>
            <a:off x="8742521" y="5852160"/>
            <a:ext cx="2630329" cy="400110"/>
            <a:chOff x="3196344" y="8821359"/>
            <a:chExt cx="2630329" cy="400110"/>
          </a:xfrm>
        </p:grpSpPr>
        <p:sp>
          <p:nvSpPr>
            <p:cNvPr id="1104" name="TextBox 1103"/>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105" name="Picture 1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106" name="Picture 1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107" name="Group 1106"/>
          <p:cNvGrpSpPr/>
          <p:nvPr/>
        </p:nvGrpSpPr>
        <p:grpSpPr>
          <a:xfrm>
            <a:off x="8742521" y="5852160"/>
            <a:ext cx="2630329" cy="400110"/>
            <a:chOff x="3196344" y="8821359"/>
            <a:chExt cx="2630329" cy="400110"/>
          </a:xfrm>
        </p:grpSpPr>
        <p:sp>
          <p:nvSpPr>
            <p:cNvPr id="1108" name="TextBox 1107"/>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109" name="Picture 11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110" name="Picture 110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111" name="Group 1110"/>
          <p:cNvGrpSpPr/>
          <p:nvPr/>
        </p:nvGrpSpPr>
        <p:grpSpPr>
          <a:xfrm>
            <a:off x="8742521" y="5852160"/>
            <a:ext cx="2630329" cy="400110"/>
            <a:chOff x="3196344" y="8821359"/>
            <a:chExt cx="2630329" cy="400110"/>
          </a:xfrm>
        </p:grpSpPr>
        <p:sp>
          <p:nvSpPr>
            <p:cNvPr id="1112" name="TextBox 1111"/>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113" name="Picture 11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114" name="Picture 1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115" name="Group 1114"/>
          <p:cNvGrpSpPr/>
          <p:nvPr/>
        </p:nvGrpSpPr>
        <p:grpSpPr>
          <a:xfrm>
            <a:off x="8742521" y="5852160"/>
            <a:ext cx="2630329" cy="400110"/>
            <a:chOff x="3196344" y="8821359"/>
            <a:chExt cx="2630329" cy="400110"/>
          </a:xfrm>
        </p:grpSpPr>
        <p:sp>
          <p:nvSpPr>
            <p:cNvPr id="1116" name="TextBox 1115"/>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117" name="Picture 11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118" name="Picture 11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119" name="Group 1118"/>
          <p:cNvGrpSpPr/>
          <p:nvPr/>
        </p:nvGrpSpPr>
        <p:grpSpPr>
          <a:xfrm>
            <a:off x="8742521" y="5852160"/>
            <a:ext cx="2630329" cy="400110"/>
            <a:chOff x="3196344" y="8821359"/>
            <a:chExt cx="2630329" cy="400110"/>
          </a:xfrm>
        </p:grpSpPr>
        <p:sp>
          <p:nvSpPr>
            <p:cNvPr id="1120" name="TextBox 1119"/>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121" name="Picture 11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122" name="Picture 11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123" name="Group 1122"/>
          <p:cNvGrpSpPr/>
          <p:nvPr/>
        </p:nvGrpSpPr>
        <p:grpSpPr>
          <a:xfrm>
            <a:off x="8742521" y="5852160"/>
            <a:ext cx="2630329" cy="400110"/>
            <a:chOff x="3196344" y="8821359"/>
            <a:chExt cx="2630329" cy="400110"/>
          </a:xfrm>
        </p:grpSpPr>
        <p:sp>
          <p:nvSpPr>
            <p:cNvPr id="1124" name="TextBox 1123"/>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125" name="Picture 11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126" name="Picture 11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127" name="Group 1126"/>
          <p:cNvGrpSpPr/>
          <p:nvPr/>
        </p:nvGrpSpPr>
        <p:grpSpPr>
          <a:xfrm>
            <a:off x="8742521" y="5852160"/>
            <a:ext cx="2630329" cy="400110"/>
            <a:chOff x="3196344" y="8821359"/>
            <a:chExt cx="2630329" cy="400110"/>
          </a:xfrm>
        </p:grpSpPr>
        <p:sp>
          <p:nvSpPr>
            <p:cNvPr id="1128" name="TextBox 1127"/>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129" name="Picture 11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130" name="Picture 11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131" name="Group 1130"/>
          <p:cNvGrpSpPr/>
          <p:nvPr/>
        </p:nvGrpSpPr>
        <p:grpSpPr>
          <a:xfrm>
            <a:off x="8742521" y="5852160"/>
            <a:ext cx="2630329" cy="400110"/>
            <a:chOff x="3196344" y="8821359"/>
            <a:chExt cx="2630329" cy="400110"/>
          </a:xfrm>
        </p:grpSpPr>
        <p:sp>
          <p:nvSpPr>
            <p:cNvPr id="1132" name="TextBox 1131"/>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133" name="Picture 1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134" name="Picture 11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135" name="Group 1134"/>
          <p:cNvGrpSpPr/>
          <p:nvPr/>
        </p:nvGrpSpPr>
        <p:grpSpPr>
          <a:xfrm>
            <a:off x="8742521" y="5852160"/>
            <a:ext cx="2630329" cy="400110"/>
            <a:chOff x="3196344" y="8821359"/>
            <a:chExt cx="2630329" cy="400110"/>
          </a:xfrm>
        </p:grpSpPr>
        <p:sp>
          <p:nvSpPr>
            <p:cNvPr id="1136" name="TextBox 1135"/>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137" name="Picture 11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138" name="Picture 11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grpSp>
        <p:nvGrpSpPr>
          <p:cNvPr id="1139" name="Group 1138"/>
          <p:cNvGrpSpPr/>
          <p:nvPr/>
        </p:nvGrpSpPr>
        <p:grpSpPr>
          <a:xfrm>
            <a:off x="8742521" y="5852160"/>
            <a:ext cx="2630329" cy="400110"/>
            <a:chOff x="3196344" y="8821359"/>
            <a:chExt cx="2630329" cy="400110"/>
          </a:xfrm>
        </p:grpSpPr>
        <p:sp>
          <p:nvSpPr>
            <p:cNvPr id="1140" name="TextBox 1139"/>
            <p:cNvSpPr txBox="1"/>
            <p:nvPr/>
          </p:nvSpPr>
          <p:spPr>
            <a:xfrm>
              <a:off x="3196344" y="8821359"/>
              <a:ext cx="2630329"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m     3+ m     2=180</a:t>
              </a:r>
              <a:r>
                <a:rPr lang="en-US" sz="2000" b="1" baseline="70000" dirty="0" smtClean="0">
                  <a:solidFill>
                    <a:srgbClr val="0000FF"/>
                  </a:solidFill>
                  <a:latin typeface="Arial" pitchFamily="34" charset="0"/>
                  <a:cs typeface="Arial" pitchFamily="34" charset="0"/>
                </a:rPr>
                <a:t>0</a:t>
              </a:r>
              <a:endParaRPr lang="en-US" sz="2000" b="1" baseline="70000" dirty="0">
                <a:solidFill>
                  <a:srgbClr val="0000FF"/>
                </a:solidFill>
                <a:latin typeface="Arial" pitchFamily="34" charset="0"/>
                <a:cs typeface="Arial" pitchFamily="34" charset="0"/>
              </a:endParaRPr>
            </a:p>
          </p:txBody>
        </p:sp>
        <p:pic>
          <p:nvPicPr>
            <p:cNvPr id="1141" name="Picture 11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926" y="8909955"/>
              <a:ext cx="221074" cy="170545"/>
            </a:xfrm>
            <a:prstGeom prst="rect">
              <a:avLst/>
            </a:prstGeom>
          </p:spPr>
        </p:pic>
        <p:pic>
          <p:nvPicPr>
            <p:cNvPr id="1142" name="Picture 1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8909050"/>
              <a:ext cx="221074" cy="170545"/>
            </a:xfrm>
            <a:prstGeom prst="rect">
              <a:avLst/>
            </a:prstGeom>
          </p:spPr>
        </p:pic>
      </p:grpSp>
      <p:sp>
        <p:nvSpPr>
          <p:cNvPr id="1143" name="TextBox 1142"/>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45" name="TextBox 1144"/>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46" name="TextBox 1145"/>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47" name="TextBox 1146"/>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48" name="TextBox 1147"/>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49" name="TextBox 1148"/>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50" name="TextBox 1149"/>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51" name="TextBox 1150"/>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52" name="TextBox 1151"/>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53" name="TextBox 1152"/>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54" name="TextBox 1153"/>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55" name="TextBox 1154"/>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56" name="TextBox 1155"/>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57" name="TextBox 1156"/>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58" name="TextBox 1157"/>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59" name="TextBox 1158"/>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60" name="TextBox 1159"/>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61" name="TextBox 1160"/>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62" name="TextBox 1161"/>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63" name="TextBox 1162"/>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1164" name="TextBox 1163"/>
          <p:cNvSpPr txBox="1"/>
          <p:nvPr/>
        </p:nvSpPr>
        <p:spPr>
          <a:xfrm>
            <a:off x="8229600" y="4754880"/>
            <a:ext cx="3288507"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Congruent Supplements </a:t>
            </a:r>
          </a:p>
          <a:p>
            <a:r>
              <a:rPr lang="en-US" sz="2000" b="1" dirty="0" smtClean="0">
                <a:solidFill>
                  <a:srgbClr val="0000FF"/>
                </a:solidFill>
                <a:latin typeface="Arial" pitchFamily="34" charset="0"/>
                <a:cs typeface="Arial" pitchFamily="34" charset="0"/>
              </a:rPr>
              <a:t>            Theorem</a:t>
            </a:r>
            <a:endParaRPr lang="en-US" sz="2000" b="1" dirty="0">
              <a:solidFill>
                <a:srgbClr val="0000FF"/>
              </a:solidFill>
              <a:latin typeface="Arial" pitchFamily="34" charset="0"/>
              <a:cs typeface="Arial" pitchFamily="34" charset="0"/>
            </a:endParaRPr>
          </a:p>
        </p:txBody>
      </p:sp>
      <p:sp>
        <p:nvSpPr>
          <p:cNvPr id="2" name="Rectangle 1"/>
          <p:cNvSpPr/>
          <p:nvPr/>
        </p:nvSpPr>
        <p:spPr>
          <a:xfrm>
            <a:off x="1345618" y="1189335"/>
            <a:ext cx="1340432" cy="461665"/>
          </a:xfrm>
          <a:prstGeom prst="rect">
            <a:avLst/>
          </a:prstGeom>
        </p:spPr>
        <p:txBody>
          <a:bodyPr wrap="none">
            <a:spAutoFit/>
          </a:bodyPr>
          <a:lstStyle/>
          <a:p>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1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sym typeface="Symbol"/>
              </a:rPr>
              <a:t>3</a:t>
            </a:r>
            <a:endParaRPr lang="en-US" sz="2400" dirty="0"/>
          </a:p>
        </p:txBody>
      </p:sp>
    </p:spTree>
    <p:extLst>
      <p:ext uri="{BB962C8B-B14F-4D97-AF65-F5344CB8AC3E}">
        <p14:creationId xmlns:p14="http://schemas.microsoft.com/office/powerpoint/2010/main" val="357265724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261461" y="1058653"/>
            <a:ext cx="10095310" cy="6026947"/>
            <a:chOff x="228600" y="256507"/>
            <a:chExt cx="8826500" cy="4874293"/>
          </a:xfrm>
        </p:grpSpPr>
        <p:sp>
          <p:nvSpPr>
            <p:cNvPr id="2" name="TextBox 1"/>
            <p:cNvSpPr txBox="1"/>
            <p:nvPr/>
          </p:nvSpPr>
          <p:spPr>
            <a:xfrm>
              <a:off x="279400" y="800100"/>
              <a:ext cx="1320800" cy="67206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Given:</a:t>
              </a:r>
            </a:p>
            <a:p>
              <a:r>
                <a:rPr lang="en-US" sz="2400" b="1" dirty="0" smtClean="0">
                  <a:solidFill>
                    <a:srgbClr val="000000"/>
                  </a:solidFill>
                  <a:latin typeface="Arial" pitchFamily="34" charset="0"/>
                  <a:cs typeface="Arial" pitchFamily="34" charset="0"/>
                </a:rPr>
                <a:t>Prove:</a:t>
              </a:r>
              <a:endParaRPr lang="en-US" sz="2400" b="1" dirty="0">
                <a:solidFill>
                  <a:srgbClr val="000000"/>
                </a:solidFill>
                <a:latin typeface="Arial" pitchFamily="34" charset="0"/>
                <a:cs typeface="Arial" pitchFamily="34" charset="0"/>
              </a:endParaRPr>
            </a:p>
          </p:txBody>
        </p:sp>
        <p:sp>
          <p:nvSpPr>
            <p:cNvPr id="3" name="TextBox 2"/>
            <p:cNvSpPr txBox="1"/>
            <p:nvPr/>
          </p:nvSpPr>
          <p:spPr>
            <a:xfrm>
              <a:off x="228600" y="256507"/>
              <a:ext cx="8750300" cy="37337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Prove: </a:t>
              </a:r>
              <a:r>
                <a:rPr lang="en-US" sz="2400" b="1" dirty="0" smtClean="0">
                  <a:solidFill>
                    <a:srgbClr val="0000FF"/>
                  </a:solidFill>
                  <a:latin typeface="Arial" pitchFamily="34" charset="0"/>
                  <a:cs typeface="Arial" pitchFamily="34" charset="0"/>
                </a:rPr>
                <a:t>If </a:t>
              </a:r>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1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sym typeface="Symbol"/>
                </a:rPr>
                <a:t>4</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then lines k and m are parallel. </a:t>
              </a:r>
              <a:endParaRPr lang="en-US" sz="2400" b="1" dirty="0">
                <a:solidFill>
                  <a:srgbClr val="0000FF"/>
                </a:solidFill>
                <a:latin typeface="Arial" pitchFamily="34" charset="0"/>
                <a:cs typeface="Arial" pitchFamily="34" charset="0"/>
              </a:endParaRPr>
            </a:p>
          </p:txBody>
        </p:sp>
        <p:cxnSp>
          <p:nvCxnSpPr>
            <p:cNvPr id="4" name="Straight Connector 3"/>
            <p:cNvCxnSpPr/>
            <p:nvPr/>
          </p:nvCxnSpPr>
          <p:spPr>
            <a:xfrm>
              <a:off x="334214" y="565233"/>
              <a:ext cx="839669" cy="0"/>
            </a:xfrm>
            <a:prstGeom prst="line">
              <a:avLst/>
            </a:prstGeom>
            <a:ln w="28575"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15869" y="793582"/>
              <a:ext cx="1767154" cy="373372"/>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1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sym typeface="Symbol"/>
                </a:rPr>
                <a:t>4</a:t>
              </a:r>
              <a:endParaRPr lang="en-US" sz="2400" b="1" dirty="0">
                <a:solidFill>
                  <a:srgbClr val="0000FF"/>
                </a:solidFill>
                <a:latin typeface="Arial" pitchFamily="34" charset="0"/>
                <a:cs typeface="Arial" pitchFamily="34" charset="0"/>
              </a:endParaRPr>
            </a:p>
          </p:txBody>
        </p:sp>
        <p:sp>
          <p:nvSpPr>
            <p:cNvPr id="19" name="TextBox 18"/>
            <p:cNvSpPr txBox="1"/>
            <p:nvPr/>
          </p:nvSpPr>
          <p:spPr>
            <a:xfrm>
              <a:off x="1282492" y="1101716"/>
              <a:ext cx="914400" cy="373372"/>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k || m</a:t>
              </a:r>
              <a:endParaRPr lang="en-US" sz="2400" b="1" i="1" dirty="0">
                <a:solidFill>
                  <a:srgbClr val="0000FF"/>
                </a:solidFill>
                <a:latin typeface="Arial" pitchFamily="34" charset="0"/>
                <a:cs typeface="Arial" pitchFamily="34" charset="0"/>
              </a:endParaRPr>
            </a:p>
          </p:txBody>
        </p:sp>
        <p:sp>
          <p:nvSpPr>
            <p:cNvPr id="20" name="TextBox 19"/>
            <p:cNvSpPr txBox="1"/>
            <p:nvPr/>
          </p:nvSpPr>
          <p:spPr>
            <a:xfrm>
              <a:off x="466570" y="2449227"/>
              <a:ext cx="10414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    </a:t>
              </a:r>
            </a:p>
            <a:p>
              <a:endParaRPr lang="en-US" sz="2400" b="1" dirty="0">
                <a:solidFill>
                  <a:srgbClr val="0000FF"/>
                </a:solidFill>
                <a:latin typeface="Arial" pitchFamily="34" charset="0"/>
                <a:cs typeface="Arial" pitchFamily="34" charset="0"/>
              </a:endParaRPr>
            </a:p>
          </p:txBody>
        </p:sp>
        <p:sp>
          <p:nvSpPr>
            <p:cNvPr id="21" name="TextBox 20"/>
            <p:cNvSpPr txBox="1"/>
            <p:nvPr/>
          </p:nvSpPr>
          <p:spPr>
            <a:xfrm>
              <a:off x="495300" y="1854200"/>
              <a:ext cx="1828800" cy="373372"/>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Statement</a:t>
              </a:r>
              <a:endParaRPr lang="en-US" sz="2400" b="1">
                <a:solidFill>
                  <a:srgbClr val="000000"/>
                </a:solidFill>
                <a:latin typeface="Arial" pitchFamily="34" charset="0"/>
                <a:cs typeface="Arial" pitchFamily="34" charset="0"/>
              </a:endParaRPr>
            </a:p>
          </p:txBody>
        </p:sp>
        <p:sp>
          <p:nvSpPr>
            <p:cNvPr id="22" name="TextBox 21"/>
            <p:cNvSpPr txBox="1"/>
            <p:nvPr/>
          </p:nvSpPr>
          <p:spPr>
            <a:xfrm>
              <a:off x="3454400" y="1854200"/>
              <a:ext cx="20320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Justification</a:t>
              </a:r>
              <a:endParaRPr lang="en-US" sz="2400" b="1" dirty="0">
                <a:solidFill>
                  <a:srgbClr val="000000"/>
                </a:solidFill>
                <a:latin typeface="Arial" pitchFamily="34" charset="0"/>
                <a:cs typeface="Arial" pitchFamily="34" charset="0"/>
              </a:endParaRPr>
            </a:p>
          </p:txBody>
        </p:sp>
        <p:sp>
          <p:nvSpPr>
            <p:cNvPr id="23" name="TextBox 22"/>
            <p:cNvSpPr txBox="1"/>
            <p:nvPr/>
          </p:nvSpPr>
          <p:spPr>
            <a:xfrm>
              <a:off x="3086099" y="2451932"/>
              <a:ext cx="2193769" cy="37337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   Given</a:t>
              </a:r>
            </a:p>
          </p:txBody>
        </p:sp>
        <p:grpSp>
          <p:nvGrpSpPr>
            <p:cNvPr id="34" name="Group 33"/>
            <p:cNvGrpSpPr/>
            <p:nvPr/>
          </p:nvGrpSpPr>
          <p:grpSpPr>
            <a:xfrm>
              <a:off x="5949950" y="2298700"/>
              <a:ext cx="3105150" cy="2324100"/>
              <a:chOff x="5949950" y="2298700"/>
              <a:chExt cx="3105150" cy="2324100"/>
            </a:xfrm>
          </p:grpSpPr>
          <p:cxnSp>
            <p:nvCxnSpPr>
              <p:cNvPr id="24" name="Straight Connector 23"/>
              <p:cNvCxnSpPr/>
              <p:nvPr/>
            </p:nvCxnSpPr>
            <p:spPr>
              <a:xfrm>
                <a:off x="5975350" y="3238500"/>
                <a:ext cx="25019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49950" y="4076700"/>
                <a:ext cx="25781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800850" y="2552700"/>
                <a:ext cx="990600" cy="20701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79610" y="2892504"/>
                <a:ext cx="4318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28" name="TextBox 27"/>
              <p:cNvSpPr txBox="1"/>
              <p:nvPr/>
            </p:nvSpPr>
            <p:spPr>
              <a:xfrm>
                <a:off x="7145312" y="2892504"/>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29" name="TextBox 28"/>
              <p:cNvSpPr txBox="1"/>
              <p:nvPr/>
            </p:nvSpPr>
            <p:spPr>
              <a:xfrm>
                <a:off x="7078689" y="3251200"/>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30" name="TextBox 29"/>
              <p:cNvSpPr txBox="1"/>
              <p:nvPr/>
            </p:nvSpPr>
            <p:spPr>
              <a:xfrm>
                <a:off x="8547100" y="3098800"/>
                <a:ext cx="431800" cy="373372"/>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k</a:t>
                </a:r>
                <a:endParaRPr lang="en-US" sz="2400" b="1" i="1">
                  <a:solidFill>
                    <a:srgbClr val="0000FF"/>
                  </a:solidFill>
                  <a:latin typeface="Arial" pitchFamily="34" charset="0"/>
                  <a:cs typeface="Arial" pitchFamily="34" charset="0"/>
                </a:endParaRPr>
              </a:p>
            </p:txBody>
          </p:sp>
          <p:sp>
            <p:nvSpPr>
              <p:cNvPr id="31" name="TextBox 30"/>
              <p:cNvSpPr txBox="1"/>
              <p:nvPr/>
            </p:nvSpPr>
            <p:spPr>
              <a:xfrm>
                <a:off x="8547100" y="3937000"/>
                <a:ext cx="5080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m</a:t>
                </a:r>
                <a:endParaRPr lang="en-US" sz="2400" b="1">
                  <a:solidFill>
                    <a:srgbClr val="0000FF"/>
                  </a:solidFill>
                  <a:latin typeface="Arial" pitchFamily="34" charset="0"/>
                  <a:cs typeface="Arial" pitchFamily="34" charset="0"/>
                </a:endParaRPr>
              </a:p>
            </p:txBody>
          </p:sp>
          <p:sp>
            <p:nvSpPr>
              <p:cNvPr id="32" name="TextBox 31"/>
              <p:cNvSpPr txBox="1"/>
              <p:nvPr/>
            </p:nvSpPr>
            <p:spPr>
              <a:xfrm>
                <a:off x="7797800" y="2298700"/>
                <a:ext cx="431800" cy="373372"/>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n</a:t>
                </a:r>
                <a:endParaRPr lang="en-US" sz="2400" b="1" i="1" dirty="0">
                  <a:solidFill>
                    <a:srgbClr val="0000FF"/>
                  </a:solidFill>
                  <a:latin typeface="Arial" pitchFamily="34" charset="0"/>
                  <a:cs typeface="Arial" pitchFamily="34" charset="0"/>
                </a:endParaRPr>
              </a:p>
            </p:txBody>
          </p:sp>
          <p:sp>
            <p:nvSpPr>
              <p:cNvPr id="33" name="TextBox 32"/>
              <p:cNvSpPr txBox="1"/>
              <p:nvPr/>
            </p:nvSpPr>
            <p:spPr>
              <a:xfrm>
                <a:off x="6612328" y="4114800"/>
                <a:ext cx="4318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grpSp>
        <p:cxnSp>
          <p:nvCxnSpPr>
            <p:cNvPr id="35" name="Straight Connector 34"/>
            <p:cNvCxnSpPr/>
            <p:nvPr/>
          </p:nvCxnSpPr>
          <p:spPr>
            <a:xfrm>
              <a:off x="368300" y="2324100"/>
              <a:ext cx="51435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19400" y="1803400"/>
              <a:ext cx="0" cy="3327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45" name="Picture 4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478426" y="574761"/>
              <a:ext cx="920623" cy="1285494"/>
            </a:xfrm>
            <a:prstGeom prst="rect">
              <a:avLst/>
            </a:prstGeom>
            <a:solidFill>
              <a:scrgbClr r="0" g="0" b="0">
                <a:alpha val="0"/>
              </a:scrgbClr>
            </a:solidFill>
          </p:spPr>
        </p:pic>
      </p:gr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324" y="1212850"/>
            <a:ext cx="234676" cy="181036"/>
          </a:xfrm>
          <a:prstGeom prst="rect">
            <a:avLst/>
          </a:prstGeom>
        </p:spPr>
      </p:pic>
      <p:sp>
        <p:nvSpPr>
          <p:cNvPr id="37" name="TextBox 36"/>
          <p:cNvSpPr txBox="1"/>
          <p:nvPr/>
        </p:nvSpPr>
        <p:spPr>
          <a:xfrm>
            <a:off x="969667" y="3784600"/>
            <a:ext cx="2021183" cy="461666"/>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1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sym typeface="Symbol"/>
              </a:rPr>
              <a:t>4</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07704802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975" y="1793360"/>
            <a:ext cx="1510665" cy="83099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Given:</a:t>
            </a:r>
          </a:p>
          <a:p>
            <a:r>
              <a:rPr lang="en-US" sz="2400" b="1" dirty="0" smtClean="0">
                <a:solidFill>
                  <a:srgbClr val="000000"/>
                </a:solidFill>
                <a:latin typeface="Arial" pitchFamily="34" charset="0"/>
                <a:cs typeface="Arial" pitchFamily="34" charset="0"/>
              </a:rPr>
              <a:t>Prove:</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1600200" y="2179935"/>
            <a:ext cx="1045845" cy="461665"/>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k || m</a:t>
            </a:r>
            <a:endParaRPr lang="en-US" sz="2400" b="1" i="1" dirty="0">
              <a:solidFill>
                <a:srgbClr val="0000FF"/>
              </a:solidFill>
              <a:latin typeface="Arial" pitchFamily="34" charset="0"/>
              <a:cs typeface="Arial" pitchFamily="34" charset="0"/>
            </a:endParaRPr>
          </a:p>
        </p:txBody>
      </p:sp>
      <p:sp>
        <p:nvSpPr>
          <p:cNvPr id="7" name="TextBox 6"/>
          <p:cNvSpPr txBox="1"/>
          <p:nvPr/>
        </p:nvSpPr>
        <p:spPr>
          <a:xfrm>
            <a:off x="552451" y="3756266"/>
            <a:ext cx="528732" cy="2677656"/>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1)       </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2) </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3) </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4) </a:t>
            </a:r>
            <a:endParaRPr lang="en-US" sz="2400" b="1">
              <a:solidFill>
                <a:srgbClr val="0000FF"/>
              </a:solidFill>
              <a:latin typeface="Arial" pitchFamily="34" charset="0"/>
              <a:cs typeface="Arial" pitchFamily="34" charset="0"/>
            </a:endParaRPr>
          </a:p>
        </p:txBody>
      </p:sp>
      <p:sp>
        <p:nvSpPr>
          <p:cNvPr id="8" name="TextBox 7"/>
          <p:cNvSpPr txBox="1"/>
          <p:nvPr/>
        </p:nvSpPr>
        <p:spPr>
          <a:xfrm>
            <a:off x="813911" y="3096729"/>
            <a:ext cx="209169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Statement</a:t>
            </a:r>
            <a:endParaRPr lang="en-US" sz="2400" b="1">
              <a:solidFill>
                <a:srgbClr val="000000"/>
              </a:solidFill>
              <a:latin typeface="Arial" pitchFamily="34" charset="0"/>
              <a:cs typeface="Arial" pitchFamily="34" charset="0"/>
            </a:endParaRPr>
          </a:p>
        </p:txBody>
      </p:sp>
      <p:sp>
        <p:nvSpPr>
          <p:cNvPr id="9" name="TextBox 8"/>
          <p:cNvSpPr txBox="1"/>
          <p:nvPr/>
        </p:nvSpPr>
        <p:spPr>
          <a:xfrm>
            <a:off x="4198381" y="3096729"/>
            <a:ext cx="2324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Justification</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3733561" y="3819079"/>
            <a:ext cx="1859280" cy="2677656"/>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   Given</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2) </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3) </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4) </a:t>
            </a:r>
            <a:endParaRPr lang="en-US" sz="2400" b="1">
              <a:solidFill>
                <a:srgbClr val="0000FF"/>
              </a:solidFill>
              <a:latin typeface="Arial" pitchFamily="34" charset="0"/>
              <a:cs typeface="Arial" pitchFamily="34" charset="0"/>
            </a:endParaRPr>
          </a:p>
        </p:txBody>
      </p:sp>
      <p:grpSp>
        <p:nvGrpSpPr>
          <p:cNvPr id="16" name="Group 15"/>
          <p:cNvGrpSpPr/>
          <p:nvPr/>
        </p:nvGrpSpPr>
        <p:grpSpPr>
          <a:xfrm rot="16200000">
            <a:off x="7562188" y="3387630"/>
            <a:ext cx="3337935" cy="2498408"/>
            <a:chOff x="6640196" y="2316100"/>
            <a:chExt cx="2699554" cy="2184400"/>
          </a:xfrm>
        </p:grpSpPr>
        <p:cxnSp>
          <p:nvCxnSpPr>
            <p:cNvPr id="11" name="Straight Connector 10"/>
            <p:cNvCxnSpPr/>
            <p:nvPr/>
          </p:nvCxnSpPr>
          <p:spPr>
            <a:xfrm flipH="1" flipV="1">
              <a:off x="6665596" y="3027173"/>
              <a:ext cx="2501900" cy="253"/>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640196" y="3979673"/>
              <a:ext cx="2578100" cy="253"/>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062469" y="2316100"/>
              <a:ext cx="254" cy="21844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022394">
              <a:off x="8919662" y="3104890"/>
              <a:ext cx="466806" cy="373371"/>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k</a:t>
              </a:r>
              <a:endParaRPr lang="en-US" sz="2400" b="1" i="1" dirty="0">
                <a:solidFill>
                  <a:srgbClr val="0000FF"/>
                </a:solidFill>
                <a:latin typeface="Arial" pitchFamily="34" charset="0"/>
                <a:cs typeface="Arial" pitchFamily="34" charset="0"/>
              </a:endParaRPr>
            </a:p>
          </p:txBody>
        </p:sp>
        <p:sp>
          <p:nvSpPr>
            <p:cNvPr id="15" name="TextBox 14"/>
            <p:cNvSpPr txBox="1"/>
            <p:nvPr/>
          </p:nvSpPr>
          <p:spPr>
            <a:xfrm rot="5400000">
              <a:off x="8930608" y="4000634"/>
              <a:ext cx="393588" cy="37337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m</a:t>
              </a:r>
              <a:endParaRPr lang="en-US" sz="2400" b="1" dirty="0">
                <a:solidFill>
                  <a:srgbClr val="0000FF"/>
                </a:solidFill>
                <a:latin typeface="Arial" pitchFamily="34" charset="0"/>
                <a:cs typeface="Arial" pitchFamily="34" charset="0"/>
              </a:endParaRPr>
            </a:p>
          </p:txBody>
        </p:sp>
      </p:grpSp>
      <p:sp>
        <p:nvSpPr>
          <p:cNvPr id="17" name="TextBox 16"/>
          <p:cNvSpPr txBox="1"/>
          <p:nvPr/>
        </p:nvSpPr>
        <p:spPr>
          <a:xfrm>
            <a:off x="8764429" y="4165600"/>
            <a:ext cx="49387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18" name="TextBox 17"/>
          <p:cNvSpPr txBox="1"/>
          <p:nvPr/>
        </p:nvSpPr>
        <p:spPr>
          <a:xfrm>
            <a:off x="9888379" y="4165600"/>
            <a:ext cx="493871"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19" name="TextBox 18"/>
          <p:cNvSpPr txBox="1"/>
          <p:nvPr/>
        </p:nvSpPr>
        <p:spPr>
          <a:xfrm>
            <a:off x="10429875" y="4384396"/>
            <a:ext cx="493871" cy="461665"/>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n</a:t>
            </a:r>
            <a:endParaRPr lang="en-US" sz="2400" b="1" i="1">
              <a:solidFill>
                <a:srgbClr val="0000FF"/>
              </a:solidFill>
              <a:latin typeface="Arial" pitchFamily="34" charset="0"/>
              <a:cs typeface="Arial" pitchFamily="34" charset="0"/>
            </a:endParaRPr>
          </a:p>
        </p:txBody>
      </p:sp>
      <p:cxnSp>
        <p:nvCxnSpPr>
          <p:cNvPr id="20" name="Straight Connector 19"/>
          <p:cNvCxnSpPr/>
          <p:nvPr/>
        </p:nvCxnSpPr>
        <p:spPr>
          <a:xfrm>
            <a:off x="668655" y="3677749"/>
            <a:ext cx="588287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97843" y="3033916"/>
            <a:ext cx="0" cy="411425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81150" y="1784350"/>
            <a:ext cx="2149793"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n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k, n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m</a:t>
            </a:r>
            <a:endParaRPr lang="en-US" sz="2400" b="1" dirty="0">
              <a:solidFill>
                <a:srgbClr val="0000FF"/>
              </a:solidFill>
              <a:latin typeface="Arial" pitchFamily="34" charset="0"/>
              <a:cs typeface="Arial" pitchFamily="34" charset="0"/>
            </a:endParaRPr>
          </a:p>
        </p:txBody>
      </p:sp>
      <p:cxnSp>
        <p:nvCxnSpPr>
          <p:cNvPr id="30" name="Straight Connector 29"/>
          <p:cNvCxnSpPr/>
          <p:nvPr/>
        </p:nvCxnSpPr>
        <p:spPr>
          <a:xfrm>
            <a:off x="8643223" y="4400099"/>
            <a:ext cx="0" cy="125626"/>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643223" y="4415802"/>
            <a:ext cx="130731" cy="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660017" y="4415802"/>
            <a:ext cx="0" cy="109923"/>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660017" y="4415802"/>
            <a:ext cx="174308" cy="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84051" y="4542135"/>
            <a:ext cx="2692599"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m</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1 = m</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2 = 90</a:t>
            </a:r>
            <a:r>
              <a:rPr lang="en-US" sz="2400" b="1" baseline="70000" dirty="0" smtClean="0">
                <a:solidFill>
                  <a:srgbClr val="0000FF"/>
                </a:solidFill>
                <a:latin typeface="Arial" pitchFamily="34" charset="0"/>
                <a:cs typeface="Arial" pitchFamily="34" charset="0"/>
              </a:rPr>
              <a:t>0</a:t>
            </a:r>
            <a:endParaRPr lang="en-US" sz="2400" b="1" baseline="70000" dirty="0">
              <a:solidFill>
                <a:srgbClr val="0000FF"/>
              </a:solidFill>
              <a:latin typeface="Arial" pitchFamily="34" charset="0"/>
              <a:cs typeface="Arial" pitchFamily="34" charset="0"/>
            </a:endParaRPr>
          </a:p>
        </p:txBody>
      </p:sp>
      <p:sp>
        <p:nvSpPr>
          <p:cNvPr id="53" name="TextBox 52"/>
          <p:cNvSpPr txBox="1"/>
          <p:nvPr/>
        </p:nvSpPr>
        <p:spPr>
          <a:xfrm>
            <a:off x="1085850" y="5989935"/>
            <a:ext cx="1045845" cy="461665"/>
          </a:xfrm>
          <a:prstGeom prst="rect">
            <a:avLst/>
          </a:prstGeom>
          <a:noFill/>
        </p:spPr>
        <p:txBody>
          <a:bodyPr vert="horz" rtlCol="0">
            <a:spAutoFit/>
          </a:bodyPr>
          <a:lstStyle/>
          <a:p>
            <a:r>
              <a:rPr lang="en-US" sz="2400" b="1" i="1" dirty="0" smtClean="0">
                <a:solidFill>
                  <a:srgbClr val="0000FF"/>
                </a:solidFill>
                <a:latin typeface="Arial" pitchFamily="34" charset="0"/>
                <a:cs typeface="Arial" pitchFamily="34" charset="0"/>
              </a:rPr>
              <a:t>k || m</a:t>
            </a:r>
            <a:endParaRPr lang="en-US" sz="2400" b="1" i="1" dirty="0">
              <a:solidFill>
                <a:srgbClr val="0000FF"/>
              </a:solidFill>
              <a:latin typeface="Arial" pitchFamily="34" charset="0"/>
              <a:cs typeface="Arial" pitchFamily="34" charset="0"/>
            </a:endParaRPr>
          </a:p>
        </p:txBody>
      </p:sp>
      <p:pic>
        <p:nvPicPr>
          <p:cNvPr id="54" name="Picture 5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967087" y="1737917"/>
            <a:ext cx="1052963" cy="1589483"/>
          </a:xfrm>
          <a:prstGeom prst="rect">
            <a:avLst/>
          </a:prstGeom>
          <a:solidFill>
            <a:scrgbClr r="0" g="0" b="0">
              <a:alpha val="0"/>
            </a:scrgbClr>
          </a:solidFill>
        </p:spPr>
      </p:pic>
      <p:grpSp>
        <p:nvGrpSpPr>
          <p:cNvPr id="59" name="Group 58"/>
          <p:cNvGrpSpPr/>
          <p:nvPr/>
        </p:nvGrpSpPr>
        <p:grpSpPr>
          <a:xfrm>
            <a:off x="577497" y="554648"/>
            <a:ext cx="10327720" cy="1216033"/>
            <a:chOff x="342900" y="317500"/>
            <a:chExt cx="9029700" cy="983466"/>
          </a:xfrm>
        </p:grpSpPr>
        <p:sp>
          <p:nvSpPr>
            <p:cNvPr id="55" name="Freeform 54"/>
            <p:cNvSpPr/>
            <p:nvPr/>
          </p:nvSpPr>
          <p:spPr>
            <a:xfrm>
              <a:off x="342900" y="317500"/>
              <a:ext cx="2847468" cy="983466"/>
            </a:xfrm>
            <a:custGeom>
              <a:avLst/>
              <a:gdLst/>
              <a:ahLst/>
              <a:cxnLst/>
              <a:rect l="0" t="0" r="0" b="0"/>
              <a:pathLst>
                <a:path w="2847468" h="631318">
                  <a:moveTo>
                    <a:pt x="0" y="0"/>
                  </a:moveTo>
                  <a:lnTo>
                    <a:pt x="2847467" y="0"/>
                  </a:lnTo>
                  <a:lnTo>
                    <a:pt x="2847467" y="631317"/>
                  </a:lnTo>
                  <a:lnTo>
                    <a:pt x="0" y="631317"/>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6" name="TextBox 55"/>
            <p:cNvSpPr txBox="1"/>
            <p:nvPr/>
          </p:nvSpPr>
          <p:spPr>
            <a:xfrm>
              <a:off x="455079" y="323849"/>
              <a:ext cx="2997200" cy="970766"/>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Perpendicular Transversal</a:t>
              </a:r>
            </a:p>
            <a:p>
              <a:r>
                <a:rPr lang="en-US" sz="2400" b="1" dirty="0" smtClean="0">
                  <a:solidFill>
                    <a:srgbClr val="FF0000"/>
                  </a:solidFill>
                  <a:latin typeface="Arial" pitchFamily="34" charset="0"/>
                  <a:cs typeface="Arial" pitchFamily="34" charset="0"/>
                </a:rPr>
                <a:t>Theorem</a:t>
              </a:r>
              <a:endParaRPr lang="en-US" sz="2400" b="1" dirty="0">
                <a:solidFill>
                  <a:srgbClr val="FF0000"/>
                </a:solidFill>
                <a:latin typeface="Arial" pitchFamily="34" charset="0"/>
                <a:cs typeface="Arial" pitchFamily="34" charset="0"/>
              </a:endParaRPr>
            </a:p>
          </p:txBody>
        </p:sp>
        <p:sp>
          <p:nvSpPr>
            <p:cNvPr id="57" name="TextBox 56"/>
            <p:cNvSpPr txBox="1"/>
            <p:nvPr/>
          </p:nvSpPr>
          <p:spPr>
            <a:xfrm>
              <a:off x="3276600" y="330200"/>
              <a:ext cx="6096000" cy="970766"/>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In a plane, if a line is perpendicular to one of two </a:t>
              </a:r>
              <a:r>
                <a:rPr lang="en-US" sz="2400" b="1" dirty="0" smtClean="0">
                  <a:solidFill>
                    <a:srgbClr val="0000FF"/>
                  </a:solidFill>
                  <a:latin typeface="Arial" pitchFamily="34" charset="0"/>
                  <a:cs typeface="Arial" pitchFamily="34" charset="0"/>
                </a:rPr>
                <a:t>parallel </a:t>
              </a:r>
              <a:r>
                <a:rPr lang="en-US" sz="2400" b="1" dirty="0" smtClean="0">
                  <a:solidFill>
                    <a:srgbClr val="0000FF"/>
                  </a:solidFill>
                  <a:latin typeface="Arial" pitchFamily="34" charset="0"/>
                  <a:cs typeface="Arial" pitchFamily="34" charset="0"/>
                </a:rPr>
                <a:t>lines, then it is perpendicular to the other.</a:t>
              </a:r>
              <a:endParaRPr lang="en-US" sz="2400" b="1" dirty="0">
                <a:solidFill>
                  <a:srgbClr val="0000FF"/>
                </a:solidFill>
                <a:latin typeface="Arial" pitchFamily="34" charset="0"/>
                <a:cs typeface="Arial" pitchFamily="34" charset="0"/>
              </a:endParaRPr>
            </a:p>
          </p:txBody>
        </p:sp>
        <p:sp>
          <p:nvSpPr>
            <p:cNvPr id="58" name="Freeform 57"/>
            <p:cNvSpPr/>
            <p:nvPr/>
          </p:nvSpPr>
          <p:spPr>
            <a:xfrm>
              <a:off x="3152303" y="330201"/>
              <a:ext cx="6220297" cy="964415"/>
            </a:xfrm>
            <a:custGeom>
              <a:avLst/>
              <a:gdLst/>
              <a:ahLst/>
              <a:cxnLst/>
              <a:rect l="0" t="0" r="0" b="0"/>
              <a:pathLst>
                <a:path w="6289168" h="644018">
                  <a:moveTo>
                    <a:pt x="0" y="0"/>
                  </a:moveTo>
                  <a:lnTo>
                    <a:pt x="6289167" y="0"/>
                  </a:lnTo>
                  <a:lnTo>
                    <a:pt x="6289167" y="644017"/>
                  </a:lnTo>
                  <a:lnTo>
                    <a:pt x="0" y="64401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38" name="TextBox 37"/>
          <p:cNvSpPr txBox="1"/>
          <p:nvPr/>
        </p:nvSpPr>
        <p:spPr>
          <a:xfrm>
            <a:off x="5353050" y="4619625"/>
            <a:ext cx="184731" cy="461665"/>
          </a:xfrm>
          <a:prstGeom prst="rect">
            <a:avLst/>
          </a:prstGeom>
          <a:noFill/>
        </p:spPr>
        <p:txBody>
          <a:bodyPr wrap="none" rtlCol="0">
            <a:spAutoFit/>
          </a:bodyPr>
          <a:lstStyle/>
          <a:p>
            <a:endParaRPr lang="en-US" sz="2400" dirty="0"/>
          </a:p>
        </p:txBody>
      </p:sp>
      <p:sp>
        <p:nvSpPr>
          <p:cNvPr id="3" name="Rectangle 2"/>
          <p:cNvSpPr/>
          <p:nvPr/>
        </p:nvSpPr>
        <p:spPr>
          <a:xfrm>
            <a:off x="1062888" y="3791803"/>
            <a:ext cx="2004075" cy="461665"/>
          </a:xfrm>
          <a:prstGeom prst="rect">
            <a:avLst/>
          </a:prstGeom>
        </p:spPr>
        <p:txBody>
          <a:bodyPr wrap="none">
            <a:spAutoFit/>
          </a:bodyPr>
          <a:lstStyle/>
          <a:p>
            <a:r>
              <a:rPr lang="en-US" sz="2400" b="1" dirty="0">
                <a:solidFill>
                  <a:srgbClr val="0000FF"/>
                </a:solidFill>
                <a:latin typeface="Arial" pitchFamily="34" charset="0"/>
                <a:cs typeface="Arial" pitchFamily="34" charset="0"/>
              </a:rPr>
              <a:t>n </a:t>
            </a:r>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  k, n </a:t>
            </a:r>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 m</a:t>
            </a:r>
            <a:endParaRPr lang="en-US" sz="2400" b="1" dirty="0">
              <a:solidFill>
                <a:srgbClr val="0000FF"/>
              </a:solidFill>
              <a:latin typeface="Arial" pitchFamily="34" charset="0"/>
              <a:cs typeface="Arial" pitchFamily="34" charset="0"/>
            </a:endParaRPr>
          </a:p>
        </p:txBody>
      </p:sp>
      <p:sp>
        <p:nvSpPr>
          <p:cNvPr id="4" name="Rectangle 3"/>
          <p:cNvSpPr/>
          <p:nvPr/>
        </p:nvSpPr>
        <p:spPr>
          <a:xfrm>
            <a:off x="1009650" y="5232400"/>
            <a:ext cx="1340432" cy="461665"/>
          </a:xfrm>
          <a:prstGeom prst="rect">
            <a:avLst/>
          </a:prstGeom>
        </p:spPr>
        <p:txBody>
          <a:bodyPr wrap="none">
            <a:spAutoFit/>
          </a:bodyPr>
          <a:lstStyle/>
          <a:p>
            <a:r>
              <a:rPr lang="en-US" sz="2400" b="1" dirty="0">
                <a:solidFill>
                  <a:srgbClr val="0000FF"/>
                </a:solidFill>
                <a:latin typeface="Arial" pitchFamily="34" charset="0"/>
                <a:cs typeface="Arial" pitchFamily="34" charset="0"/>
                <a:sym typeface="Symbol"/>
              </a:rPr>
              <a:t></a:t>
            </a:r>
            <a:r>
              <a:rPr lang="en-US" sz="2400" b="1" dirty="0">
                <a:solidFill>
                  <a:srgbClr val="0000FF"/>
                </a:solidFill>
                <a:latin typeface="Arial" pitchFamily="34" charset="0"/>
                <a:cs typeface="Arial" pitchFamily="34" charset="0"/>
              </a:rPr>
              <a:t>1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sym typeface="Symbol"/>
              </a:rPr>
              <a:t>2</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73427052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3716" y="2018613"/>
            <a:ext cx="1510665" cy="83099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Given:</a:t>
            </a:r>
          </a:p>
          <a:p>
            <a:r>
              <a:rPr lang="en-US" sz="2400" b="1" smtClean="0">
                <a:solidFill>
                  <a:srgbClr val="000000"/>
                </a:solidFill>
                <a:latin typeface="Arial" pitchFamily="34" charset="0"/>
                <a:cs typeface="Arial" pitchFamily="34" charset="0"/>
              </a:rPr>
              <a:t>Prove:</a:t>
            </a:r>
            <a:endParaRPr lang="en-US" sz="2400" b="1">
              <a:solidFill>
                <a:srgbClr val="000000"/>
              </a:solidFill>
              <a:latin typeface="Arial" pitchFamily="34" charset="0"/>
              <a:cs typeface="Arial" pitchFamily="34" charset="0"/>
            </a:endParaRPr>
          </a:p>
        </p:txBody>
      </p:sp>
      <p:sp>
        <p:nvSpPr>
          <p:cNvPr id="3" name="TextBox 2"/>
          <p:cNvSpPr txBox="1"/>
          <p:nvPr/>
        </p:nvSpPr>
        <p:spPr>
          <a:xfrm>
            <a:off x="2220754" y="2408535"/>
            <a:ext cx="107489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n</a:t>
            </a:r>
            <a:r>
              <a:rPr lang="en-US" sz="2400" b="1" i="1" dirty="0" smtClean="0">
                <a:solidFill>
                  <a:srgbClr val="0000FF"/>
                </a:solidFill>
                <a:latin typeface="Arial" pitchFamily="34" charset="0"/>
                <a:cs typeface="Arial" pitchFamily="34" charset="0"/>
              </a:rPr>
              <a:t> || m</a:t>
            </a:r>
            <a:endParaRPr lang="en-US" sz="2400" b="1" i="1" dirty="0">
              <a:solidFill>
                <a:srgbClr val="0000FF"/>
              </a:solidFill>
              <a:latin typeface="Arial" pitchFamily="34" charset="0"/>
              <a:cs typeface="Arial" pitchFamily="34" charset="0"/>
            </a:endParaRPr>
          </a:p>
        </p:txBody>
      </p:sp>
      <p:sp>
        <p:nvSpPr>
          <p:cNvPr id="4" name="TextBox 3"/>
          <p:cNvSpPr txBox="1"/>
          <p:nvPr/>
        </p:nvSpPr>
        <p:spPr>
          <a:xfrm>
            <a:off x="1633062" y="3667454"/>
            <a:ext cx="1452563" cy="83099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       </a:t>
            </a:r>
          </a:p>
          <a:p>
            <a:endParaRPr lang="en-US" sz="2400" b="1">
              <a:solidFill>
                <a:srgbClr val="0000FF"/>
              </a:solidFill>
              <a:latin typeface="Arial" pitchFamily="34" charset="0"/>
              <a:cs typeface="Arial" pitchFamily="34" charset="0"/>
            </a:endParaRPr>
          </a:p>
        </p:txBody>
      </p:sp>
      <p:sp>
        <p:nvSpPr>
          <p:cNvPr id="5" name="TextBox 4"/>
          <p:cNvSpPr txBox="1"/>
          <p:nvPr/>
        </p:nvSpPr>
        <p:spPr>
          <a:xfrm>
            <a:off x="1574959" y="3039324"/>
            <a:ext cx="209169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Statement</a:t>
            </a:r>
            <a:endParaRPr lang="en-US" sz="2400" b="1">
              <a:solidFill>
                <a:srgbClr val="000000"/>
              </a:solidFill>
              <a:latin typeface="Arial" pitchFamily="34" charset="0"/>
              <a:cs typeface="Arial" pitchFamily="34" charset="0"/>
            </a:endParaRPr>
          </a:p>
        </p:txBody>
      </p:sp>
      <p:sp>
        <p:nvSpPr>
          <p:cNvPr id="6" name="TextBox 5"/>
          <p:cNvSpPr txBox="1"/>
          <p:nvPr/>
        </p:nvSpPr>
        <p:spPr>
          <a:xfrm>
            <a:off x="4727020" y="3007918"/>
            <a:ext cx="232410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Justification</a:t>
            </a:r>
            <a:endParaRPr lang="en-US" sz="2400" b="1">
              <a:solidFill>
                <a:srgbClr val="000000"/>
              </a:solidFill>
              <a:latin typeface="Arial" pitchFamily="34" charset="0"/>
              <a:cs typeface="Arial" pitchFamily="34" charset="0"/>
            </a:endParaRPr>
          </a:p>
        </p:txBody>
      </p:sp>
      <p:sp>
        <p:nvSpPr>
          <p:cNvPr id="7" name="TextBox 6"/>
          <p:cNvSpPr txBox="1"/>
          <p:nvPr/>
        </p:nvSpPr>
        <p:spPr>
          <a:xfrm>
            <a:off x="4286250" y="3674148"/>
            <a:ext cx="1830229"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   Given</a:t>
            </a:r>
          </a:p>
        </p:txBody>
      </p:sp>
      <p:cxnSp>
        <p:nvCxnSpPr>
          <p:cNvPr id="8" name="Straight Connector 7"/>
          <p:cNvCxnSpPr/>
          <p:nvPr/>
        </p:nvCxnSpPr>
        <p:spPr>
          <a:xfrm>
            <a:off x="1298972" y="3494718"/>
            <a:ext cx="588287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02418" y="3007918"/>
            <a:ext cx="0" cy="411425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28850" y="1990554"/>
            <a:ext cx="194643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n || k, k || m</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2153365" y="3674148"/>
            <a:ext cx="107489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n || k</a:t>
            </a:r>
            <a:endParaRPr lang="en-US" sz="2400" b="1" dirty="0">
              <a:solidFill>
                <a:srgbClr val="0000FF"/>
              </a:solidFill>
              <a:latin typeface="Arial" pitchFamily="34" charset="0"/>
              <a:cs typeface="Arial" pitchFamily="34" charset="0"/>
            </a:endParaRPr>
          </a:p>
        </p:txBody>
      </p:sp>
      <p:sp>
        <p:nvSpPr>
          <p:cNvPr id="12" name="TextBox 11"/>
          <p:cNvSpPr txBox="1"/>
          <p:nvPr/>
        </p:nvSpPr>
        <p:spPr>
          <a:xfrm>
            <a:off x="4562475" y="566519"/>
            <a:ext cx="6391275" cy="83099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If two lines are parallel to the same line, </a:t>
            </a:r>
          </a:p>
          <a:p>
            <a:r>
              <a:rPr lang="en-US" sz="2400" b="1" smtClean="0">
                <a:solidFill>
                  <a:srgbClr val="0000FF"/>
                </a:solidFill>
                <a:latin typeface="Arial" pitchFamily="34" charset="0"/>
                <a:cs typeface="Arial" pitchFamily="34" charset="0"/>
              </a:rPr>
              <a:t>then they are parallel to each other. </a:t>
            </a:r>
            <a:endParaRPr lang="en-US" sz="2400" b="1">
              <a:solidFill>
                <a:srgbClr val="0000FF"/>
              </a:solidFill>
              <a:latin typeface="Arial" pitchFamily="34" charset="0"/>
              <a:cs typeface="Arial" pitchFamily="34" charset="0"/>
            </a:endParaRPr>
          </a:p>
        </p:txBody>
      </p:sp>
      <p:grpSp>
        <p:nvGrpSpPr>
          <p:cNvPr id="23" name="Group 22"/>
          <p:cNvGrpSpPr/>
          <p:nvPr/>
        </p:nvGrpSpPr>
        <p:grpSpPr>
          <a:xfrm>
            <a:off x="6800850" y="3227763"/>
            <a:ext cx="3985251" cy="3344791"/>
            <a:chOff x="6535928" y="1981200"/>
            <a:chExt cx="3484372" cy="2705100"/>
          </a:xfrm>
        </p:grpSpPr>
        <p:cxnSp>
          <p:nvCxnSpPr>
            <p:cNvPr id="13" name="Straight Connector 12"/>
            <p:cNvCxnSpPr/>
            <p:nvPr/>
          </p:nvCxnSpPr>
          <p:spPr>
            <a:xfrm flipV="1">
              <a:off x="6535928" y="2608453"/>
              <a:ext cx="2448687" cy="51308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934962" y="3428746"/>
              <a:ext cx="2523236" cy="528574"/>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756400" y="2997200"/>
              <a:ext cx="2349500" cy="4953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0880000">
              <a:off x="9182100" y="2758515"/>
              <a:ext cx="431800" cy="373372"/>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k</a:t>
              </a:r>
              <a:endParaRPr lang="en-US" sz="2400" b="1" i="1">
                <a:solidFill>
                  <a:srgbClr val="0000FF"/>
                </a:solidFill>
                <a:latin typeface="Arial" pitchFamily="34" charset="0"/>
                <a:cs typeface="Arial" pitchFamily="34" charset="0"/>
              </a:endParaRPr>
            </a:p>
          </p:txBody>
        </p:sp>
        <p:sp>
          <p:nvSpPr>
            <p:cNvPr id="17" name="TextBox 16"/>
            <p:cNvSpPr txBox="1"/>
            <p:nvPr/>
          </p:nvSpPr>
          <p:spPr>
            <a:xfrm rot="21540000">
              <a:off x="9512300" y="3241114"/>
              <a:ext cx="5080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m</a:t>
              </a:r>
              <a:endParaRPr lang="en-US" sz="2400" b="1">
                <a:solidFill>
                  <a:srgbClr val="0000FF"/>
                </a:solidFill>
                <a:latin typeface="Arial" pitchFamily="34" charset="0"/>
                <a:cs typeface="Arial" pitchFamily="34" charset="0"/>
              </a:endParaRPr>
            </a:p>
          </p:txBody>
        </p:sp>
        <p:sp>
          <p:nvSpPr>
            <p:cNvPr id="18" name="TextBox 17"/>
            <p:cNvSpPr txBox="1"/>
            <p:nvPr/>
          </p:nvSpPr>
          <p:spPr>
            <a:xfrm>
              <a:off x="7861300" y="2508575"/>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19" name="TextBox 18"/>
            <p:cNvSpPr txBox="1"/>
            <p:nvPr/>
          </p:nvSpPr>
          <p:spPr>
            <a:xfrm>
              <a:off x="7810500" y="2924556"/>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20" name="TextBox 19"/>
            <p:cNvSpPr txBox="1"/>
            <p:nvPr/>
          </p:nvSpPr>
          <p:spPr>
            <a:xfrm>
              <a:off x="9093200" y="2413000"/>
              <a:ext cx="431800" cy="373372"/>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n</a:t>
              </a:r>
              <a:endParaRPr lang="en-US" sz="2400" b="1" i="1">
                <a:solidFill>
                  <a:srgbClr val="0000FF"/>
                </a:solidFill>
                <a:latin typeface="Arial" pitchFamily="34" charset="0"/>
                <a:cs typeface="Arial" pitchFamily="34" charset="0"/>
              </a:endParaRPr>
            </a:p>
          </p:txBody>
        </p:sp>
        <p:sp>
          <p:nvSpPr>
            <p:cNvPr id="21" name="TextBox 20"/>
            <p:cNvSpPr txBox="1"/>
            <p:nvPr/>
          </p:nvSpPr>
          <p:spPr>
            <a:xfrm>
              <a:off x="7759700" y="3446281"/>
              <a:ext cx="431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22" name="Straight Connector 21"/>
            <p:cNvCxnSpPr/>
            <p:nvPr/>
          </p:nvCxnSpPr>
          <p:spPr>
            <a:xfrm flipH="1">
              <a:off x="7658100" y="1981200"/>
              <a:ext cx="292100" cy="270510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96328" y="1955800"/>
            <a:ext cx="1052963" cy="1589482"/>
          </a:xfrm>
          <a:prstGeom prst="rect">
            <a:avLst/>
          </a:prstGeom>
          <a:solidFill>
            <a:scrgbClr r="0" g="0" b="0">
              <a:alpha val="0"/>
            </a:scrgbClr>
          </a:solidFill>
        </p:spPr>
      </p:pic>
      <p:sp>
        <p:nvSpPr>
          <p:cNvPr id="25" name="Freeform 24"/>
          <p:cNvSpPr/>
          <p:nvPr/>
        </p:nvSpPr>
        <p:spPr>
          <a:xfrm>
            <a:off x="1298972" y="534902"/>
            <a:ext cx="2986044" cy="1039898"/>
          </a:xfrm>
          <a:custGeom>
            <a:avLst/>
            <a:gdLst/>
            <a:ahLst/>
            <a:cxnLst/>
            <a:rect l="0" t="0" r="0" b="0"/>
            <a:pathLst>
              <a:path w="2847468" h="631318">
                <a:moveTo>
                  <a:pt x="0" y="0"/>
                </a:moveTo>
                <a:lnTo>
                  <a:pt x="2847467" y="0"/>
                </a:lnTo>
                <a:lnTo>
                  <a:pt x="2847467" y="631317"/>
                </a:lnTo>
                <a:lnTo>
                  <a:pt x="0" y="631317"/>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TextBox 25"/>
          <p:cNvSpPr txBox="1"/>
          <p:nvPr/>
        </p:nvSpPr>
        <p:spPr>
          <a:xfrm>
            <a:off x="1420416" y="574160"/>
            <a:ext cx="2754868" cy="830997"/>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Three Parallel</a:t>
            </a:r>
          </a:p>
          <a:p>
            <a:r>
              <a:rPr lang="en-US" sz="2400" b="1" dirty="0" smtClean="0">
                <a:solidFill>
                  <a:srgbClr val="FF0000"/>
                </a:solidFill>
                <a:latin typeface="Arial" pitchFamily="34" charset="0"/>
                <a:cs typeface="Arial" pitchFamily="34" charset="0"/>
              </a:rPr>
              <a:t>Lines Theorem</a:t>
            </a:r>
            <a:endParaRPr lang="en-US" sz="2400" b="1" dirty="0">
              <a:solidFill>
                <a:srgbClr val="FF0000"/>
              </a:solidFill>
              <a:latin typeface="Arial" pitchFamily="34" charset="0"/>
              <a:cs typeface="Arial" pitchFamily="34" charset="0"/>
            </a:endParaRPr>
          </a:p>
        </p:txBody>
      </p:sp>
      <p:sp>
        <p:nvSpPr>
          <p:cNvPr id="27" name="Freeform 26"/>
          <p:cNvSpPr/>
          <p:nvPr/>
        </p:nvSpPr>
        <p:spPr>
          <a:xfrm>
            <a:off x="4311015" y="534902"/>
            <a:ext cx="6100763" cy="1039898"/>
          </a:xfrm>
          <a:custGeom>
            <a:avLst/>
            <a:gdLst/>
            <a:ahLst/>
            <a:cxnLst/>
            <a:rect l="0" t="0" r="0" b="0"/>
            <a:pathLst>
              <a:path w="6289168" h="644018">
                <a:moveTo>
                  <a:pt x="0" y="0"/>
                </a:moveTo>
                <a:lnTo>
                  <a:pt x="6289167" y="0"/>
                </a:lnTo>
                <a:lnTo>
                  <a:pt x="6289167" y="644017"/>
                </a:lnTo>
                <a:lnTo>
                  <a:pt x="0" y="64401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val="4049010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 name="Group 15"/>
          <p:cNvGrpSpPr/>
          <p:nvPr/>
        </p:nvGrpSpPr>
        <p:grpSpPr>
          <a:xfrm>
            <a:off x="7934206" y="1509843"/>
            <a:ext cx="3057644" cy="2198557"/>
            <a:chOff x="7080250" y="533400"/>
            <a:chExt cx="2673350" cy="2514600"/>
          </a:xfrm>
        </p:grpSpPr>
        <p:cxnSp>
          <p:nvCxnSpPr>
            <p:cNvPr id="2" name="Straight Connector 1"/>
            <p:cNvCxnSpPr/>
            <p:nvPr/>
          </p:nvCxnSpPr>
          <p:spPr>
            <a:xfrm>
              <a:off x="7080250" y="1028700"/>
              <a:ext cx="2019300" cy="5969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7169150" y="2400300"/>
              <a:ext cx="1981200" cy="762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7804150" y="698500"/>
              <a:ext cx="977900" cy="23495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559800" y="1095350"/>
              <a:ext cx="4318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endParaRPr lang="en-US" sz="2000" b="1" dirty="0">
                <a:solidFill>
                  <a:srgbClr val="0000FF"/>
                </a:solidFill>
                <a:latin typeface="Arial" pitchFamily="34" charset="0"/>
                <a:cs typeface="Arial" pitchFamily="34" charset="0"/>
              </a:endParaRPr>
            </a:p>
          </p:txBody>
        </p:sp>
        <p:sp>
          <p:nvSpPr>
            <p:cNvPr id="6" name="TextBox 5"/>
            <p:cNvSpPr txBox="1"/>
            <p:nvPr/>
          </p:nvSpPr>
          <p:spPr>
            <a:xfrm>
              <a:off x="8255000" y="1008196"/>
              <a:ext cx="4318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a:t>
              </a:r>
              <a:endParaRPr lang="en-US" sz="2000" b="1" dirty="0">
                <a:solidFill>
                  <a:srgbClr val="0000FF"/>
                </a:solidFill>
                <a:latin typeface="Arial" pitchFamily="34" charset="0"/>
                <a:cs typeface="Arial" pitchFamily="34" charset="0"/>
              </a:endParaRPr>
            </a:p>
          </p:txBody>
        </p:sp>
        <p:sp>
          <p:nvSpPr>
            <p:cNvPr id="7" name="TextBox 6"/>
            <p:cNvSpPr txBox="1"/>
            <p:nvPr/>
          </p:nvSpPr>
          <p:spPr>
            <a:xfrm>
              <a:off x="8107390" y="1413311"/>
              <a:ext cx="4318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 name="TextBox 7"/>
            <p:cNvSpPr txBox="1"/>
            <p:nvPr/>
          </p:nvSpPr>
          <p:spPr>
            <a:xfrm>
              <a:off x="8432800" y="1511300"/>
              <a:ext cx="431800" cy="457626"/>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4</a:t>
              </a:r>
              <a:endParaRPr lang="en-US" sz="2000" b="1">
                <a:solidFill>
                  <a:srgbClr val="0000FF"/>
                </a:solidFill>
                <a:latin typeface="Arial" pitchFamily="34" charset="0"/>
                <a:cs typeface="Arial" pitchFamily="34" charset="0"/>
              </a:endParaRPr>
            </a:p>
          </p:txBody>
        </p:sp>
        <p:sp>
          <p:nvSpPr>
            <p:cNvPr id="9" name="TextBox 8"/>
            <p:cNvSpPr txBox="1"/>
            <p:nvPr/>
          </p:nvSpPr>
          <p:spPr>
            <a:xfrm>
              <a:off x="8140700" y="2019611"/>
              <a:ext cx="431800" cy="457626"/>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5</a:t>
              </a:r>
              <a:endParaRPr lang="en-US" sz="2000" b="1">
                <a:solidFill>
                  <a:srgbClr val="0000FF"/>
                </a:solidFill>
                <a:latin typeface="Arial" pitchFamily="34" charset="0"/>
                <a:cs typeface="Arial" pitchFamily="34" charset="0"/>
              </a:endParaRPr>
            </a:p>
          </p:txBody>
        </p:sp>
        <p:sp>
          <p:nvSpPr>
            <p:cNvPr id="10" name="TextBox 9"/>
            <p:cNvSpPr txBox="1"/>
            <p:nvPr/>
          </p:nvSpPr>
          <p:spPr>
            <a:xfrm>
              <a:off x="7848600" y="2010464"/>
              <a:ext cx="4318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sp>
          <p:nvSpPr>
            <p:cNvPr id="11" name="TextBox 10"/>
            <p:cNvSpPr txBox="1"/>
            <p:nvPr/>
          </p:nvSpPr>
          <p:spPr>
            <a:xfrm>
              <a:off x="7726389" y="2467412"/>
              <a:ext cx="4318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7</a:t>
              </a:r>
              <a:endParaRPr lang="en-US" sz="2000" b="1" dirty="0">
                <a:solidFill>
                  <a:srgbClr val="0000FF"/>
                </a:solidFill>
                <a:latin typeface="Arial" pitchFamily="34" charset="0"/>
                <a:cs typeface="Arial" pitchFamily="34" charset="0"/>
              </a:endParaRPr>
            </a:p>
          </p:txBody>
        </p:sp>
        <p:sp>
          <p:nvSpPr>
            <p:cNvPr id="12" name="TextBox 11"/>
            <p:cNvSpPr txBox="1"/>
            <p:nvPr/>
          </p:nvSpPr>
          <p:spPr>
            <a:xfrm>
              <a:off x="8064500" y="2489200"/>
              <a:ext cx="431800" cy="457626"/>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8</a:t>
              </a:r>
              <a:endParaRPr lang="en-US" sz="2000" b="1">
                <a:solidFill>
                  <a:srgbClr val="0000FF"/>
                </a:solidFill>
                <a:latin typeface="Arial" pitchFamily="34" charset="0"/>
                <a:cs typeface="Arial" pitchFamily="34" charset="0"/>
              </a:endParaRPr>
            </a:p>
          </p:txBody>
        </p:sp>
        <p:sp>
          <p:nvSpPr>
            <p:cNvPr id="13" name="TextBox 12"/>
            <p:cNvSpPr txBox="1"/>
            <p:nvPr/>
          </p:nvSpPr>
          <p:spPr>
            <a:xfrm>
              <a:off x="9258300" y="1485900"/>
              <a:ext cx="431800" cy="457626"/>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a:t>
              </a:r>
              <a:endParaRPr lang="en-US" sz="2000" b="1" i="1" dirty="0">
                <a:solidFill>
                  <a:srgbClr val="0000FF"/>
                </a:solidFill>
                <a:latin typeface="Arial" pitchFamily="34" charset="0"/>
                <a:cs typeface="Arial" pitchFamily="34" charset="0"/>
              </a:endParaRPr>
            </a:p>
          </p:txBody>
        </p:sp>
        <p:sp>
          <p:nvSpPr>
            <p:cNvPr id="14" name="TextBox 13"/>
            <p:cNvSpPr txBox="1"/>
            <p:nvPr/>
          </p:nvSpPr>
          <p:spPr>
            <a:xfrm>
              <a:off x="9245600" y="2311400"/>
              <a:ext cx="5080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m</a:t>
              </a:r>
              <a:endParaRPr lang="en-US" sz="2000" b="1" dirty="0">
                <a:solidFill>
                  <a:srgbClr val="0000FF"/>
                </a:solidFill>
                <a:latin typeface="Arial" pitchFamily="34" charset="0"/>
                <a:cs typeface="Arial" pitchFamily="34" charset="0"/>
              </a:endParaRPr>
            </a:p>
          </p:txBody>
        </p:sp>
        <p:sp>
          <p:nvSpPr>
            <p:cNvPr id="15" name="TextBox 14"/>
            <p:cNvSpPr txBox="1"/>
            <p:nvPr/>
          </p:nvSpPr>
          <p:spPr>
            <a:xfrm>
              <a:off x="8877300" y="533400"/>
              <a:ext cx="431800" cy="457626"/>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n</a:t>
              </a:r>
              <a:endParaRPr lang="en-US" sz="2000" b="1" i="1" dirty="0">
                <a:solidFill>
                  <a:srgbClr val="0000FF"/>
                </a:solidFill>
                <a:latin typeface="Arial" pitchFamily="34" charset="0"/>
                <a:cs typeface="Arial" pitchFamily="34" charset="0"/>
              </a:endParaRPr>
            </a:p>
          </p:txBody>
        </p:sp>
      </p:grpSp>
      <p:sp>
        <p:nvSpPr>
          <p:cNvPr id="17" name="TextBox 16"/>
          <p:cNvSpPr txBox="1"/>
          <p:nvPr/>
        </p:nvSpPr>
        <p:spPr>
          <a:xfrm>
            <a:off x="628651" y="2641600"/>
            <a:ext cx="7407234"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Interior angles, </a:t>
            </a:r>
            <a:r>
              <a:rPr lang="en-US" sz="2400" b="1" dirty="0" smtClean="0">
                <a:solidFill>
                  <a:srgbClr val="0000FF"/>
                </a:solidFill>
                <a:latin typeface="Arial" pitchFamily="34" charset="0"/>
                <a:cs typeface="Arial" pitchFamily="34" charset="0"/>
              </a:rPr>
              <a:t>that lie between the two lines, are:</a:t>
            </a:r>
            <a:endParaRPr lang="en-US" sz="2400" b="1" dirty="0">
              <a:solidFill>
                <a:srgbClr val="0000FF"/>
              </a:solidFill>
              <a:latin typeface="Arial" pitchFamily="34" charset="0"/>
              <a:cs typeface="Arial" pitchFamily="34" charset="0"/>
            </a:endParaRPr>
          </a:p>
        </p:txBody>
      </p:sp>
      <p:grpSp>
        <p:nvGrpSpPr>
          <p:cNvPr id="36" name="Group 35"/>
          <p:cNvGrpSpPr/>
          <p:nvPr/>
        </p:nvGrpSpPr>
        <p:grpSpPr>
          <a:xfrm>
            <a:off x="1727423" y="3103265"/>
            <a:ext cx="1714976" cy="427730"/>
            <a:chOff x="1397000" y="2016010"/>
            <a:chExt cx="1499432" cy="489216"/>
          </a:xfrm>
        </p:grpSpPr>
        <p:sp>
          <p:nvSpPr>
            <p:cNvPr id="30" name="TextBox 29"/>
            <p:cNvSpPr txBox="1"/>
            <p:nvPr/>
          </p:nvSpPr>
          <p:spPr>
            <a:xfrm>
              <a:off x="1397000" y="2036896"/>
              <a:ext cx="362396" cy="45762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31" name="TextBox 30"/>
            <p:cNvSpPr txBox="1"/>
            <p:nvPr/>
          </p:nvSpPr>
          <p:spPr>
            <a:xfrm>
              <a:off x="1943100" y="2036300"/>
              <a:ext cx="533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sp>
          <p:nvSpPr>
            <p:cNvPr id="32" name="TextBox 31"/>
            <p:cNvSpPr txBox="1"/>
            <p:nvPr/>
          </p:nvSpPr>
          <p:spPr>
            <a:xfrm>
              <a:off x="2540833" y="2032689"/>
              <a:ext cx="266701" cy="45762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5</a:t>
              </a:r>
              <a:endParaRPr lang="en-US" sz="2000" b="1" dirty="0">
                <a:solidFill>
                  <a:srgbClr val="0000FF"/>
                </a:solidFill>
                <a:latin typeface="Arial" pitchFamily="34" charset="0"/>
                <a:cs typeface="Arial" pitchFamily="34" charset="0"/>
              </a:endParaRPr>
            </a:p>
          </p:txBody>
        </p:sp>
        <p:sp>
          <p:nvSpPr>
            <p:cNvPr id="33" name="TextBox 32"/>
            <p:cNvSpPr txBox="1"/>
            <p:nvPr/>
          </p:nvSpPr>
          <p:spPr>
            <a:xfrm>
              <a:off x="1587501" y="2016010"/>
              <a:ext cx="171895" cy="422423"/>
            </a:xfrm>
            <a:prstGeom prst="rect">
              <a:avLst/>
            </a:prstGeom>
            <a:noFill/>
          </p:spPr>
          <p:txBody>
            <a:bodyPr vert="horz" wrap="square" rtlCol="0">
              <a:spAutoFit/>
            </a:bodyPr>
            <a:lstStyle/>
            <a:p>
              <a:r>
                <a:rPr lang="en-US" b="1" dirty="0" smtClean="0">
                  <a:solidFill>
                    <a:srgbClr val="0000FF"/>
                  </a:solidFill>
                  <a:latin typeface="Arial" pitchFamily="34" charset="0"/>
                  <a:cs typeface="Arial" pitchFamily="34" charset="0"/>
                </a:rPr>
                <a:t>,</a:t>
              </a:r>
              <a:endParaRPr lang="en-US" b="1" dirty="0">
                <a:solidFill>
                  <a:srgbClr val="0000FF"/>
                </a:solidFill>
                <a:latin typeface="Arial" pitchFamily="34" charset="0"/>
                <a:cs typeface="Arial" pitchFamily="34" charset="0"/>
              </a:endParaRPr>
            </a:p>
          </p:txBody>
        </p:sp>
        <p:sp>
          <p:nvSpPr>
            <p:cNvPr id="34" name="TextBox 33"/>
            <p:cNvSpPr txBox="1"/>
            <p:nvPr/>
          </p:nvSpPr>
          <p:spPr>
            <a:xfrm>
              <a:off x="2146300" y="2082801"/>
              <a:ext cx="228600" cy="422425"/>
            </a:xfrm>
            <a:prstGeom prst="rect">
              <a:avLst/>
            </a:prstGeom>
            <a:noFill/>
          </p:spPr>
          <p:txBody>
            <a:bodyPr vert="horz" wrap="square" rtlCol="0">
              <a:spAutoFit/>
            </a:bodyPr>
            <a:lstStyle/>
            <a:p>
              <a:r>
                <a:rPr lang="en-US" b="1" dirty="0" smtClean="0">
                  <a:solidFill>
                    <a:srgbClr val="0000FF"/>
                  </a:solidFill>
                  <a:latin typeface="Arial" pitchFamily="34" charset="0"/>
                  <a:cs typeface="Arial" pitchFamily="34" charset="0"/>
                </a:rPr>
                <a:t>,</a:t>
              </a:r>
              <a:endParaRPr lang="en-US" b="1" dirty="0">
                <a:solidFill>
                  <a:srgbClr val="0000FF"/>
                </a:solidFill>
                <a:latin typeface="Arial" pitchFamily="34" charset="0"/>
                <a:cs typeface="Arial" pitchFamily="34" charset="0"/>
              </a:endParaRPr>
            </a:p>
          </p:txBody>
        </p:sp>
        <p:sp>
          <p:nvSpPr>
            <p:cNvPr id="35" name="TextBox 34"/>
            <p:cNvSpPr txBox="1"/>
            <p:nvPr/>
          </p:nvSpPr>
          <p:spPr>
            <a:xfrm>
              <a:off x="2718633" y="2060433"/>
              <a:ext cx="177799" cy="422423"/>
            </a:xfrm>
            <a:prstGeom prst="rect">
              <a:avLst/>
            </a:prstGeom>
            <a:noFill/>
          </p:spPr>
          <p:txBody>
            <a:bodyPr vert="horz" wrap="square" rtlCol="0">
              <a:spAutoFit/>
            </a:bodyPr>
            <a:lstStyle/>
            <a:p>
              <a:r>
                <a:rPr lang="en-US" b="1" dirty="0" smtClean="0">
                  <a:solidFill>
                    <a:srgbClr val="0000FF"/>
                  </a:solidFill>
                  <a:latin typeface="Arial" pitchFamily="34" charset="0"/>
                  <a:cs typeface="Arial" pitchFamily="34" charset="0"/>
                </a:rPr>
                <a:t>,</a:t>
              </a:r>
              <a:endParaRPr lang="en-US" b="1" dirty="0">
                <a:solidFill>
                  <a:srgbClr val="0000FF"/>
                </a:solidFill>
                <a:latin typeface="Arial" pitchFamily="34" charset="0"/>
                <a:cs typeface="Arial" pitchFamily="34" charset="0"/>
              </a:endParaRPr>
            </a:p>
          </p:txBody>
        </p:sp>
      </p:grpSp>
      <p:sp>
        <p:nvSpPr>
          <p:cNvPr id="37" name="TextBox 36"/>
          <p:cNvSpPr txBox="1"/>
          <p:nvPr/>
        </p:nvSpPr>
        <p:spPr>
          <a:xfrm>
            <a:off x="3650887" y="3118988"/>
            <a:ext cx="305038"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sp>
        <p:nvSpPr>
          <p:cNvPr id="50" name="TextBox 49"/>
          <p:cNvSpPr txBox="1"/>
          <p:nvPr/>
        </p:nvSpPr>
        <p:spPr>
          <a:xfrm>
            <a:off x="1776891" y="4292735"/>
            <a:ext cx="2585560" cy="406265"/>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r>
              <a:rPr lang="en-US" b="1" dirty="0" smtClean="0">
                <a:solidFill>
                  <a:srgbClr val="0000FF"/>
                </a:solidFill>
                <a:latin typeface="Arial" pitchFamily="34" charset="0"/>
                <a:cs typeface="Arial" pitchFamily="34" charset="0"/>
              </a:rPr>
              <a:t>,      </a:t>
            </a:r>
            <a:r>
              <a:rPr lang="en-US" sz="2000" b="1" dirty="0" smtClean="0">
                <a:solidFill>
                  <a:srgbClr val="0000FF"/>
                </a:solidFill>
                <a:latin typeface="Arial" pitchFamily="34" charset="0"/>
                <a:cs typeface="Arial" pitchFamily="34" charset="0"/>
              </a:rPr>
              <a:t>2</a:t>
            </a:r>
            <a:r>
              <a:rPr lang="en-US" b="1" dirty="0" smtClean="0">
                <a:solidFill>
                  <a:srgbClr val="0000FF"/>
                </a:solidFill>
                <a:latin typeface="Arial" pitchFamily="34" charset="0"/>
                <a:cs typeface="Arial" pitchFamily="34" charset="0"/>
              </a:rPr>
              <a:t>,      </a:t>
            </a:r>
            <a:r>
              <a:rPr lang="en-US" sz="2000" b="1" dirty="0" smtClean="0">
                <a:solidFill>
                  <a:srgbClr val="0000FF"/>
                </a:solidFill>
                <a:latin typeface="Arial" pitchFamily="34" charset="0"/>
                <a:cs typeface="Arial" pitchFamily="34" charset="0"/>
              </a:rPr>
              <a:t>7</a:t>
            </a:r>
            <a:r>
              <a:rPr lang="en-US" b="1" dirty="0" smtClean="0">
                <a:solidFill>
                  <a:srgbClr val="0000FF"/>
                </a:solidFill>
                <a:latin typeface="Arial" pitchFamily="34" charset="0"/>
                <a:cs typeface="Arial" pitchFamily="34" charset="0"/>
              </a:rPr>
              <a:t>,      </a:t>
            </a:r>
            <a:r>
              <a:rPr lang="en-US" sz="2000" b="1" dirty="0" smtClean="0">
                <a:solidFill>
                  <a:srgbClr val="0000FF"/>
                </a:solidFill>
                <a:latin typeface="Arial" pitchFamily="34" charset="0"/>
                <a:cs typeface="Arial" pitchFamily="34" charset="0"/>
              </a:rPr>
              <a:t>8</a:t>
            </a:r>
            <a:endParaRPr lang="en-US" b="1" dirty="0">
              <a:solidFill>
                <a:srgbClr val="0000FF"/>
              </a:solidFill>
              <a:latin typeface="Arial" pitchFamily="34" charset="0"/>
              <a:cs typeface="Arial" pitchFamily="34" charset="0"/>
            </a:endParaRPr>
          </a:p>
        </p:txBody>
      </p:sp>
      <p:sp>
        <p:nvSpPr>
          <p:cNvPr id="52" name="TextBox 51"/>
          <p:cNvSpPr txBox="1"/>
          <p:nvPr/>
        </p:nvSpPr>
        <p:spPr>
          <a:xfrm>
            <a:off x="628651" y="3780135"/>
            <a:ext cx="7407234"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Exterior angles, </a:t>
            </a:r>
            <a:r>
              <a:rPr lang="en-US" sz="2400" b="1" dirty="0" smtClean="0">
                <a:solidFill>
                  <a:srgbClr val="0000FF"/>
                </a:solidFill>
                <a:latin typeface="Arial" pitchFamily="34" charset="0"/>
                <a:cs typeface="Arial" pitchFamily="34" charset="0"/>
              </a:rPr>
              <a:t>that lie outside the two lines, are:</a:t>
            </a:r>
            <a:endParaRPr lang="en-US" sz="2400" b="1" dirty="0">
              <a:solidFill>
                <a:srgbClr val="0000FF"/>
              </a:solidFill>
              <a:latin typeface="Arial" pitchFamily="34" charset="0"/>
              <a:cs typeface="Arial" pitchFamily="34" charset="0"/>
            </a:endParaRPr>
          </a:p>
        </p:txBody>
      </p:sp>
      <p:sp>
        <p:nvSpPr>
          <p:cNvPr id="65" name="TextBox 64"/>
          <p:cNvSpPr txBox="1"/>
          <p:nvPr/>
        </p:nvSpPr>
        <p:spPr>
          <a:xfrm>
            <a:off x="1774724" y="5689600"/>
            <a:ext cx="3079432"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 and      5,     4 and      6 </a:t>
            </a:r>
            <a:endParaRPr lang="en-US" sz="2000" b="1" dirty="0">
              <a:solidFill>
                <a:srgbClr val="0000FF"/>
              </a:solidFill>
              <a:latin typeface="Arial" pitchFamily="34" charset="0"/>
              <a:cs typeface="Arial" pitchFamily="34" charset="0"/>
            </a:endParaRPr>
          </a:p>
        </p:txBody>
      </p:sp>
      <p:sp>
        <p:nvSpPr>
          <p:cNvPr id="67" name="TextBox 66"/>
          <p:cNvSpPr txBox="1"/>
          <p:nvPr/>
        </p:nvSpPr>
        <p:spPr>
          <a:xfrm>
            <a:off x="622675" y="4782403"/>
            <a:ext cx="10591800" cy="830997"/>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Alternate interior angles </a:t>
            </a:r>
            <a:r>
              <a:rPr lang="en-US" sz="2400" b="1" dirty="0" smtClean="0">
                <a:solidFill>
                  <a:srgbClr val="0000FF"/>
                </a:solidFill>
                <a:latin typeface="Arial" pitchFamily="34" charset="0"/>
                <a:cs typeface="Arial" pitchFamily="34" charset="0"/>
              </a:rPr>
              <a:t>are two angles on opposite sides of the transversal:</a:t>
            </a:r>
            <a:endParaRPr lang="en-US" sz="2400" b="1" dirty="0">
              <a:solidFill>
                <a:srgbClr val="0000FF"/>
              </a:solidFill>
              <a:latin typeface="Arial" pitchFamily="34" charset="0"/>
              <a:cs typeface="Arial" pitchFamily="34" charset="0"/>
            </a:endParaRPr>
          </a:p>
        </p:txBody>
      </p:sp>
      <p:sp>
        <p:nvSpPr>
          <p:cNvPr id="68" name="TextBox 67"/>
          <p:cNvSpPr txBox="1"/>
          <p:nvPr/>
        </p:nvSpPr>
        <p:spPr>
          <a:xfrm>
            <a:off x="628651" y="6136662"/>
            <a:ext cx="10072686" cy="830997"/>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Alternate exterior angles </a:t>
            </a:r>
            <a:r>
              <a:rPr lang="en-US" sz="2400" b="1" dirty="0" smtClean="0">
                <a:solidFill>
                  <a:srgbClr val="0000FF"/>
                </a:solidFill>
                <a:latin typeface="Arial" pitchFamily="34" charset="0"/>
                <a:cs typeface="Arial" pitchFamily="34" charset="0"/>
              </a:rPr>
              <a:t>are two angles on opposite sides of the transversal:</a:t>
            </a:r>
            <a:endParaRPr lang="en-US" sz="2400" b="1" dirty="0">
              <a:solidFill>
                <a:srgbClr val="0000FF"/>
              </a:solidFill>
              <a:latin typeface="Arial" pitchFamily="34" charset="0"/>
              <a:cs typeface="Arial" pitchFamily="34" charset="0"/>
            </a:endParaRPr>
          </a:p>
        </p:txBody>
      </p:sp>
      <p:sp>
        <p:nvSpPr>
          <p:cNvPr id="81" name="TextBox 80"/>
          <p:cNvSpPr txBox="1"/>
          <p:nvPr/>
        </p:nvSpPr>
        <p:spPr>
          <a:xfrm>
            <a:off x="1645821" y="7128658"/>
            <a:ext cx="3224689"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 and     7,     2 and     8</a:t>
            </a:r>
            <a:endParaRPr lang="en-US" sz="2000" b="1" dirty="0">
              <a:solidFill>
                <a:srgbClr val="0000FF"/>
              </a:solidFill>
              <a:latin typeface="Arial" pitchFamily="34" charset="0"/>
              <a:cs typeface="Arial" pitchFamily="34" charset="0"/>
            </a:endParaRPr>
          </a:p>
        </p:txBody>
      </p:sp>
      <p:sp>
        <p:nvSpPr>
          <p:cNvPr id="84" name="TextBox 83"/>
          <p:cNvSpPr txBox="1"/>
          <p:nvPr/>
        </p:nvSpPr>
        <p:spPr>
          <a:xfrm>
            <a:off x="1148284" y="1041400"/>
            <a:ext cx="8173120"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When transversal intersects two lines, eight angles are formed. These angles are given special names.</a:t>
            </a:r>
            <a:endParaRPr lang="en-US" sz="2400" b="1" dirty="0">
              <a:solidFill>
                <a:srgbClr val="0000FF"/>
              </a:solidFill>
              <a:latin typeface="Arial" pitchFamily="34" charset="0"/>
              <a:cs typeface="Arial" pitchFamily="34" charset="0"/>
            </a:endParaRPr>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3232150"/>
            <a:ext cx="213342" cy="164578"/>
          </a:xfrm>
          <a:prstGeom prst="rect">
            <a:avLst/>
          </a:prstGeom>
        </p:spPr>
      </p:pic>
      <p:pic>
        <p:nvPicPr>
          <p:cNvPr id="76" name="Picture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3258072"/>
            <a:ext cx="213342" cy="164578"/>
          </a:xfrm>
          <a:prstGeom prst="rect">
            <a:avLst/>
          </a:prstGeom>
        </p:spPr>
      </p:pic>
      <p:pic>
        <p:nvPicPr>
          <p:cNvPr id="77" name="Picture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658" y="3251200"/>
            <a:ext cx="213342" cy="164578"/>
          </a:xfrm>
          <a:prstGeom prst="rect">
            <a:avLst/>
          </a:prstGeom>
        </p:spPr>
      </p:pic>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100" y="3244328"/>
            <a:ext cx="213342" cy="164578"/>
          </a:xfrm>
          <a:prstGeom prst="rect">
            <a:avLst/>
          </a:prstGeom>
        </p:spPr>
      </p:pic>
      <p:pic>
        <p:nvPicPr>
          <p:cNvPr id="79" name="Picture 7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4420122"/>
            <a:ext cx="213342" cy="164578"/>
          </a:xfrm>
          <a:prstGeom prst="rect">
            <a:avLst/>
          </a:prstGeom>
        </p:spPr>
      </p:pic>
      <p:pic>
        <p:nvPicPr>
          <p:cNvPr id="80" name="Picture 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4413250"/>
            <a:ext cx="213342" cy="164578"/>
          </a:xfrm>
          <a:prstGeom prst="rect">
            <a:avLst/>
          </a:prstGeom>
        </p:spPr>
      </p:pic>
      <p:pic>
        <p:nvPicPr>
          <p:cNvPr id="88" name="Picture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4406378"/>
            <a:ext cx="213342" cy="164578"/>
          </a:xfrm>
          <a:prstGeom prst="rect">
            <a:avLst/>
          </a:prstGeom>
        </p:spPr>
      </p:pic>
      <p:pic>
        <p:nvPicPr>
          <p:cNvPr id="89" name="Picture 8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108" y="4432300"/>
            <a:ext cx="213342" cy="164578"/>
          </a:xfrm>
          <a:prstGeom prst="rect">
            <a:avLst/>
          </a:prstGeom>
        </p:spPr>
      </p:pic>
      <p:pic>
        <p:nvPicPr>
          <p:cNvPr id="90" name="Picture 8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150" y="5810772"/>
            <a:ext cx="213342" cy="164578"/>
          </a:xfrm>
          <a:prstGeom prst="rect">
            <a:avLst/>
          </a:prstGeom>
        </p:spPr>
      </p:pic>
      <p:pic>
        <p:nvPicPr>
          <p:cNvPr id="91" name="Picture 9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208" y="5822950"/>
            <a:ext cx="213342" cy="164578"/>
          </a:xfrm>
          <a:prstGeom prst="rect">
            <a:avLst/>
          </a:prstGeom>
        </p:spPr>
      </p:pic>
      <p:pic>
        <p:nvPicPr>
          <p:cNvPr id="92" name="Picture 9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5835128"/>
            <a:ext cx="213342" cy="164578"/>
          </a:xfrm>
          <a:prstGeom prst="rect">
            <a:avLst/>
          </a:prstGeom>
        </p:spPr>
      </p:pic>
      <p:pic>
        <p:nvPicPr>
          <p:cNvPr id="93" name="Picture 9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558" y="5828256"/>
            <a:ext cx="213342" cy="164578"/>
          </a:xfrm>
          <a:prstGeom prst="rect">
            <a:avLst/>
          </a:prstGeom>
        </p:spPr>
      </p:pic>
      <p:pic>
        <p:nvPicPr>
          <p:cNvPr id="109" name="Picture 1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0" y="7258572"/>
            <a:ext cx="213342" cy="164578"/>
          </a:xfrm>
          <a:prstGeom prst="rect">
            <a:avLst/>
          </a:prstGeom>
        </p:spPr>
      </p:pic>
      <p:pic>
        <p:nvPicPr>
          <p:cNvPr id="110" name="Picture 10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708" y="7251700"/>
            <a:ext cx="213342" cy="164578"/>
          </a:xfrm>
          <a:prstGeom prst="rect">
            <a:avLst/>
          </a:prstGeom>
        </p:spPr>
      </p:pic>
      <p:pic>
        <p:nvPicPr>
          <p:cNvPr id="111" name="Picture 1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050" y="7251700"/>
            <a:ext cx="213342" cy="164578"/>
          </a:xfrm>
          <a:prstGeom prst="rect">
            <a:avLst/>
          </a:prstGeom>
        </p:spPr>
      </p:pic>
      <p:pic>
        <p:nvPicPr>
          <p:cNvPr id="112" name="Picture 1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908" y="7251700"/>
            <a:ext cx="213342" cy="164578"/>
          </a:xfrm>
          <a:prstGeom prst="rect">
            <a:avLst/>
          </a:prstGeom>
        </p:spPr>
      </p:pic>
    </p:spTree>
    <p:extLst>
      <p:ext uri="{BB962C8B-B14F-4D97-AF65-F5344CB8AC3E}">
        <p14:creationId xmlns:p14="http://schemas.microsoft.com/office/powerpoint/2010/main" val="22401724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30951" y="2021172"/>
            <a:ext cx="5841299" cy="849028"/>
            <a:chOff x="482600" y="588779"/>
            <a:chExt cx="5107147" cy="686652"/>
          </a:xfrm>
        </p:grpSpPr>
        <p:sp>
          <p:nvSpPr>
            <p:cNvPr id="2" name="TextBox 1"/>
            <p:cNvSpPr txBox="1"/>
            <p:nvPr/>
          </p:nvSpPr>
          <p:spPr>
            <a:xfrm>
              <a:off x="482600" y="596900"/>
              <a:ext cx="1320800" cy="67206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Given:</a:t>
              </a:r>
            </a:p>
            <a:p>
              <a:r>
                <a:rPr lang="en-US" sz="2400" b="1" dirty="0" smtClean="0">
                  <a:solidFill>
                    <a:srgbClr val="000000"/>
                  </a:solidFill>
                  <a:latin typeface="Arial" pitchFamily="34" charset="0"/>
                  <a:cs typeface="Arial" pitchFamily="34" charset="0"/>
                </a:rPr>
                <a:t>Prove:</a:t>
              </a:r>
              <a:endParaRPr lang="en-US" sz="2400" b="1" dirty="0">
                <a:solidFill>
                  <a:srgbClr val="000000"/>
                </a:solidFill>
                <a:latin typeface="Arial" pitchFamily="34" charset="0"/>
                <a:cs typeface="Arial" pitchFamily="34" charset="0"/>
              </a:endParaRPr>
            </a:p>
          </p:txBody>
        </p:sp>
        <p:sp>
          <p:nvSpPr>
            <p:cNvPr id="3" name="TextBox 2"/>
            <p:cNvSpPr txBox="1"/>
            <p:nvPr/>
          </p:nvSpPr>
          <p:spPr>
            <a:xfrm>
              <a:off x="1459124" y="902059"/>
              <a:ext cx="4130623" cy="373372"/>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DE is a bisector of  </a:t>
              </a:r>
              <a:r>
                <a:rPr lang="en-US" sz="2400" b="1" dirty="0" smtClean="0">
                  <a:solidFill>
                    <a:srgbClr val="000000"/>
                  </a:solidFill>
                  <a:latin typeface="Arial" pitchFamily="34" charset="0"/>
                  <a:cs typeface="Arial" pitchFamily="34" charset="0"/>
                  <a:sym typeface="Symbol"/>
                </a:rPr>
                <a:t></a:t>
              </a:r>
              <a:r>
                <a:rPr lang="en-US" sz="2400" b="1" dirty="0" smtClean="0">
                  <a:solidFill>
                    <a:srgbClr val="000000"/>
                  </a:solidFill>
                  <a:latin typeface="Arial" pitchFamily="34" charset="0"/>
                  <a:cs typeface="Arial" pitchFamily="34" charset="0"/>
                </a:rPr>
                <a:t> </a:t>
              </a:r>
              <a:r>
                <a:rPr lang="en-US" sz="2400" b="1" dirty="0" smtClean="0">
                  <a:solidFill>
                    <a:srgbClr val="000000"/>
                  </a:solidFill>
                  <a:latin typeface="Arial" pitchFamily="34" charset="0"/>
                  <a:cs typeface="Arial" pitchFamily="34" charset="0"/>
                </a:rPr>
                <a:t>BDC</a:t>
              </a:r>
              <a:endParaRPr lang="en-US" sz="2400" b="1" dirty="0">
                <a:solidFill>
                  <a:srgbClr val="000000"/>
                </a:solidFill>
                <a:latin typeface="Arial" pitchFamily="34" charset="0"/>
                <a:cs typeface="Arial" pitchFamily="34" charset="0"/>
              </a:endParaRPr>
            </a:p>
          </p:txBody>
        </p:sp>
        <p:grpSp>
          <p:nvGrpSpPr>
            <p:cNvPr id="10" name="Group 9"/>
            <p:cNvGrpSpPr/>
            <p:nvPr/>
          </p:nvGrpSpPr>
          <p:grpSpPr>
            <a:xfrm>
              <a:off x="2624944" y="588779"/>
              <a:ext cx="1422400" cy="373372"/>
              <a:chOff x="2624944" y="588779"/>
              <a:chExt cx="1422400" cy="373372"/>
            </a:xfrm>
          </p:grpSpPr>
          <p:sp>
            <p:nvSpPr>
              <p:cNvPr id="7" name="TextBox 6"/>
              <p:cNvSpPr txBox="1"/>
              <p:nvPr/>
            </p:nvSpPr>
            <p:spPr>
              <a:xfrm>
                <a:off x="2624944" y="588779"/>
                <a:ext cx="14224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 AB ||DE</a:t>
                </a:r>
                <a:endParaRPr lang="en-US" sz="2400" b="1" dirty="0">
                  <a:solidFill>
                    <a:srgbClr val="000000"/>
                  </a:solidFill>
                  <a:latin typeface="Arial" pitchFamily="34" charset="0"/>
                  <a:cs typeface="Arial" pitchFamily="34" charset="0"/>
                </a:endParaRPr>
              </a:p>
            </p:txBody>
          </p:sp>
          <p:cxnSp>
            <p:nvCxnSpPr>
              <p:cNvPr id="8" name="Straight Connector 7"/>
              <p:cNvCxnSpPr/>
              <p:nvPr/>
            </p:nvCxnSpPr>
            <p:spPr>
              <a:xfrm>
                <a:off x="2832933" y="625007"/>
                <a:ext cx="2794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9097" y="612308"/>
                <a:ext cx="3048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
        <p:nvSpPr>
          <p:cNvPr id="12" name="TextBox 11"/>
          <p:cNvSpPr txBox="1"/>
          <p:nvPr/>
        </p:nvSpPr>
        <p:spPr>
          <a:xfrm>
            <a:off x="919784" y="2903903"/>
            <a:ext cx="209169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Statement</a:t>
            </a:r>
            <a:endParaRPr lang="en-US" sz="2400" b="1" dirty="0">
              <a:solidFill>
                <a:srgbClr val="000000"/>
              </a:solidFill>
              <a:latin typeface="Arial" pitchFamily="34" charset="0"/>
              <a:cs typeface="Arial" pitchFamily="34" charset="0"/>
            </a:endParaRPr>
          </a:p>
        </p:txBody>
      </p:sp>
      <p:sp>
        <p:nvSpPr>
          <p:cNvPr id="13" name="TextBox 12"/>
          <p:cNvSpPr txBox="1"/>
          <p:nvPr/>
        </p:nvSpPr>
        <p:spPr>
          <a:xfrm>
            <a:off x="4057650" y="2903903"/>
            <a:ext cx="2324100"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Justification</a:t>
            </a:r>
            <a:endParaRPr lang="en-US" sz="2400" b="1" dirty="0">
              <a:solidFill>
                <a:srgbClr val="000000"/>
              </a:solidFill>
              <a:latin typeface="Arial" pitchFamily="34" charset="0"/>
              <a:cs typeface="Arial" pitchFamily="34" charset="0"/>
            </a:endParaRPr>
          </a:p>
        </p:txBody>
      </p:sp>
      <p:cxnSp>
        <p:nvCxnSpPr>
          <p:cNvPr id="14" name="Straight Connector 13"/>
          <p:cNvCxnSpPr/>
          <p:nvPr/>
        </p:nvCxnSpPr>
        <p:spPr>
          <a:xfrm>
            <a:off x="585694" y="3413101"/>
            <a:ext cx="588287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48050" y="3022600"/>
            <a:ext cx="0" cy="495755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1604" y="1036935"/>
            <a:ext cx="10359245"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You are completely on your own. You are smart, you can do it</a:t>
            </a:r>
            <a:endParaRPr lang="en-US" sz="2400" b="1" dirty="0">
              <a:solidFill>
                <a:srgbClr val="0000FF"/>
              </a:solidFill>
              <a:latin typeface="Arial" pitchFamily="34" charset="0"/>
              <a:cs typeface="Arial" pitchFamily="34" charset="0"/>
            </a:endParaRPr>
          </a:p>
        </p:txBody>
      </p:sp>
      <p:grpSp>
        <p:nvGrpSpPr>
          <p:cNvPr id="40" name="Group 39"/>
          <p:cNvGrpSpPr/>
          <p:nvPr/>
        </p:nvGrpSpPr>
        <p:grpSpPr>
          <a:xfrm>
            <a:off x="6400800" y="2032000"/>
            <a:ext cx="4438649" cy="3790753"/>
            <a:chOff x="6139387" y="685800"/>
            <a:chExt cx="3880786" cy="3065772"/>
          </a:xfrm>
        </p:grpSpPr>
        <p:pic>
          <p:nvPicPr>
            <p:cNvPr id="17" name="Picture 1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88400" y="685800"/>
              <a:ext cx="920623" cy="1285494"/>
            </a:xfrm>
            <a:prstGeom prst="rect">
              <a:avLst/>
            </a:prstGeom>
            <a:solidFill>
              <a:scrgbClr r="0" g="0" b="0">
                <a:alpha val="0"/>
              </a:scrgbClr>
            </a:solidFill>
          </p:spPr>
        </p:pic>
        <p:grpSp>
          <p:nvGrpSpPr>
            <p:cNvPr id="37" name="Group 36"/>
            <p:cNvGrpSpPr/>
            <p:nvPr/>
          </p:nvGrpSpPr>
          <p:grpSpPr>
            <a:xfrm>
              <a:off x="6464300" y="855274"/>
              <a:ext cx="3492502" cy="2896298"/>
              <a:chOff x="6464300" y="855274"/>
              <a:chExt cx="3492502" cy="2896298"/>
            </a:xfrm>
          </p:grpSpPr>
          <p:cxnSp>
            <p:nvCxnSpPr>
              <p:cNvPr id="18" name="Straight Connector 17"/>
              <p:cNvCxnSpPr/>
              <p:nvPr/>
            </p:nvCxnSpPr>
            <p:spPr>
              <a:xfrm flipV="1">
                <a:off x="6464300" y="1155700"/>
                <a:ext cx="1295400" cy="118110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64300" y="2374900"/>
                <a:ext cx="3022600" cy="101600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85100" y="1155700"/>
                <a:ext cx="1727200" cy="223520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039100" y="2349500"/>
                <a:ext cx="647700" cy="54610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772400" y="1155700"/>
                <a:ext cx="266700" cy="171450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398002" y="3378200"/>
                <a:ext cx="5588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24" name="TextBox 23"/>
              <p:cNvSpPr txBox="1"/>
              <p:nvPr/>
            </p:nvSpPr>
            <p:spPr>
              <a:xfrm>
                <a:off x="7861300" y="2921000"/>
                <a:ext cx="5842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8728521" y="2087760"/>
                <a:ext cx="5588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E</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7629242" y="855274"/>
                <a:ext cx="5588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27" name="TextBox 26"/>
              <p:cNvSpPr txBox="1"/>
              <p:nvPr/>
            </p:nvSpPr>
            <p:spPr>
              <a:xfrm>
                <a:off x="8001000" y="2476500"/>
                <a:ext cx="4826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28" name="TextBox 27"/>
              <p:cNvSpPr txBox="1"/>
              <p:nvPr/>
            </p:nvSpPr>
            <p:spPr>
              <a:xfrm>
                <a:off x="7759700" y="2565400"/>
                <a:ext cx="4826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29" name="TextBox 28"/>
              <p:cNvSpPr txBox="1"/>
              <p:nvPr/>
            </p:nvSpPr>
            <p:spPr>
              <a:xfrm>
                <a:off x="7810500" y="1422400"/>
                <a:ext cx="4826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30" name="TextBox 29"/>
              <p:cNvSpPr txBox="1"/>
              <p:nvPr/>
            </p:nvSpPr>
            <p:spPr>
              <a:xfrm>
                <a:off x="8178800" y="2692400"/>
                <a:ext cx="4826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31" name="TextBox 30"/>
              <p:cNvSpPr txBox="1"/>
              <p:nvPr/>
            </p:nvSpPr>
            <p:spPr>
              <a:xfrm>
                <a:off x="7429500" y="1422400"/>
                <a:ext cx="4826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32" name="TextBox 31"/>
              <p:cNvSpPr txBox="1"/>
              <p:nvPr/>
            </p:nvSpPr>
            <p:spPr>
              <a:xfrm>
                <a:off x="6731000" y="2133600"/>
                <a:ext cx="4826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33" name="Freeform 32"/>
              <p:cNvSpPr/>
              <p:nvPr/>
            </p:nvSpPr>
            <p:spPr>
              <a:xfrm rot="2541600">
                <a:off x="7175500" y="1628307"/>
                <a:ext cx="63501" cy="76201"/>
              </a:xfrm>
              <a:custGeom>
                <a:avLst/>
                <a:gdLst/>
                <a:ahLst/>
                <a:cxnLst/>
                <a:rect l="0" t="0" r="0" b="0"/>
                <a:pathLst>
                  <a:path w="63501" h="76201">
                    <a:moveTo>
                      <a:pt x="63500" y="31750"/>
                    </a:moveTo>
                    <a:lnTo>
                      <a:pt x="47625" y="31750"/>
                    </a:lnTo>
                    <a:lnTo>
                      <a:pt x="47625" y="76200"/>
                    </a:lnTo>
                    <a:lnTo>
                      <a:pt x="15875" y="76200"/>
                    </a:lnTo>
                    <a:lnTo>
                      <a:pt x="15875" y="31750"/>
                    </a:lnTo>
                    <a:lnTo>
                      <a:pt x="0" y="31750"/>
                    </a:lnTo>
                    <a:lnTo>
                      <a:pt x="31750"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Freeform 33"/>
              <p:cNvSpPr/>
              <p:nvPr/>
            </p:nvSpPr>
            <p:spPr>
              <a:xfrm rot="2649000">
                <a:off x="8356600" y="2565400"/>
                <a:ext cx="63501" cy="76201"/>
              </a:xfrm>
              <a:custGeom>
                <a:avLst/>
                <a:gdLst/>
                <a:ahLst/>
                <a:cxnLst/>
                <a:rect l="0" t="0" r="0" b="0"/>
                <a:pathLst>
                  <a:path w="63501" h="76201">
                    <a:moveTo>
                      <a:pt x="63500" y="31750"/>
                    </a:moveTo>
                    <a:lnTo>
                      <a:pt x="47625" y="31750"/>
                    </a:lnTo>
                    <a:lnTo>
                      <a:pt x="47625" y="76200"/>
                    </a:lnTo>
                    <a:lnTo>
                      <a:pt x="15875" y="76200"/>
                    </a:lnTo>
                    <a:lnTo>
                      <a:pt x="15875" y="31750"/>
                    </a:lnTo>
                    <a:lnTo>
                      <a:pt x="0" y="31750"/>
                    </a:lnTo>
                    <a:lnTo>
                      <a:pt x="31750"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pic>
            <p:nvPicPr>
              <p:cNvPr id="35" name="Picture 34"/>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690" t="23678" r="26189" b="29231"/>
              <a:stretch/>
            </p:blipFill>
            <p:spPr>
              <a:xfrm>
                <a:off x="6464300" y="2087760"/>
                <a:ext cx="391282" cy="388740"/>
              </a:xfrm>
              <a:prstGeom prst="rect">
                <a:avLst/>
              </a:prstGeom>
              <a:solidFill>
                <a:scrgbClr r="0" g="0" b="0">
                  <a:alpha val="0"/>
                </a:scrgbClr>
              </a:solidFill>
            </p:spPr>
          </p:pic>
          <p:pic>
            <p:nvPicPr>
              <p:cNvPr id="36" name="Picture 35"/>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059" t="27029" r="22059" b="29516"/>
              <a:stretch/>
            </p:blipFill>
            <p:spPr>
              <a:xfrm>
                <a:off x="7429500" y="1207883"/>
                <a:ext cx="482600" cy="369753"/>
              </a:xfrm>
              <a:prstGeom prst="rect">
                <a:avLst/>
              </a:prstGeom>
              <a:solidFill>
                <a:scrgbClr r="0" g="0" b="0">
                  <a:alpha val="0"/>
                </a:scrgbClr>
              </a:solidFill>
            </p:spPr>
          </p:pic>
        </p:grpSp>
        <p:sp>
          <p:nvSpPr>
            <p:cNvPr id="38" name="TextBox 37"/>
            <p:cNvSpPr txBox="1"/>
            <p:nvPr/>
          </p:nvSpPr>
          <p:spPr>
            <a:xfrm>
              <a:off x="6139387" y="2147134"/>
              <a:ext cx="5588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pic>
          <p:nvPicPr>
            <p:cNvPr id="39" name="Picture 3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099550" y="952500"/>
              <a:ext cx="920623" cy="1285494"/>
            </a:xfrm>
            <a:prstGeom prst="rect">
              <a:avLst/>
            </a:prstGeom>
            <a:solidFill>
              <a:scrgbClr r="0" g="0" b="0">
                <a:alpha val="0"/>
              </a:scrgbClr>
            </a:solidFill>
          </p:spPr>
        </p:pic>
      </p:grpSp>
      <p:pic>
        <p:nvPicPr>
          <p:cNvPr id="41" name="Picture 40"/>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3086" y="1132000"/>
            <a:ext cx="319564" cy="345471"/>
          </a:xfrm>
          <a:prstGeom prst="rect">
            <a:avLst/>
          </a:prstGeom>
          <a:solidFill>
            <a:scrgbClr r="0" g="0" b="0">
              <a:alpha val="0"/>
            </a:scrgbClr>
          </a:solidFill>
        </p:spPr>
      </p:pic>
      <p:sp>
        <p:nvSpPr>
          <p:cNvPr id="42" name="Rectangle 41"/>
          <p:cNvSpPr/>
          <p:nvPr/>
        </p:nvSpPr>
        <p:spPr>
          <a:xfrm>
            <a:off x="1955218" y="2027535"/>
            <a:ext cx="1340432" cy="461665"/>
          </a:xfrm>
          <a:prstGeom prst="rect">
            <a:avLst/>
          </a:prstGeom>
        </p:spPr>
        <p:txBody>
          <a:bodyPr wrap="none">
            <a:spAutoFit/>
          </a:bodyPr>
          <a:lstStyle/>
          <a:p>
            <a:r>
              <a:rPr lang="en-US" sz="2400" b="1" dirty="0" smtClean="0">
                <a:latin typeface="Arial" pitchFamily="34" charset="0"/>
                <a:cs typeface="Arial" pitchFamily="34" charset="0"/>
                <a:sym typeface="Symbol"/>
              </a:rPr>
              <a:t></a:t>
            </a:r>
            <a:r>
              <a:rPr lang="en-US" sz="2400" b="1" dirty="0" smtClean="0">
                <a:latin typeface="Arial" pitchFamily="34" charset="0"/>
                <a:cs typeface="Arial" pitchFamily="34" charset="0"/>
              </a:rPr>
              <a:t>5 </a:t>
            </a:r>
            <a:r>
              <a:rPr lang="en-US" sz="2400" b="1" dirty="0">
                <a:latin typeface="Arial" pitchFamily="34" charset="0"/>
                <a:cs typeface="Arial" pitchFamily="34" charset="0"/>
                <a:sym typeface="Symbol"/>
              </a:rPr>
              <a:t> </a:t>
            </a:r>
            <a:r>
              <a:rPr lang="en-US" sz="2400" b="1" dirty="0" smtClean="0">
                <a:latin typeface="Arial" pitchFamily="34" charset="0"/>
                <a:cs typeface="Arial" pitchFamily="34" charset="0"/>
                <a:sym typeface="Symbol"/>
              </a:rPr>
              <a:t>6</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752969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TextBox 13"/>
          <p:cNvSpPr txBox="1"/>
          <p:nvPr/>
        </p:nvSpPr>
        <p:spPr>
          <a:xfrm>
            <a:off x="2095500" y="1727200"/>
            <a:ext cx="4373317"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3 and </a:t>
            </a:r>
            <a:r>
              <a:rPr lang="en-US" sz="2400" b="1" dirty="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6, </a:t>
            </a:r>
            <a:r>
              <a:rPr lang="en-US" sz="2400" b="1" dirty="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4 and </a:t>
            </a:r>
            <a:r>
              <a:rPr lang="en-US" sz="2400" b="1" dirty="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5</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476250" y="889000"/>
            <a:ext cx="10865168" cy="830997"/>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Same-side(consecutive) interior angles </a:t>
            </a:r>
            <a:r>
              <a:rPr lang="en-US" sz="2400" b="1" dirty="0" smtClean="0">
                <a:solidFill>
                  <a:srgbClr val="0000FF"/>
                </a:solidFill>
                <a:latin typeface="Arial" pitchFamily="34" charset="0"/>
                <a:cs typeface="Arial" pitchFamily="34" charset="0"/>
              </a:rPr>
              <a:t>are two angles on the same side of the transversal:</a:t>
            </a:r>
            <a:endParaRPr lang="en-US" sz="2400" b="1" dirty="0">
              <a:solidFill>
                <a:srgbClr val="0000FF"/>
              </a:solidFill>
              <a:latin typeface="Arial" pitchFamily="34" charset="0"/>
              <a:cs typeface="Arial" pitchFamily="34" charset="0"/>
            </a:endParaRPr>
          </a:p>
        </p:txBody>
      </p:sp>
      <p:sp>
        <p:nvSpPr>
          <p:cNvPr id="17" name="TextBox 16"/>
          <p:cNvSpPr txBox="1"/>
          <p:nvPr/>
        </p:nvSpPr>
        <p:spPr>
          <a:xfrm>
            <a:off x="457200" y="2108200"/>
            <a:ext cx="10807065" cy="830997"/>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Corresponding angles </a:t>
            </a:r>
            <a:r>
              <a:rPr lang="en-US" sz="2400" b="1" dirty="0" smtClean="0">
                <a:solidFill>
                  <a:srgbClr val="0000FF"/>
                </a:solidFill>
                <a:latin typeface="Arial" pitchFamily="34" charset="0"/>
                <a:cs typeface="Arial" pitchFamily="34" charset="0"/>
              </a:rPr>
              <a:t>are two angles in corresponding positions relative to the two lines:</a:t>
            </a:r>
            <a:endParaRPr lang="en-US" sz="2400" b="1" dirty="0">
              <a:solidFill>
                <a:srgbClr val="0000FF"/>
              </a:solidFill>
              <a:latin typeface="Arial" pitchFamily="34" charset="0"/>
              <a:cs typeface="Arial" pitchFamily="34" charset="0"/>
            </a:endParaRPr>
          </a:p>
        </p:txBody>
      </p:sp>
      <p:sp>
        <p:nvSpPr>
          <p:cNvPr id="27" name="TextBox 26"/>
          <p:cNvSpPr txBox="1"/>
          <p:nvPr/>
        </p:nvSpPr>
        <p:spPr>
          <a:xfrm>
            <a:off x="1572461" y="3098800"/>
            <a:ext cx="7590589"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2 and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6,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1 and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5,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3 and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7,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4 and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8</a:t>
            </a:r>
            <a:endParaRPr lang="en-US" sz="2400" b="1" dirty="0">
              <a:solidFill>
                <a:srgbClr val="0000FF"/>
              </a:solidFill>
              <a:latin typeface="Arial" pitchFamily="34" charset="0"/>
              <a:cs typeface="Arial" pitchFamily="34" charset="0"/>
            </a:endParaRPr>
          </a:p>
        </p:txBody>
      </p:sp>
      <p:grpSp>
        <p:nvGrpSpPr>
          <p:cNvPr id="60" name="Group 59"/>
          <p:cNvGrpSpPr/>
          <p:nvPr/>
        </p:nvGrpSpPr>
        <p:grpSpPr>
          <a:xfrm>
            <a:off x="7218876" y="4024443"/>
            <a:ext cx="3064907" cy="2198557"/>
            <a:chOff x="5994400" y="2425700"/>
            <a:chExt cx="2679700" cy="2514600"/>
          </a:xfrm>
        </p:grpSpPr>
        <p:cxnSp>
          <p:nvCxnSpPr>
            <p:cNvPr id="46" name="Straight Connector 45"/>
            <p:cNvCxnSpPr/>
            <p:nvPr/>
          </p:nvCxnSpPr>
          <p:spPr>
            <a:xfrm>
              <a:off x="5994400" y="2921000"/>
              <a:ext cx="2019300" cy="5969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083300" y="4292600"/>
              <a:ext cx="1981200" cy="762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718300" y="2590800"/>
              <a:ext cx="977900" cy="23495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480300" y="2935763"/>
              <a:ext cx="431800" cy="457626"/>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1</a:t>
              </a:r>
              <a:endParaRPr lang="en-US" sz="2000" b="1">
                <a:solidFill>
                  <a:srgbClr val="0000FF"/>
                </a:solidFill>
                <a:latin typeface="Arial" pitchFamily="34" charset="0"/>
                <a:cs typeface="Arial" pitchFamily="34" charset="0"/>
              </a:endParaRPr>
            </a:p>
          </p:txBody>
        </p:sp>
        <p:sp>
          <p:nvSpPr>
            <p:cNvPr id="50" name="TextBox 49"/>
            <p:cNvSpPr txBox="1"/>
            <p:nvPr/>
          </p:nvSpPr>
          <p:spPr>
            <a:xfrm>
              <a:off x="7175500" y="2913975"/>
              <a:ext cx="4318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a:t>
              </a:r>
              <a:endParaRPr lang="en-US" sz="2000" b="1" dirty="0">
                <a:solidFill>
                  <a:srgbClr val="0000FF"/>
                </a:solidFill>
                <a:latin typeface="Arial" pitchFamily="34" charset="0"/>
                <a:cs typeface="Arial" pitchFamily="34" charset="0"/>
              </a:endParaRPr>
            </a:p>
          </p:txBody>
        </p:sp>
        <p:sp>
          <p:nvSpPr>
            <p:cNvPr id="51" name="TextBox 50"/>
            <p:cNvSpPr txBox="1"/>
            <p:nvPr/>
          </p:nvSpPr>
          <p:spPr>
            <a:xfrm>
              <a:off x="7044545" y="3305611"/>
              <a:ext cx="4318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52" name="TextBox 51"/>
            <p:cNvSpPr txBox="1"/>
            <p:nvPr/>
          </p:nvSpPr>
          <p:spPr>
            <a:xfrm>
              <a:off x="7353300" y="3403600"/>
              <a:ext cx="431800" cy="457626"/>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4</a:t>
              </a:r>
              <a:endParaRPr lang="en-US" sz="2000" b="1">
                <a:solidFill>
                  <a:srgbClr val="0000FF"/>
                </a:solidFill>
                <a:latin typeface="Arial" pitchFamily="34" charset="0"/>
                <a:cs typeface="Arial" pitchFamily="34" charset="0"/>
              </a:endParaRPr>
            </a:p>
          </p:txBody>
        </p:sp>
        <p:sp>
          <p:nvSpPr>
            <p:cNvPr id="53" name="TextBox 52"/>
            <p:cNvSpPr txBox="1"/>
            <p:nvPr/>
          </p:nvSpPr>
          <p:spPr>
            <a:xfrm>
              <a:off x="7077856" y="3938032"/>
              <a:ext cx="4318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5</a:t>
              </a:r>
              <a:endParaRPr lang="en-US" sz="2000" b="1" dirty="0">
                <a:solidFill>
                  <a:srgbClr val="0000FF"/>
                </a:solidFill>
                <a:latin typeface="Arial" pitchFamily="34" charset="0"/>
                <a:cs typeface="Arial" pitchFamily="34" charset="0"/>
              </a:endParaRPr>
            </a:p>
          </p:txBody>
        </p:sp>
        <p:sp>
          <p:nvSpPr>
            <p:cNvPr id="54" name="TextBox 53"/>
            <p:cNvSpPr txBox="1"/>
            <p:nvPr/>
          </p:nvSpPr>
          <p:spPr>
            <a:xfrm>
              <a:off x="6735788" y="3959820"/>
              <a:ext cx="4318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sp>
          <p:nvSpPr>
            <p:cNvPr id="55" name="TextBox 54"/>
            <p:cNvSpPr txBox="1"/>
            <p:nvPr/>
          </p:nvSpPr>
          <p:spPr>
            <a:xfrm>
              <a:off x="6646888" y="4352012"/>
              <a:ext cx="431800" cy="457626"/>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7</a:t>
              </a:r>
              <a:endParaRPr lang="en-US" sz="2000" b="1">
                <a:solidFill>
                  <a:srgbClr val="0000FF"/>
                </a:solidFill>
                <a:latin typeface="Arial" pitchFamily="34" charset="0"/>
                <a:cs typeface="Arial" pitchFamily="34" charset="0"/>
              </a:endParaRPr>
            </a:p>
          </p:txBody>
        </p:sp>
        <p:sp>
          <p:nvSpPr>
            <p:cNvPr id="56" name="TextBox 55"/>
            <p:cNvSpPr txBox="1"/>
            <p:nvPr/>
          </p:nvSpPr>
          <p:spPr>
            <a:xfrm>
              <a:off x="6985000" y="4381500"/>
              <a:ext cx="4318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8</a:t>
              </a:r>
              <a:endParaRPr lang="en-US" sz="2000" b="1" dirty="0">
                <a:solidFill>
                  <a:srgbClr val="0000FF"/>
                </a:solidFill>
                <a:latin typeface="Arial" pitchFamily="34" charset="0"/>
                <a:cs typeface="Arial" pitchFamily="34" charset="0"/>
              </a:endParaRPr>
            </a:p>
          </p:txBody>
        </p:sp>
        <p:sp>
          <p:nvSpPr>
            <p:cNvPr id="57" name="TextBox 56"/>
            <p:cNvSpPr txBox="1"/>
            <p:nvPr/>
          </p:nvSpPr>
          <p:spPr>
            <a:xfrm>
              <a:off x="8178800" y="3378200"/>
              <a:ext cx="431800" cy="457626"/>
            </a:xfrm>
            <a:prstGeom prst="rect">
              <a:avLst/>
            </a:prstGeom>
            <a:noFill/>
          </p:spPr>
          <p:txBody>
            <a:bodyPr vert="horz" rtlCol="0">
              <a:spAutoFit/>
            </a:bodyPr>
            <a:lstStyle/>
            <a:p>
              <a:r>
                <a:rPr lang="en-US" sz="2000" b="1" i="1" smtClean="0">
                  <a:solidFill>
                    <a:srgbClr val="0000FF"/>
                  </a:solidFill>
                  <a:latin typeface="Arial" pitchFamily="34" charset="0"/>
                  <a:cs typeface="Arial" pitchFamily="34" charset="0"/>
                </a:rPr>
                <a:t>k</a:t>
              </a:r>
              <a:endParaRPr lang="en-US" sz="2000" b="1" i="1">
                <a:solidFill>
                  <a:srgbClr val="0000FF"/>
                </a:solidFill>
                <a:latin typeface="Arial" pitchFamily="34" charset="0"/>
                <a:cs typeface="Arial" pitchFamily="34" charset="0"/>
              </a:endParaRPr>
            </a:p>
          </p:txBody>
        </p:sp>
        <p:sp>
          <p:nvSpPr>
            <p:cNvPr id="58" name="TextBox 57"/>
            <p:cNvSpPr txBox="1"/>
            <p:nvPr/>
          </p:nvSpPr>
          <p:spPr>
            <a:xfrm>
              <a:off x="8166100" y="4203700"/>
              <a:ext cx="5080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m</a:t>
              </a:r>
              <a:endParaRPr lang="en-US" sz="2000" b="1" dirty="0">
                <a:solidFill>
                  <a:srgbClr val="0000FF"/>
                </a:solidFill>
                <a:latin typeface="Arial" pitchFamily="34" charset="0"/>
                <a:cs typeface="Arial" pitchFamily="34" charset="0"/>
              </a:endParaRPr>
            </a:p>
          </p:txBody>
        </p:sp>
        <p:sp>
          <p:nvSpPr>
            <p:cNvPr id="59" name="TextBox 58"/>
            <p:cNvSpPr txBox="1"/>
            <p:nvPr/>
          </p:nvSpPr>
          <p:spPr>
            <a:xfrm>
              <a:off x="7797800" y="2425700"/>
              <a:ext cx="431800" cy="457626"/>
            </a:xfrm>
            <a:prstGeom prst="rect">
              <a:avLst/>
            </a:prstGeom>
            <a:noFill/>
          </p:spPr>
          <p:txBody>
            <a:bodyPr vert="horz" rtlCol="0">
              <a:spAutoFit/>
            </a:bodyPr>
            <a:lstStyle/>
            <a:p>
              <a:r>
                <a:rPr lang="en-US" sz="2000" b="1" i="1" smtClean="0">
                  <a:solidFill>
                    <a:srgbClr val="0000FF"/>
                  </a:solidFill>
                  <a:latin typeface="Arial" pitchFamily="34" charset="0"/>
                  <a:cs typeface="Arial" pitchFamily="34" charset="0"/>
                </a:rPr>
                <a:t>n</a:t>
              </a:r>
              <a:endParaRPr lang="en-US" sz="2000" b="1" i="1">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2785844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85409" y="1117600"/>
            <a:ext cx="6835747" cy="5016758"/>
          </a:xfrm>
          <a:prstGeom prst="rect">
            <a:avLst/>
          </a:prstGeom>
          <a:noFill/>
        </p:spPr>
        <p:txBody>
          <a:bodyPr vert="horz" wrap="square" rtlCol="0">
            <a:spAutoFit/>
          </a:bodyPr>
          <a:lstStyle/>
          <a:p>
            <a:endParaRPr lang="en-US" sz="2000" b="1" dirty="0" smtClean="0">
              <a:solidFill>
                <a:srgbClr val="000000"/>
              </a:solidFill>
              <a:latin typeface="Arial" pitchFamily="34" charset="0"/>
              <a:cs typeface="Arial" pitchFamily="34" charset="0"/>
            </a:endParaRPr>
          </a:p>
          <a:p>
            <a:r>
              <a:rPr lang="en-US" sz="2000" b="1" dirty="0" smtClean="0">
                <a:solidFill>
                  <a:srgbClr val="000000"/>
                </a:solidFill>
                <a:latin typeface="Arial" pitchFamily="34" charset="0"/>
                <a:cs typeface="Arial" pitchFamily="34" charset="0"/>
              </a:rPr>
              <a:t>a.     7 and      12</a:t>
            </a:r>
          </a:p>
          <a:p>
            <a:endParaRPr lang="en-US" sz="2000" b="1" dirty="0" smtClean="0">
              <a:solidFill>
                <a:srgbClr val="000000"/>
              </a:solidFill>
              <a:latin typeface="Arial" pitchFamily="34" charset="0"/>
              <a:cs typeface="Arial" pitchFamily="34" charset="0"/>
            </a:endParaRPr>
          </a:p>
          <a:p>
            <a:r>
              <a:rPr lang="en-US" sz="2000" b="1" dirty="0" smtClean="0">
                <a:solidFill>
                  <a:srgbClr val="000000"/>
                </a:solidFill>
                <a:latin typeface="Arial" pitchFamily="34" charset="0"/>
                <a:cs typeface="Arial" pitchFamily="34" charset="0"/>
              </a:rPr>
              <a:t>b.     3 and      6</a:t>
            </a:r>
          </a:p>
          <a:p>
            <a:endParaRPr lang="en-US" sz="2000" b="1" dirty="0" smtClean="0">
              <a:solidFill>
                <a:srgbClr val="000000"/>
              </a:solidFill>
              <a:latin typeface="Arial" pitchFamily="34" charset="0"/>
              <a:cs typeface="Arial" pitchFamily="34" charset="0"/>
            </a:endParaRPr>
          </a:p>
          <a:p>
            <a:r>
              <a:rPr lang="en-US" sz="2000" b="1" dirty="0" smtClean="0">
                <a:solidFill>
                  <a:srgbClr val="000000"/>
                </a:solidFill>
                <a:latin typeface="Arial" pitchFamily="34" charset="0"/>
                <a:cs typeface="Arial" pitchFamily="34" charset="0"/>
              </a:rPr>
              <a:t>c.     6 and      11</a:t>
            </a:r>
          </a:p>
          <a:p>
            <a:endParaRPr lang="en-US" sz="2000" b="1" dirty="0" smtClean="0">
              <a:solidFill>
                <a:srgbClr val="000000"/>
              </a:solidFill>
              <a:latin typeface="Arial" pitchFamily="34" charset="0"/>
              <a:cs typeface="Arial" pitchFamily="34" charset="0"/>
            </a:endParaRPr>
          </a:p>
          <a:p>
            <a:r>
              <a:rPr lang="en-US" sz="2000" b="1" dirty="0" smtClean="0">
                <a:solidFill>
                  <a:srgbClr val="000000"/>
                </a:solidFill>
                <a:latin typeface="Arial" pitchFamily="34" charset="0"/>
                <a:cs typeface="Arial" pitchFamily="34" charset="0"/>
              </a:rPr>
              <a:t>d.     7 and      11</a:t>
            </a:r>
          </a:p>
          <a:p>
            <a:endParaRPr lang="en-US" sz="2000" b="1" dirty="0" smtClean="0">
              <a:solidFill>
                <a:srgbClr val="000000"/>
              </a:solidFill>
              <a:latin typeface="Arial" pitchFamily="34" charset="0"/>
              <a:cs typeface="Arial" pitchFamily="34" charset="0"/>
            </a:endParaRPr>
          </a:p>
          <a:p>
            <a:r>
              <a:rPr lang="en-US" sz="2000" b="1" dirty="0" smtClean="0">
                <a:solidFill>
                  <a:srgbClr val="000000"/>
                </a:solidFill>
                <a:latin typeface="Arial" pitchFamily="34" charset="0"/>
                <a:cs typeface="Arial" pitchFamily="34" charset="0"/>
              </a:rPr>
              <a:t>e.     4 and      10</a:t>
            </a:r>
          </a:p>
          <a:p>
            <a:endParaRPr lang="en-US" sz="2000" b="1" dirty="0" smtClean="0">
              <a:solidFill>
                <a:srgbClr val="000000"/>
              </a:solidFill>
              <a:latin typeface="Arial" pitchFamily="34" charset="0"/>
              <a:cs typeface="Arial" pitchFamily="34" charset="0"/>
            </a:endParaRPr>
          </a:p>
          <a:p>
            <a:r>
              <a:rPr lang="en-US" sz="2000" b="1" dirty="0" smtClean="0">
                <a:solidFill>
                  <a:srgbClr val="000000"/>
                </a:solidFill>
                <a:latin typeface="Arial" pitchFamily="34" charset="0"/>
                <a:cs typeface="Arial" pitchFamily="34" charset="0"/>
              </a:rPr>
              <a:t>f.     14 and     16</a:t>
            </a:r>
          </a:p>
          <a:p>
            <a:endParaRPr lang="en-US" sz="2000" b="1" dirty="0" smtClean="0">
              <a:solidFill>
                <a:srgbClr val="000000"/>
              </a:solidFill>
              <a:latin typeface="Arial" pitchFamily="34" charset="0"/>
              <a:cs typeface="Arial" pitchFamily="34" charset="0"/>
            </a:endParaRPr>
          </a:p>
          <a:p>
            <a:r>
              <a:rPr lang="en-US" sz="2000" b="1" dirty="0" smtClean="0">
                <a:solidFill>
                  <a:srgbClr val="000000"/>
                </a:solidFill>
                <a:latin typeface="Arial" pitchFamily="34" charset="0"/>
                <a:cs typeface="Arial" pitchFamily="34" charset="0"/>
              </a:rPr>
              <a:t>g.     2 and      3</a:t>
            </a:r>
          </a:p>
          <a:p>
            <a:endParaRPr lang="en-US" sz="2000" b="1" dirty="0" smtClean="0">
              <a:solidFill>
                <a:srgbClr val="000000"/>
              </a:solidFill>
              <a:latin typeface="Arial" pitchFamily="34" charset="0"/>
              <a:cs typeface="Arial" pitchFamily="34" charset="0"/>
            </a:endParaRPr>
          </a:p>
          <a:p>
            <a:r>
              <a:rPr lang="en-US" sz="2000" b="1" dirty="0" smtClean="0">
                <a:solidFill>
                  <a:srgbClr val="000000"/>
                </a:solidFill>
                <a:latin typeface="Arial" pitchFamily="34" charset="0"/>
                <a:cs typeface="Arial" pitchFamily="34" charset="0"/>
              </a:rPr>
              <a:t>h.     2 and      10</a:t>
            </a:r>
            <a:endParaRPr lang="en-US" sz="2000" b="1" dirty="0">
              <a:solidFill>
                <a:srgbClr val="000000"/>
              </a:solidFill>
              <a:latin typeface="Arial" pitchFamily="34" charset="0"/>
              <a:cs typeface="Arial" pitchFamily="34" charset="0"/>
            </a:endParaRPr>
          </a:p>
        </p:txBody>
      </p:sp>
      <p:grpSp>
        <p:nvGrpSpPr>
          <p:cNvPr id="60" name="Group 59"/>
          <p:cNvGrpSpPr/>
          <p:nvPr/>
        </p:nvGrpSpPr>
        <p:grpSpPr>
          <a:xfrm>
            <a:off x="2824539" y="1531883"/>
            <a:ext cx="3239739" cy="4415575"/>
            <a:chOff x="2541016" y="1221232"/>
            <a:chExt cx="2575053" cy="3828416"/>
          </a:xfrm>
        </p:grpSpPr>
        <p:sp>
          <p:nvSpPr>
            <p:cNvPr id="52" name="Freeform 51"/>
            <p:cNvSpPr/>
            <p:nvPr/>
          </p:nvSpPr>
          <p:spPr>
            <a:xfrm>
              <a:off x="2575179" y="1221232"/>
              <a:ext cx="2540890" cy="239269"/>
            </a:xfrm>
            <a:custGeom>
              <a:avLst/>
              <a:gdLst/>
              <a:ahLst/>
              <a:cxnLst/>
              <a:rect l="0" t="0" r="0" b="0"/>
              <a:pathLst>
                <a:path w="2540890" h="239269">
                  <a:moveTo>
                    <a:pt x="0" y="0"/>
                  </a:moveTo>
                  <a:lnTo>
                    <a:pt x="2540889" y="0"/>
                  </a:lnTo>
                  <a:lnTo>
                    <a:pt x="2540889" y="239268"/>
                  </a:lnTo>
                  <a:lnTo>
                    <a:pt x="0" y="239268"/>
                  </a:lnTo>
                  <a:close/>
                </a:path>
              </a:pathLst>
            </a:custGeom>
            <a:solidFill>
              <a:schemeClr val="accent1">
                <a:alpha val="100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3" name="Freeform 52"/>
            <p:cNvSpPr/>
            <p:nvPr/>
          </p:nvSpPr>
          <p:spPr>
            <a:xfrm>
              <a:off x="2575179" y="2212467"/>
              <a:ext cx="2540890" cy="239269"/>
            </a:xfrm>
            <a:custGeom>
              <a:avLst/>
              <a:gdLst/>
              <a:ahLst/>
              <a:cxnLst/>
              <a:rect l="0" t="0" r="0" b="0"/>
              <a:pathLst>
                <a:path w="2540890" h="239269">
                  <a:moveTo>
                    <a:pt x="0" y="0"/>
                  </a:moveTo>
                  <a:lnTo>
                    <a:pt x="2540889" y="0"/>
                  </a:lnTo>
                  <a:lnTo>
                    <a:pt x="2540889" y="239268"/>
                  </a:lnTo>
                  <a:lnTo>
                    <a:pt x="0" y="239268"/>
                  </a:lnTo>
                  <a:close/>
                </a:path>
              </a:pathLst>
            </a:custGeom>
            <a:solidFill>
              <a:schemeClr val="accent1">
                <a:alpha val="100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4" name="Freeform 53"/>
            <p:cNvSpPr/>
            <p:nvPr/>
          </p:nvSpPr>
          <p:spPr>
            <a:xfrm>
              <a:off x="2575179" y="4810379"/>
              <a:ext cx="2540890" cy="239269"/>
            </a:xfrm>
            <a:custGeom>
              <a:avLst/>
              <a:gdLst/>
              <a:ahLst/>
              <a:cxnLst/>
              <a:rect l="0" t="0" r="0" b="0"/>
              <a:pathLst>
                <a:path w="2540890" h="239269">
                  <a:moveTo>
                    <a:pt x="0" y="0"/>
                  </a:moveTo>
                  <a:lnTo>
                    <a:pt x="2540889" y="0"/>
                  </a:lnTo>
                  <a:lnTo>
                    <a:pt x="2540889" y="239268"/>
                  </a:lnTo>
                  <a:lnTo>
                    <a:pt x="0" y="239268"/>
                  </a:lnTo>
                  <a:close/>
                </a:path>
              </a:pathLst>
            </a:custGeom>
            <a:solidFill>
              <a:schemeClr val="accent1">
                <a:alpha val="100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5" name="Freeform 54"/>
            <p:cNvSpPr/>
            <p:nvPr/>
          </p:nvSpPr>
          <p:spPr>
            <a:xfrm>
              <a:off x="2552446" y="2748026"/>
              <a:ext cx="2540890" cy="239269"/>
            </a:xfrm>
            <a:custGeom>
              <a:avLst/>
              <a:gdLst/>
              <a:ahLst/>
              <a:cxnLst/>
              <a:rect l="0" t="0" r="0" b="0"/>
              <a:pathLst>
                <a:path w="2540890" h="239269">
                  <a:moveTo>
                    <a:pt x="0" y="0"/>
                  </a:moveTo>
                  <a:lnTo>
                    <a:pt x="2540889" y="0"/>
                  </a:lnTo>
                  <a:lnTo>
                    <a:pt x="2540889" y="239268"/>
                  </a:lnTo>
                  <a:lnTo>
                    <a:pt x="0" y="239268"/>
                  </a:lnTo>
                  <a:close/>
                </a:path>
              </a:pathLst>
            </a:custGeom>
            <a:solidFill>
              <a:schemeClr val="accent1">
                <a:alpha val="100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6" name="Freeform 55"/>
            <p:cNvSpPr/>
            <p:nvPr/>
          </p:nvSpPr>
          <p:spPr>
            <a:xfrm>
              <a:off x="2541016" y="3272155"/>
              <a:ext cx="2540890" cy="239269"/>
            </a:xfrm>
            <a:custGeom>
              <a:avLst/>
              <a:gdLst/>
              <a:ahLst/>
              <a:cxnLst/>
              <a:rect l="0" t="0" r="0" b="0"/>
              <a:pathLst>
                <a:path w="2540890" h="239269">
                  <a:moveTo>
                    <a:pt x="0" y="0"/>
                  </a:moveTo>
                  <a:lnTo>
                    <a:pt x="2540889" y="0"/>
                  </a:lnTo>
                  <a:lnTo>
                    <a:pt x="2540889" y="239268"/>
                  </a:lnTo>
                  <a:lnTo>
                    <a:pt x="0" y="239268"/>
                  </a:lnTo>
                  <a:close/>
                </a:path>
              </a:pathLst>
            </a:custGeom>
            <a:solidFill>
              <a:schemeClr val="accent1">
                <a:alpha val="100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7" name="Freeform 56"/>
            <p:cNvSpPr/>
            <p:nvPr/>
          </p:nvSpPr>
          <p:spPr>
            <a:xfrm>
              <a:off x="2563876" y="3750691"/>
              <a:ext cx="2540890" cy="239269"/>
            </a:xfrm>
            <a:custGeom>
              <a:avLst/>
              <a:gdLst/>
              <a:ahLst/>
              <a:cxnLst/>
              <a:rect l="0" t="0" r="0" b="0"/>
              <a:pathLst>
                <a:path w="2540890" h="239269">
                  <a:moveTo>
                    <a:pt x="0" y="0"/>
                  </a:moveTo>
                  <a:lnTo>
                    <a:pt x="2540889" y="0"/>
                  </a:lnTo>
                  <a:lnTo>
                    <a:pt x="2540889" y="239268"/>
                  </a:lnTo>
                  <a:lnTo>
                    <a:pt x="0" y="239268"/>
                  </a:lnTo>
                  <a:close/>
                </a:path>
              </a:pathLst>
            </a:custGeom>
            <a:solidFill>
              <a:schemeClr val="accent1">
                <a:alpha val="100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8" name="Freeform 57"/>
            <p:cNvSpPr/>
            <p:nvPr/>
          </p:nvSpPr>
          <p:spPr>
            <a:xfrm>
              <a:off x="2563876" y="1733931"/>
              <a:ext cx="2540890" cy="239269"/>
            </a:xfrm>
            <a:custGeom>
              <a:avLst/>
              <a:gdLst/>
              <a:ahLst/>
              <a:cxnLst/>
              <a:rect l="0" t="0" r="0" b="0"/>
              <a:pathLst>
                <a:path w="2540890" h="239269">
                  <a:moveTo>
                    <a:pt x="0" y="0"/>
                  </a:moveTo>
                  <a:lnTo>
                    <a:pt x="2540889" y="0"/>
                  </a:lnTo>
                  <a:lnTo>
                    <a:pt x="2540889" y="239268"/>
                  </a:lnTo>
                  <a:lnTo>
                    <a:pt x="0" y="239268"/>
                  </a:lnTo>
                  <a:close/>
                </a:path>
              </a:pathLst>
            </a:custGeom>
            <a:solidFill>
              <a:schemeClr val="accent1">
                <a:alpha val="100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9" name="Freeform 58"/>
            <p:cNvSpPr/>
            <p:nvPr/>
          </p:nvSpPr>
          <p:spPr>
            <a:xfrm>
              <a:off x="2575179" y="4308983"/>
              <a:ext cx="2540890" cy="262129"/>
            </a:xfrm>
            <a:custGeom>
              <a:avLst/>
              <a:gdLst/>
              <a:ahLst/>
              <a:cxnLst/>
              <a:rect l="0" t="0" r="0" b="0"/>
              <a:pathLst>
                <a:path w="2540890" h="262129">
                  <a:moveTo>
                    <a:pt x="0" y="0"/>
                  </a:moveTo>
                  <a:lnTo>
                    <a:pt x="2540889" y="0"/>
                  </a:lnTo>
                  <a:lnTo>
                    <a:pt x="2540889" y="262128"/>
                  </a:lnTo>
                  <a:lnTo>
                    <a:pt x="0" y="262128"/>
                  </a:lnTo>
                  <a:close/>
                </a:path>
              </a:pathLst>
            </a:custGeom>
            <a:solidFill>
              <a:schemeClr val="accent1">
                <a:alpha val="100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sp>
        <p:nvSpPr>
          <p:cNvPr id="62" name="TextBox 61"/>
          <p:cNvSpPr txBox="1"/>
          <p:nvPr/>
        </p:nvSpPr>
        <p:spPr>
          <a:xfrm>
            <a:off x="9418320" y="3749040"/>
            <a:ext cx="2033588"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corresponding</a:t>
            </a:r>
            <a:endParaRPr lang="en-US" b="1">
              <a:solidFill>
                <a:srgbClr val="0000FF"/>
              </a:solidFill>
              <a:latin typeface="Arial" pitchFamily="34" charset="0"/>
              <a:cs typeface="Arial" pitchFamily="34" charset="0"/>
            </a:endParaRPr>
          </a:p>
        </p:txBody>
      </p:sp>
      <p:sp>
        <p:nvSpPr>
          <p:cNvPr id="63" name="TextBox 62"/>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64" name="TextBox 63"/>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grpSp>
        <p:nvGrpSpPr>
          <p:cNvPr id="85" name="Group 84"/>
          <p:cNvGrpSpPr/>
          <p:nvPr/>
        </p:nvGrpSpPr>
        <p:grpSpPr>
          <a:xfrm>
            <a:off x="6976348" y="965200"/>
            <a:ext cx="4038124" cy="2331803"/>
            <a:chOff x="6019800" y="165100"/>
            <a:chExt cx="3530600" cy="2667000"/>
          </a:xfrm>
        </p:grpSpPr>
        <p:cxnSp>
          <p:nvCxnSpPr>
            <p:cNvPr id="65" name="Straight Connector 64"/>
            <p:cNvCxnSpPr/>
            <p:nvPr/>
          </p:nvCxnSpPr>
          <p:spPr>
            <a:xfrm flipV="1">
              <a:off x="6108700" y="444500"/>
              <a:ext cx="2654300" cy="7239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019800" y="1727200"/>
              <a:ext cx="3441700" cy="4699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616700" y="279400"/>
              <a:ext cx="304800" cy="25527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683500" y="165100"/>
              <a:ext cx="1638300" cy="23368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599212" y="579080"/>
              <a:ext cx="482600" cy="457626"/>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1</a:t>
              </a:r>
              <a:endParaRPr lang="en-US" sz="2000" b="1">
                <a:solidFill>
                  <a:srgbClr val="000000"/>
                </a:solidFill>
                <a:latin typeface="Arial" pitchFamily="34" charset="0"/>
                <a:cs typeface="Arial" pitchFamily="34" charset="0"/>
              </a:endParaRPr>
            </a:p>
          </p:txBody>
        </p:sp>
        <p:sp>
          <p:nvSpPr>
            <p:cNvPr id="70" name="TextBox 69"/>
            <p:cNvSpPr txBox="1"/>
            <p:nvPr/>
          </p:nvSpPr>
          <p:spPr>
            <a:xfrm>
              <a:off x="6870700" y="491927"/>
              <a:ext cx="482600" cy="457626"/>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2</a:t>
              </a:r>
              <a:endParaRPr lang="en-US" sz="2000" b="1" dirty="0">
                <a:solidFill>
                  <a:srgbClr val="000000"/>
                </a:solidFill>
                <a:latin typeface="Arial" pitchFamily="34" charset="0"/>
                <a:cs typeface="Arial" pitchFamily="34" charset="0"/>
              </a:endParaRPr>
            </a:p>
          </p:txBody>
        </p:sp>
        <p:sp>
          <p:nvSpPr>
            <p:cNvPr id="71" name="TextBox 70"/>
            <p:cNvSpPr txBox="1"/>
            <p:nvPr/>
          </p:nvSpPr>
          <p:spPr>
            <a:xfrm>
              <a:off x="7612088" y="317619"/>
              <a:ext cx="482600" cy="457626"/>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3</a:t>
              </a:r>
              <a:endParaRPr lang="en-US" sz="2000" b="1" dirty="0">
                <a:solidFill>
                  <a:srgbClr val="000000"/>
                </a:solidFill>
                <a:latin typeface="Arial" pitchFamily="34" charset="0"/>
                <a:cs typeface="Arial" pitchFamily="34" charset="0"/>
              </a:endParaRPr>
            </a:p>
          </p:txBody>
        </p:sp>
        <p:sp>
          <p:nvSpPr>
            <p:cNvPr id="72" name="TextBox 71"/>
            <p:cNvSpPr txBox="1"/>
            <p:nvPr/>
          </p:nvSpPr>
          <p:spPr>
            <a:xfrm>
              <a:off x="7975600" y="208677"/>
              <a:ext cx="482600" cy="457626"/>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4</a:t>
              </a:r>
              <a:endParaRPr lang="en-US" sz="2000" b="1" dirty="0">
                <a:solidFill>
                  <a:srgbClr val="000000"/>
                </a:solidFill>
                <a:latin typeface="Arial" pitchFamily="34" charset="0"/>
                <a:cs typeface="Arial" pitchFamily="34" charset="0"/>
              </a:endParaRPr>
            </a:p>
          </p:txBody>
        </p:sp>
        <p:sp>
          <p:nvSpPr>
            <p:cNvPr id="73" name="TextBox 72"/>
            <p:cNvSpPr txBox="1"/>
            <p:nvPr/>
          </p:nvSpPr>
          <p:spPr>
            <a:xfrm>
              <a:off x="6565900" y="1003300"/>
              <a:ext cx="482600" cy="422424"/>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5</a:t>
              </a:r>
              <a:endParaRPr lang="en-US" b="1">
                <a:solidFill>
                  <a:srgbClr val="000000"/>
                </a:solidFill>
                <a:latin typeface="Arial" pitchFamily="34" charset="0"/>
                <a:cs typeface="Arial" pitchFamily="34" charset="0"/>
              </a:endParaRPr>
            </a:p>
          </p:txBody>
        </p:sp>
        <p:sp>
          <p:nvSpPr>
            <p:cNvPr id="74" name="TextBox 73"/>
            <p:cNvSpPr txBox="1"/>
            <p:nvPr/>
          </p:nvSpPr>
          <p:spPr>
            <a:xfrm>
              <a:off x="6845300" y="952500"/>
              <a:ext cx="482600" cy="457626"/>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6</a:t>
              </a:r>
              <a:endParaRPr lang="en-US" sz="2000" b="1" dirty="0">
                <a:solidFill>
                  <a:srgbClr val="000000"/>
                </a:solidFill>
                <a:latin typeface="Arial" pitchFamily="34" charset="0"/>
                <a:cs typeface="Arial" pitchFamily="34" charset="0"/>
              </a:endParaRPr>
            </a:p>
          </p:txBody>
        </p:sp>
        <p:sp>
          <p:nvSpPr>
            <p:cNvPr id="75" name="TextBox 74"/>
            <p:cNvSpPr txBox="1"/>
            <p:nvPr/>
          </p:nvSpPr>
          <p:spPr>
            <a:xfrm>
              <a:off x="7823200" y="698500"/>
              <a:ext cx="482600" cy="457626"/>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7</a:t>
              </a:r>
              <a:endParaRPr lang="en-US" sz="2000" b="1">
                <a:solidFill>
                  <a:srgbClr val="000000"/>
                </a:solidFill>
                <a:latin typeface="Arial" pitchFamily="34" charset="0"/>
                <a:cs typeface="Arial" pitchFamily="34" charset="0"/>
              </a:endParaRPr>
            </a:p>
          </p:txBody>
        </p:sp>
        <p:sp>
          <p:nvSpPr>
            <p:cNvPr id="76" name="TextBox 75"/>
            <p:cNvSpPr txBox="1"/>
            <p:nvPr/>
          </p:nvSpPr>
          <p:spPr>
            <a:xfrm>
              <a:off x="8153400" y="555015"/>
              <a:ext cx="482600" cy="422424"/>
            </a:xfrm>
            <a:prstGeom prst="rect">
              <a:avLst/>
            </a:prstGeom>
            <a:noFill/>
          </p:spPr>
          <p:txBody>
            <a:bodyPr vert="horz" rtlCol="0">
              <a:spAutoFit/>
            </a:bodyPr>
            <a:lstStyle/>
            <a:p>
              <a:r>
                <a:rPr lang="en-US" b="1" dirty="0" smtClean="0">
                  <a:solidFill>
                    <a:srgbClr val="000000"/>
                  </a:solidFill>
                  <a:latin typeface="Arial" pitchFamily="34" charset="0"/>
                  <a:cs typeface="Arial" pitchFamily="34" charset="0"/>
                </a:rPr>
                <a:t>8</a:t>
              </a:r>
              <a:endParaRPr lang="en-US" b="1" dirty="0">
                <a:solidFill>
                  <a:srgbClr val="000000"/>
                </a:solidFill>
                <a:latin typeface="Arial" pitchFamily="34" charset="0"/>
                <a:cs typeface="Arial" pitchFamily="34" charset="0"/>
              </a:endParaRPr>
            </a:p>
          </p:txBody>
        </p:sp>
        <p:sp>
          <p:nvSpPr>
            <p:cNvPr id="77" name="TextBox 76"/>
            <p:cNvSpPr txBox="1"/>
            <p:nvPr/>
          </p:nvSpPr>
          <p:spPr>
            <a:xfrm>
              <a:off x="6438900" y="1690291"/>
              <a:ext cx="482600" cy="457626"/>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9</a:t>
              </a:r>
              <a:endParaRPr lang="en-US" sz="2000" b="1" dirty="0">
                <a:solidFill>
                  <a:srgbClr val="000000"/>
                </a:solidFill>
                <a:latin typeface="Arial" pitchFamily="34" charset="0"/>
                <a:cs typeface="Arial" pitchFamily="34" charset="0"/>
              </a:endParaRPr>
            </a:p>
          </p:txBody>
        </p:sp>
        <p:sp>
          <p:nvSpPr>
            <p:cNvPr id="78" name="TextBox 77"/>
            <p:cNvSpPr txBox="1"/>
            <p:nvPr/>
          </p:nvSpPr>
          <p:spPr>
            <a:xfrm>
              <a:off x="6718300" y="1690291"/>
              <a:ext cx="609600" cy="457626"/>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10</a:t>
              </a:r>
              <a:endParaRPr lang="en-US" sz="2000" b="1" dirty="0">
                <a:solidFill>
                  <a:srgbClr val="000000"/>
                </a:solidFill>
                <a:latin typeface="Arial" pitchFamily="34" charset="0"/>
                <a:cs typeface="Arial" pitchFamily="34" charset="0"/>
              </a:endParaRPr>
            </a:p>
          </p:txBody>
        </p:sp>
        <p:sp>
          <p:nvSpPr>
            <p:cNvPr id="79" name="TextBox 78"/>
            <p:cNvSpPr txBox="1"/>
            <p:nvPr/>
          </p:nvSpPr>
          <p:spPr>
            <a:xfrm>
              <a:off x="8382000" y="1472406"/>
              <a:ext cx="609600" cy="457626"/>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11</a:t>
              </a:r>
              <a:endParaRPr lang="en-US" sz="2000" b="1" dirty="0">
                <a:solidFill>
                  <a:srgbClr val="000000"/>
                </a:solidFill>
                <a:latin typeface="Arial" pitchFamily="34" charset="0"/>
                <a:cs typeface="Arial" pitchFamily="34" charset="0"/>
              </a:endParaRPr>
            </a:p>
          </p:txBody>
        </p:sp>
        <p:sp>
          <p:nvSpPr>
            <p:cNvPr id="80" name="TextBox 79"/>
            <p:cNvSpPr txBox="1"/>
            <p:nvPr/>
          </p:nvSpPr>
          <p:spPr>
            <a:xfrm>
              <a:off x="8712200" y="1385253"/>
              <a:ext cx="609600" cy="457626"/>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12</a:t>
              </a:r>
              <a:endParaRPr lang="en-US" sz="2000" b="1" dirty="0">
                <a:solidFill>
                  <a:srgbClr val="000000"/>
                </a:solidFill>
                <a:latin typeface="Arial" pitchFamily="34" charset="0"/>
                <a:cs typeface="Arial" pitchFamily="34" charset="0"/>
              </a:endParaRPr>
            </a:p>
          </p:txBody>
        </p:sp>
        <p:sp>
          <p:nvSpPr>
            <p:cNvPr id="81" name="TextBox 80"/>
            <p:cNvSpPr txBox="1"/>
            <p:nvPr/>
          </p:nvSpPr>
          <p:spPr>
            <a:xfrm>
              <a:off x="6299200" y="2159000"/>
              <a:ext cx="609600" cy="457626"/>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13</a:t>
              </a:r>
              <a:endParaRPr lang="en-US" sz="2000" b="1" dirty="0">
                <a:solidFill>
                  <a:srgbClr val="000000"/>
                </a:solidFill>
                <a:latin typeface="Arial" pitchFamily="34" charset="0"/>
                <a:cs typeface="Arial" pitchFamily="34" charset="0"/>
              </a:endParaRPr>
            </a:p>
          </p:txBody>
        </p:sp>
        <p:sp>
          <p:nvSpPr>
            <p:cNvPr id="82" name="TextBox 81"/>
            <p:cNvSpPr txBox="1"/>
            <p:nvPr/>
          </p:nvSpPr>
          <p:spPr>
            <a:xfrm>
              <a:off x="6692900" y="2108413"/>
              <a:ext cx="441170" cy="470032"/>
            </a:xfrm>
            <a:prstGeom prst="rect">
              <a:avLst/>
            </a:prstGeom>
            <a:noFill/>
          </p:spPr>
          <p:txBody>
            <a:bodyPr vert="horz" wrap="square" rtlCol="0">
              <a:spAutoFit/>
            </a:bodyPr>
            <a:lstStyle/>
            <a:p>
              <a:r>
                <a:rPr lang="en-US" sz="2000" b="1" dirty="0" smtClean="0">
                  <a:solidFill>
                    <a:srgbClr val="000000"/>
                  </a:solidFill>
                  <a:latin typeface="Arial" pitchFamily="34" charset="0"/>
                  <a:cs typeface="Arial" pitchFamily="34" charset="0"/>
                </a:rPr>
                <a:t>14</a:t>
              </a:r>
              <a:endParaRPr lang="en-US" sz="2000" b="1" dirty="0">
                <a:solidFill>
                  <a:srgbClr val="000000"/>
                </a:solidFill>
                <a:latin typeface="Arial" pitchFamily="34" charset="0"/>
                <a:cs typeface="Arial" pitchFamily="34" charset="0"/>
              </a:endParaRPr>
            </a:p>
          </p:txBody>
        </p:sp>
        <p:sp>
          <p:nvSpPr>
            <p:cNvPr id="83" name="TextBox 82"/>
            <p:cNvSpPr txBox="1"/>
            <p:nvPr/>
          </p:nvSpPr>
          <p:spPr>
            <a:xfrm>
              <a:off x="8521700" y="1879600"/>
              <a:ext cx="609600" cy="457626"/>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15</a:t>
              </a:r>
              <a:endParaRPr lang="en-US" sz="2000" b="1">
                <a:solidFill>
                  <a:srgbClr val="000000"/>
                </a:solidFill>
                <a:latin typeface="Arial" pitchFamily="34" charset="0"/>
                <a:cs typeface="Arial" pitchFamily="34" charset="0"/>
              </a:endParaRPr>
            </a:p>
          </p:txBody>
        </p:sp>
        <p:sp>
          <p:nvSpPr>
            <p:cNvPr id="84" name="TextBox 83"/>
            <p:cNvSpPr txBox="1"/>
            <p:nvPr/>
          </p:nvSpPr>
          <p:spPr>
            <a:xfrm>
              <a:off x="8940800" y="1733868"/>
              <a:ext cx="609600" cy="457626"/>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16</a:t>
              </a:r>
              <a:endParaRPr lang="en-US" sz="2000" b="1">
                <a:solidFill>
                  <a:srgbClr val="000000"/>
                </a:solidFill>
                <a:latin typeface="Arial" pitchFamily="34" charset="0"/>
                <a:cs typeface="Arial" pitchFamily="34" charset="0"/>
              </a:endParaRPr>
            </a:p>
          </p:txBody>
        </p:sp>
      </p:grpSp>
      <p:sp>
        <p:nvSpPr>
          <p:cNvPr id="86" name="TextBox 85"/>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87" name="TextBox 86"/>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88" name="TextBox 87"/>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89" name="TextBox 88"/>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90" name="TextBox 89"/>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91" name="TextBox 90"/>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92" name="TextBox 91"/>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93" name="TextBox 92"/>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94" name="TextBox 93"/>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95" name="TextBox 94"/>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96" name="TextBox 95"/>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97" name="TextBox 96"/>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98" name="TextBox 97"/>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99" name="TextBox 98"/>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100" name="TextBox 99"/>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101" name="TextBox 100"/>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102" name="TextBox 101"/>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103" name="TextBox 102"/>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104" name="TextBox 103"/>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105" name="TextBox 104"/>
          <p:cNvSpPr txBox="1"/>
          <p:nvPr/>
        </p:nvSpPr>
        <p:spPr>
          <a:xfrm>
            <a:off x="7132320" y="3749040"/>
            <a:ext cx="2236946"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alternate interior</a:t>
            </a:r>
            <a:endParaRPr lang="en-US" b="1" dirty="0">
              <a:solidFill>
                <a:srgbClr val="0000FF"/>
              </a:solidFill>
              <a:latin typeface="Arial" pitchFamily="34" charset="0"/>
              <a:cs typeface="Arial" pitchFamily="34" charset="0"/>
            </a:endParaRPr>
          </a:p>
        </p:txBody>
      </p:sp>
      <p:sp>
        <p:nvSpPr>
          <p:cNvPr id="107" name="TextBox 106"/>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08" name="TextBox 107"/>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09" name="TextBox 108"/>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10" name="TextBox 109"/>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11" name="TextBox 110"/>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12" name="TextBox 111"/>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13" name="TextBox 112"/>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14" name="TextBox 113"/>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15" name="TextBox 114"/>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16" name="TextBox 115"/>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17" name="TextBox 116"/>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18" name="TextBox 117"/>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19" name="TextBox 118"/>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20" name="TextBox 119"/>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21" name="TextBox 120"/>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22" name="TextBox 121"/>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23" name="TextBox 122"/>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24" name="TextBox 123"/>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25" name="TextBox 124"/>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26" name="TextBox 125"/>
          <p:cNvSpPr txBox="1"/>
          <p:nvPr/>
        </p:nvSpPr>
        <p:spPr>
          <a:xfrm>
            <a:off x="7223760" y="4297680"/>
            <a:ext cx="2207895"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same-side interior</a:t>
            </a:r>
            <a:endParaRPr lang="en-US" b="1" dirty="0">
              <a:solidFill>
                <a:srgbClr val="0000FF"/>
              </a:solidFill>
              <a:latin typeface="Arial" pitchFamily="34" charset="0"/>
              <a:cs typeface="Arial" pitchFamily="34" charset="0"/>
            </a:endParaRPr>
          </a:p>
        </p:txBody>
      </p:sp>
      <p:sp>
        <p:nvSpPr>
          <p:cNvPr id="127" name="TextBox 126"/>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28" name="TextBox 127"/>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29" name="TextBox 128"/>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30" name="TextBox 129"/>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31" name="TextBox 130"/>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32" name="TextBox 131"/>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33" name="TextBox 132"/>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34" name="TextBox 133"/>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35" name="TextBox 134"/>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36" name="TextBox 135"/>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37" name="TextBox 136"/>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38" name="TextBox 137"/>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39" name="TextBox 138"/>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40" name="TextBox 139"/>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41" name="TextBox 140"/>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42" name="TextBox 141"/>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43" name="TextBox 142"/>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44" name="TextBox 143"/>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45" name="TextBox 144"/>
          <p:cNvSpPr txBox="1"/>
          <p:nvPr/>
        </p:nvSpPr>
        <p:spPr>
          <a:xfrm>
            <a:off x="9418320" y="3749040"/>
            <a:ext cx="2033588" cy="369332"/>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corresponding</a:t>
            </a:r>
            <a:endParaRPr lang="en-US" b="1" dirty="0">
              <a:solidFill>
                <a:srgbClr val="0000FF"/>
              </a:solidFill>
              <a:latin typeface="Arial" pitchFamily="34" charset="0"/>
              <a:cs typeface="Arial" pitchFamily="34" charset="0"/>
            </a:endParaRPr>
          </a:p>
        </p:txBody>
      </p:sp>
      <p:sp>
        <p:nvSpPr>
          <p:cNvPr id="146" name="TextBox 145"/>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47" name="TextBox 146"/>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48" name="TextBox 147"/>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49" name="TextBox 148"/>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50" name="TextBox 149"/>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51" name="TextBox 150"/>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52" name="TextBox 151"/>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53" name="TextBox 152"/>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54" name="TextBox 153"/>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55" name="TextBox 154"/>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56" name="TextBox 155"/>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57" name="TextBox 156"/>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58" name="TextBox 157"/>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59" name="TextBox 158"/>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60" name="TextBox 159"/>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61" name="TextBox 160"/>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62" name="TextBox 161"/>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63" name="TextBox 162"/>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164" name="TextBox 163"/>
          <p:cNvSpPr txBox="1"/>
          <p:nvPr/>
        </p:nvSpPr>
        <p:spPr>
          <a:xfrm>
            <a:off x="9509760" y="4297680"/>
            <a:ext cx="1946434"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none of these</a:t>
            </a:r>
            <a:endParaRPr lang="en-US" b="1">
              <a:solidFill>
                <a:srgbClr val="0000FF"/>
              </a:solidFill>
              <a:latin typeface="Arial" pitchFamily="34" charset="0"/>
              <a:cs typeface="Arial" pitchFamily="34" charset="0"/>
            </a:endParaRPr>
          </a:p>
        </p:txBody>
      </p:sp>
      <p:sp>
        <p:nvSpPr>
          <p:cNvPr id="51" name="TextBox 50"/>
          <p:cNvSpPr txBox="1"/>
          <p:nvPr/>
        </p:nvSpPr>
        <p:spPr>
          <a:xfrm>
            <a:off x="322662" y="464919"/>
            <a:ext cx="10081734" cy="830997"/>
          </a:xfrm>
          <a:prstGeom prst="rect">
            <a:avLst/>
          </a:prstGeom>
          <a:noFill/>
        </p:spPr>
        <p:txBody>
          <a:bodyPr wrap="square" rtlCol="0">
            <a:spAutoFit/>
          </a:bodyPr>
          <a:lstStyle/>
          <a:p>
            <a:r>
              <a:rPr lang="en-US" sz="2400" b="1" dirty="0">
                <a:solidFill>
                  <a:srgbClr val="000000"/>
                </a:solidFill>
                <a:latin typeface="Arial" pitchFamily="34" charset="0"/>
                <a:cs typeface="Arial" pitchFamily="34" charset="0"/>
              </a:rPr>
              <a:t>Classify each pair of angles as alternate interior, same-side interior, </a:t>
            </a:r>
            <a:endParaRPr lang="en-US" sz="2400" b="1"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corresponding </a:t>
            </a:r>
            <a:r>
              <a:rPr lang="en-US" sz="2400" b="1" dirty="0">
                <a:solidFill>
                  <a:srgbClr val="000000"/>
                </a:solidFill>
                <a:latin typeface="Arial" pitchFamily="34" charset="0"/>
                <a:cs typeface="Arial" pitchFamily="34" charset="0"/>
              </a:rPr>
              <a:t>angles, or none of these</a:t>
            </a:r>
            <a:r>
              <a:rPr lang="en-US" sz="2400" b="1" dirty="0" smtClean="0">
                <a:solidFill>
                  <a:srgbClr val="000000"/>
                </a:solidFill>
                <a:latin typeface="Arial" pitchFamily="34" charset="0"/>
                <a:cs typeface="Arial" pitchFamily="34" charset="0"/>
              </a:rPr>
              <a:t>.</a:t>
            </a:r>
            <a:endParaRPr lang="en-US" sz="2400" dirty="0"/>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536700"/>
            <a:ext cx="201151" cy="182865"/>
          </a:xfrm>
          <a:prstGeom prst="rect">
            <a:avLst/>
          </a:prstGeom>
        </p:spPr>
      </p:pic>
      <p:pic>
        <p:nvPicPr>
          <p:cNvPr id="168" name="Picture 1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099" y="1536700"/>
            <a:ext cx="201151" cy="182865"/>
          </a:xfrm>
          <a:prstGeom prst="rect">
            <a:avLst/>
          </a:prstGeom>
        </p:spPr>
      </p:pic>
      <p:pic>
        <p:nvPicPr>
          <p:cNvPr id="169" name="Picture 1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2146300"/>
            <a:ext cx="201151" cy="182865"/>
          </a:xfrm>
          <a:prstGeom prst="rect">
            <a:avLst/>
          </a:prstGeom>
        </p:spPr>
      </p:pic>
      <p:pic>
        <p:nvPicPr>
          <p:cNvPr id="170" name="Picture 1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2755900"/>
            <a:ext cx="201151" cy="182865"/>
          </a:xfrm>
          <a:prstGeom prst="rect">
            <a:avLst/>
          </a:prstGeom>
        </p:spPr>
      </p:pic>
      <p:pic>
        <p:nvPicPr>
          <p:cNvPr id="171" name="Picture 1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3365500"/>
            <a:ext cx="201151" cy="182865"/>
          </a:xfrm>
          <a:prstGeom prst="rect">
            <a:avLst/>
          </a:prstGeom>
        </p:spPr>
      </p:pic>
      <p:pic>
        <p:nvPicPr>
          <p:cNvPr id="172" name="Picture 1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3975100"/>
            <a:ext cx="201151" cy="182865"/>
          </a:xfrm>
          <a:prstGeom prst="rect">
            <a:avLst/>
          </a:prstGeom>
        </p:spPr>
      </p:pic>
      <p:pic>
        <p:nvPicPr>
          <p:cNvPr id="173" name="Picture 1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4584700"/>
            <a:ext cx="201151" cy="182865"/>
          </a:xfrm>
          <a:prstGeom prst="rect">
            <a:avLst/>
          </a:prstGeom>
        </p:spPr>
      </p:pic>
      <p:pic>
        <p:nvPicPr>
          <p:cNvPr id="174" name="Picture 1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5194300"/>
            <a:ext cx="201151" cy="182865"/>
          </a:xfrm>
          <a:prstGeom prst="rect">
            <a:avLst/>
          </a:prstGeom>
        </p:spPr>
      </p:pic>
      <p:pic>
        <p:nvPicPr>
          <p:cNvPr id="175" name="Picture 1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5803900"/>
            <a:ext cx="201151" cy="182865"/>
          </a:xfrm>
          <a:prstGeom prst="rect">
            <a:avLst/>
          </a:prstGeom>
        </p:spPr>
      </p:pic>
      <p:pic>
        <p:nvPicPr>
          <p:cNvPr id="176" name="Picture 1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146300"/>
            <a:ext cx="201151" cy="182865"/>
          </a:xfrm>
          <a:prstGeom prst="rect">
            <a:avLst/>
          </a:prstGeom>
        </p:spPr>
      </p:pic>
      <p:pic>
        <p:nvPicPr>
          <p:cNvPr id="178" name="Picture 1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149" y="2755900"/>
            <a:ext cx="201151" cy="182865"/>
          </a:xfrm>
          <a:prstGeom prst="rect">
            <a:avLst/>
          </a:prstGeom>
        </p:spPr>
      </p:pic>
      <p:pic>
        <p:nvPicPr>
          <p:cNvPr id="179" name="Picture 17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598" y="3365500"/>
            <a:ext cx="201151" cy="182865"/>
          </a:xfrm>
          <a:prstGeom prst="rect">
            <a:avLst/>
          </a:prstGeom>
        </p:spPr>
      </p:pic>
      <p:pic>
        <p:nvPicPr>
          <p:cNvPr id="180" name="Picture 1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47" y="3956050"/>
            <a:ext cx="201151" cy="182865"/>
          </a:xfrm>
          <a:prstGeom prst="rect">
            <a:avLst/>
          </a:prstGeom>
        </p:spPr>
      </p:pic>
      <p:pic>
        <p:nvPicPr>
          <p:cNvPr id="181" name="Picture 1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296" y="4565650"/>
            <a:ext cx="201151" cy="182865"/>
          </a:xfrm>
          <a:prstGeom prst="rect">
            <a:avLst/>
          </a:prstGeom>
        </p:spPr>
      </p:pic>
      <p:pic>
        <p:nvPicPr>
          <p:cNvPr id="182" name="Picture 18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695" y="5175250"/>
            <a:ext cx="201151" cy="182865"/>
          </a:xfrm>
          <a:prstGeom prst="rect">
            <a:avLst/>
          </a:prstGeom>
        </p:spPr>
      </p:pic>
      <p:pic>
        <p:nvPicPr>
          <p:cNvPr id="183" name="Picture 18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094" y="5803900"/>
            <a:ext cx="201151" cy="182865"/>
          </a:xfrm>
          <a:prstGeom prst="rect">
            <a:avLst/>
          </a:prstGeom>
        </p:spPr>
      </p:pic>
    </p:spTree>
    <p:extLst>
      <p:ext uri="{BB962C8B-B14F-4D97-AF65-F5344CB8AC3E}">
        <p14:creationId xmlns:p14="http://schemas.microsoft.com/office/powerpoint/2010/main" val="1797858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92420" y="889000"/>
            <a:ext cx="6652736" cy="646331"/>
          </a:xfrm>
          <a:prstGeom prst="rect">
            <a:avLst/>
          </a:prstGeom>
          <a:noFill/>
        </p:spPr>
        <p:txBody>
          <a:bodyPr vert="horz" rtlCol="0">
            <a:spAutoFit/>
          </a:bodyPr>
          <a:lstStyle/>
          <a:p>
            <a:pPr algn="ctr"/>
            <a:r>
              <a:rPr lang="en-US" sz="3600" b="1" dirty="0" smtClean="0">
                <a:solidFill>
                  <a:srgbClr val="0000FF"/>
                </a:solidFill>
                <a:latin typeface="Arial" pitchFamily="34" charset="0"/>
                <a:cs typeface="Arial" pitchFamily="34" charset="0"/>
              </a:rPr>
              <a:t>Properties of Parallel Lines.</a:t>
            </a:r>
            <a:endParaRPr lang="en-US" sz="3600" b="1" dirty="0">
              <a:solidFill>
                <a:srgbClr val="0000FF"/>
              </a:solidFill>
              <a:latin typeface="Arial" pitchFamily="34" charset="0"/>
              <a:cs typeface="Arial" pitchFamily="34" charset="0"/>
            </a:endParaRPr>
          </a:p>
        </p:txBody>
      </p:sp>
      <p:grpSp>
        <p:nvGrpSpPr>
          <p:cNvPr id="7" name="Group 6"/>
          <p:cNvGrpSpPr/>
          <p:nvPr/>
        </p:nvGrpSpPr>
        <p:grpSpPr>
          <a:xfrm>
            <a:off x="392346" y="2101012"/>
            <a:ext cx="11027082" cy="838184"/>
            <a:chOff x="485770" y="595918"/>
            <a:chExt cx="9641165" cy="958675"/>
          </a:xfrm>
        </p:grpSpPr>
        <p:sp>
          <p:nvSpPr>
            <p:cNvPr id="3" name="Freeform 2"/>
            <p:cNvSpPr/>
            <p:nvPr/>
          </p:nvSpPr>
          <p:spPr>
            <a:xfrm>
              <a:off x="492506" y="604138"/>
              <a:ext cx="3150490" cy="942233"/>
            </a:xfrm>
            <a:custGeom>
              <a:avLst/>
              <a:gdLst/>
              <a:ahLst/>
              <a:cxnLst/>
              <a:rect l="0" t="0" r="0" b="0"/>
              <a:pathLst>
                <a:path w="3150490" h="700025">
                  <a:moveTo>
                    <a:pt x="0" y="0"/>
                  </a:moveTo>
                  <a:lnTo>
                    <a:pt x="3150489" y="0"/>
                  </a:lnTo>
                  <a:lnTo>
                    <a:pt x="3150489" y="700024"/>
                  </a:lnTo>
                  <a:lnTo>
                    <a:pt x="0" y="700024"/>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 name="TextBox 3"/>
            <p:cNvSpPr txBox="1"/>
            <p:nvPr/>
          </p:nvSpPr>
          <p:spPr>
            <a:xfrm>
              <a:off x="485770" y="604139"/>
              <a:ext cx="3149600" cy="950454"/>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Corresponding Angles</a:t>
              </a:r>
            </a:p>
            <a:p>
              <a:r>
                <a:rPr lang="en-US" sz="2400" b="1" dirty="0" smtClean="0">
                  <a:solidFill>
                    <a:srgbClr val="FF0000"/>
                  </a:solidFill>
                  <a:latin typeface="Arial" pitchFamily="34" charset="0"/>
                  <a:cs typeface="Arial" pitchFamily="34" charset="0"/>
                </a:rPr>
                <a:t>Postulate</a:t>
              </a:r>
              <a:endParaRPr lang="en-US" sz="2400" b="1" dirty="0">
                <a:solidFill>
                  <a:srgbClr val="FF0000"/>
                </a:solidFill>
                <a:latin typeface="Arial" pitchFamily="34" charset="0"/>
                <a:cs typeface="Arial" pitchFamily="34" charset="0"/>
              </a:endParaRPr>
            </a:p>
          </p:txBody>
        </p:sp>
        <p:sp>
          <p:nvSpPr>
            <p:cNvPr id="5" name="TextBox 4"/>
            <p:cNvSpPr txBox="1"/>
            <p:nvPr/>
          </p:nvSpPr>
          <p:spPr>
            <a:xfrm>
              <a:off x="3700735" y="595918"/>
              <a:ext cx="6426200" cy="95045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If two parallel lines are cut by transversal, then corresponding angles are congruent.</a:t>
              </a:r>
              <a:endParaRPr lang="en-US" sz="2400" b="1" dirty="0">
                <a:solidFill>
                  <a:srgbClr val="0000FF"/>
                </a:solidFill>
                <a:latin typeface="Arial" pitchFamily="34" charset="0"/>
                <a:cs typeface="Arial" pitchFamily="34" charset="0"/>
              </a:endParaRPr>
            </a:p>
          </p:txBody>
        </p:sp>
        <p:sp>
          <p:nvSpPr>
            <p:cNvPr id="6" name="Freeform 5"/>
            <p:cNvSpPr/>
            <p:nvPr/>
          </p:nvSpPr>
          <p:spPr>
            <a:xfrm>
              <a:off x="3621085" y="604011"/>
              <a:ext cx="6198490" cy="950582"/>
            </a:xfrm>
            <a:custGeom>
              <a:avLst/>
              <a:gdLst/>
              <a:ahLst/>
              <a:cxnLst/>
              <a:rect l="0" t="0" r="0" b="0"/>
              <a:pathLst>
                <a:path w="6198490" h="697358">
                  <a:moveTo>
                    <a:pt x="0" y="0"/>
                  </a:moveTo>
                  <a:lnTo>
                    <a:pt x="6198489" y="0"/>
                  </a:lnTo>
                  <a:lnTo>
                    <a:pt x="6198489" y="697357"/>
                  </a:lnTo>
                  <a:lnTo>
                    <a:pt x="0" y="69735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grpSp>
        <p:nvGrpSpPr>
          <p:cNvPr id="23" name="Group 22"/>
          <p:cNvGrpSpPr/>
          <p:nvPr/>
        </p:nvGrpSpPr>
        <p:grpSpPr>
          <a:xfrm>
            <a:off x="884474" y="3175000"/>
            <a:ext cx="3733086" cy="1773170"/>
            <a:chOff x="952500" y="1574800"/>
            <a:chExt cx="3263900" cy="2028063"/>
          </a:xfrm>
        </p:grpSpPr>
        <p:cxnSp>
          <p:nvCxnSpPr>
            <p:cNvPr id="8" name="Straight Connector 7"/>
            <p:cNvCxnSpPr/>
            <p:nvPr/>
          </p:nvCxnSpPr>
          <p:spPr>
            <a:xfrm>
              <a:off x="1308481" y="2295144"/>
              <a:ext cx="2363343"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84478" y="3086989"/>
              <a:ext cx="2435352"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88261" y="1647317"/>
              <a:ext cx="935736" cy="1955546"/>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49500" y="1891711"/>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endParaRPr lang="en-US" sz="2000" b="1" dirty="0">
                <a:solidFill>
                  <a:srgbClr val="0000FF"/>
                </a:solidFill>
                <a:latin typeface="Arial" pitchFamily="34" charset="0"/>
                <a:cs typeface="Arial" pitchFamily="34" charset="0"/>
              </a:endParaRPr>
            </a:p>
          </p:txBody>
        </p:sp>
        <p:sp>
          <p:nvSpPr>
            <p:cNvPr id="12" name="TextBox 11"/>
            <p:cNvSpPr txBox="1"/>
            <p:nvPr/>
          </p:nvSpPr>
          <p:spPr>
            <a:xfrm>
              <a:off x="2029616" y="1911444"/>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a:t>
              </a:r>
              <a:endParaRPr lang="en-US" sz="2000" b="1" dirty="0">
                <a:solidFill>
                  <a:srgbClr val="0000FF"/>
                </a:solidFill>
                <a:latin typeface="Arial" pitchFamily="34" charset="0"/>
                <a:cs typeface="Arial" pitchFamily="34" charset="0"/>
              </a:endParaRPr>
            </a:p>
          </p:txBody>
        </p:sp>
        <p:sp>
          <p:nvSpPr>
            <p:cNvPr id="13" name="TextBox 12"/>
            <p:cNvSpPr txBox="1"/>
            <p:nvPr/>
          </p:nvSpPr>
          <p:spPr>
            <a:xfrm>
              <a:off x="2184400" y="2349500"/>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14" name="TextBox 13"/>
            <p:cNvSpPr txBox="1"/>
            <p:nvPr/>
          </p:nvSpPr>
          <p:spPr>
            <a:xfrm>
              <a:off x="2520986" y="2336800"/>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sp>
          <p:nvSpPr>
            <p:cNvPr id="15" name="TextBox 14"/>
            <p:cNvSpPr txBox="1"/>
            <p:nvPr/>
          </p:nvSpPr>
          <p:spPr>
            <a:xfrm>
              <a:off x="2755900" y="2723783"/>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5</a:t>
              </a:r>
              <a:endParaRPr lang="en-US" sz="2000" b="1" dirty="0">
                <a:solidFill>
                  <a:srgbClr val="0000FF"/>
                </a:solidFill>
                <a:latin typeface="Arial" pitchFamily="34" charset="0"/>
                <a:cs typeface="Arial" pitchFamily="34" charset="0"/>
              </a:endParaRPr>
            </a:p>
          </p:txBody>
        </p:sp>
        <p:sp>
          <p:nvSpPr>
            <p:cNvPr id="16" name="TextBox 15"/>
            <p:cNvSpPr txBox="1"/>
            <p:nvPr/>
          </p:nvSpPr>
          <p:spPr>
            <a:xfrm>
              <a:off x="2451100" y="2707798"/>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sp>
          <p:nvSpPr>
            <p:cNvPr id="17" name="TextBox 16"/>
            <p:cNvSpPr txBox="1"/>
            <p:nvPr/>
          </p:nvSpPr>
          <p:spPr>
            <a:xfrm>
              <a:off x="2603500" y="3124200"/>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7</a:t>
              </a:r>
              <a:endParaRPr lang="en-US" sz="2000" b="1" dirty="0">
                <a:solidFill>
                  <a:srgbClr val="0000FF"/>
                </a:solidFill>
                <a:latin typeface="Arial" pitchFamily="34" charset="0"/>
                <a:cs typeface="Arial" pitchFamily="34" charset="0"/>
              </a:endParaRPr>
            </a:p>
          </p:txBody>
        </p:sp>
        <p:sp>
          <p:nvSpPr>
            <p:cNvPr id="18" name="TextBox 17"/>
            <p:cNvSpPr txBox="1"/>
            <p:nvPr/>
          </p:nvSpPr>
          <p:spPr>
            <a:xfrm>
              <a:off x="2895600" y="3098799"/>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8</a:t>
              </a:r>
              <a:endParaRPr lang="en-US" sz="2000" b="1" dirty="0">
                <a:solidFill>
                  <a:srgbClr val="0000FF"/>
                </a:solidFill>
                <a:latin typeface="Arial" pitchFamily="34" charset="0"/>
                <a:cs typeface="Arial" pitchFamily="34" charset="0"/>
              </a:endParaRPr>
            </a:p>
          </p:txBody>
        </p:sp>
        <p:sp>
          <p:nvSpPr>
            <p:cNvPr id="19" name="TextBox 18"/>
            <p:cNvSpPr txBox="1"/>
            <p:nvPr/>
          </p:nvSpPr>
          <p:spPr>
            <a:xfrm>
              <a:off x="3733800" y="2159000"/>
              <a:ext cx="406400" cy="457626"/>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a:t>
              </a:r>
              <a:endParaRPr lang="en-US" sz="2000" b="1" i="1" dirty="0">
                <a:solidFill>
                  <a:srgbClr val="0000FF"/>
                </a:solidFill>
                <a:latin typeface="Arial" pitchFamily="34" charset="0"/>
                <a:cs typeface="Arial" pitchFamily="34" charset="0"/>
              </a:endParaRPr>
            </a:p>
          </p:txBody>
        </p:sp>
        <p:sp>
          <p:nvSpPr>
            <p:cNvPr id="20" name="TextBox 19"/>
            <p:cNvSpPr txBox="1"/>
            <p:nvPr/>
          </p:nvSpPr>
          <p:spPr>
            <a:xfrm>
              <a:off x="3733800" y="2959100"/>
              <a:ext cx="4826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m</a:t>
              </a:r>
              <a:endParaRPr lang="en-US" sz="2000" b="1" dirty="0">
                <a:solidFill>
                  <a:srgbClr val="0000FF"/>
                </a:solidFill>
                <a:latin typeface="Arial" pitchFamily="34" charset="0"/>
                <a:cs typeface="Arial" pitchFamily="34" charset="0"/>
              </a:endParaRPr>
            </a:p>
          </p:txBody>
        </p:sp>
        <p:sp>
          <p:nvSpPr>
            <p:cNvPr id="21" name="TextBox 20"/>
            <p:cNvSpPr txBox="1"/>
            <p:nvPr/>
          </p:nvSpPr>
          <p:spPr>
            <a:xfrm>
              <a:off x="1765300" y="1574800"/>
              <a:ext cx="406400" cy="457626"/>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n</a:t>
              </a:r>
              <a:endParaRPr lang="en-US" sz="2000" b="1" i="1" dirty="0">
                <a:solidFill>
                  <a:srgbClr val="0000FF"/>
                </a:solidFill>
                <a:latin typeface="Arial" pitchFamily="34" charset="0"/>
                <a:cs typeface="Arial" pitchFamily="34" charset="0"/>
              </a:endParaRPr>
            </a:p>
          </p:txBody>
        </p:sp>
        <p:sp>
          <p:nvSpPr>
            <p:cNvPr id="22" name="TextBox 21"/>
            <p:cNvSpPr txBox="1"/>
            <p:nvPr/>
          </p:nvSpPr>
          <p:spPr>
            <a:xfrm>
              <a:off x="952500" y="1587500"/>
              <a:ext cx="863600" cy="457626"/>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 || m</a:t>
              </a:r>
              <a:endParaRPr lang="en-US" sz="2000" b="1" i="1" dirty="0">
                <a:solidFill>
                  <a:srgbClr val="0000FF"/>
                </a:solidFill>
                <a:latin typeface="Arial" pitchFamily="34" charset="0"/>
                <a:cs typeface="Arial" pitchFamily="34" charset="0"/>
              </a:endParaRPr>
            </a:p>
          </p:txBody>
        </p:sp>
      </p:grpSp>
      <p:sp>
        <p:nvSpPr>
          <p:cNvPr id="24" name="TextBox 23"/>
          <p:cNvSpPr txBox="1"/>
          <p:nvPr/>
        </p:nvSpPr>
        <p:spPr>
          <a:xfrm>
            <a:off x="4777570" y="3403600"/>
            <a:ext cx="6842930"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2 ≅     6       1≅     5        3≅     7       4 ≅     8</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grpSp>
        <p:nvGrpSpPr>
          <p:cNvPr id="58" name="Group 57"/>
          <p:cNvGrpSpPr/>
          <p:nvPr/>
        </p:nvGrpSpPr>
        <p:grpSpPr>
          <a:xfrm>
            <a:off x="628650" y="5406181"/>
            <a:ext cx="5486400" cy="1200328"/>
            <a:chOff x="889000" y="3657600"/>
            <a:chExt cx="7926988" cy="753419"/>
          </a:xfrm>
        </p:grpSpPr>
        <p:sp>
          <p:nvSpPr>
            <p:cNvPr id="50" name="TextBox 49"/>
            <p:cNvSpPr txBox="1"/>
            <p:nvPr/>
          </p:nvSpPr>
          <p:spPr>
            <a:xfrm>
              <a:off x="889000" y="3657600"/>
              <a:ext cx="7926988" cy="75341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If m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4=114</a:t>
              </a:r>
              <a:r>
                <a:rPr lang="en-US" sz="2400" b="1" baseline="70000" dirty="0" smtClean="0">
                  <a:solidFill>
                    <a:srgbClr val="0000FF"/>
                  </a:solidFill>
                  <a:latin typeface="Arial" pitchFamily="34" charset="0"/>
                  <a:cs typeface="Arial" pitchFamily="34" charset="0"/>
                </a:rPr>
                <a:t>0</a:t>
              </a:r>
              <a:r>
                <a:rPr lang="en-US" sz="2400" b="1" dirty="0" smtClean="0">
                  <a:solidFill>
                    <a:srgbClr val="0000FF"/>
                  </a:solidFill>
                  <a:latin typeface="Arial" pitchFamily="34" charset="0"/>
                  <a:cs typeface="Arial" pitchFamily="34" charset="0"/>
                </a:rPr>
                <a:t>, find the measure of </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8. Explain your answer.</a:t>
              </a:r>
              <a:endParaRPr lang="en-US" sz="2400" b="1" dirty="0">
                <a:solidFill>
                  <a:srgbClr val="0000FF"/>
                </a:solidFill>
                <a:latin typeface="Arial" pitchFamily="34" charset="0"/>
                <a:cs typeface="Arial" pitchFamily="34" charset="0"/>
              </a:endParaRPr>
            </a:p>
          </p:txBody>
        </p:sp>
        <p:cxnSp>
          <p:nvCxnSpPr>
            <p:cNvPr id="54" name="Straight Connector 53"/>
            <p:cNvCxnSpPr/>
            <p:nvPr/>
          </p:nvCxnSpPr>
          <p:spPr>
            <a:xfrm>
              <a:off x="999097" y="3931150"/>
              <a:ext cx="1822365" cy="1464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6869905" y="4416452"/>
            <a:ext cx="3776663"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m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8 = 114</a:t>
            </a:r>
            <a:r>
              <a:rPr lang="en-US" sz="2400" b="1" baseline="70000" dirty="0" smtClean="0">
                <a:solidFill>
                  <a:srgbClr val="0000FF"/>
                </a:solidFill>
                <a:latin typeface="Arial" pitchFamily="34" charset="0"/>
                <a:cs typeface="Arial" pitchFamily="34" charset="0"/>
              </a:rPr>
              <a:t>0</a:t>
            </a:r>
            <a:endParaRPr lang="en-US" sz="2400" b="1" baseline="70000" dirty="0">
              <a:solidFill>
                <a:srgbClr val="0000FF"/>
              </a:solidFill>
              <a:latin typeface="Arial" pitchFamily="34" charset="0"/>
              <a:cs typeface="Arial" pitchFamily="34" charset="0"/>
            </a:endParaRPr>
          </a:p>
        </p:txBody>
      </p:sp>
      <p:grpSp>
        <p:nvGrpSpPr>
          <p:cNvPr id="66" name="Group 65"/>
          <p:cNvGrpSpPr/>
          <p:nvPr/>
        </p:nvGrpSpPr>
        <p:grpSpPr>
          <a:xfrm>
            <a:off x="6649666" y="4262611"/>
            <a:ext cx="4212432" cy="788372"/>
            <a:chOff x="5359400" y="4178300"/>
            <a:chExt cx="3683001" cy="901701"/>
          </a:xfrm>
        </p:grpSpPr>
        <p:sp>
          <p:nvSpPr>
            <p:cNvPr id="64" name="Freeform 63"/>
            <p:cNvSpPr/>
            <p:nvPr/>
          </p:nvSpPr>
          <p:spPr>
            <a:xfrm>
              <a:off x="5359400" y="4178300"/>
              <a:ext cx="3683001" cy="901701"/>
            </a:xfrm>
            <a:custGeom>
              <a:avLst/>
              <a:gdLst/>
              <a:ahLst/>
              <a:cxnLst/>
              <a:rect l="0" t="0" r="0" b="0"/>
              <a:pathLst>
                <a:path w="3683001" h="901701">
                  <a:moveTo>
                    <a:pt x="0" y="0"/>
                  </a:moveTo>
                  <a:lnTo>
                    <a:pt x="3683000" y="0"/>
                  </a:lnTo>
                  <a:lnTo>
                    <a:pt x="3683000" y="901700"/>
                  </a:lnTo>
                  <a:lnTo>
                    <a:pt x="0" y="901700"/>
                  </a:lnTo>
                  <a:close/>
                </a:path>
              </a:pathLst>
            </a:custGeom>
            <a:solidFill>
              <a:srgbClr val="E6E6FA"/>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5" name="TextBox 64"/>
            <p:cNvSpPr txBox="1"/>
            <p:nvPr/>
          </p:nvSpPr>
          <p:spPr>
            <a:xfrm>
              <a:off x="6656924" y="4421125"/>
              <a:ext cx="1282700" cy="528030"/>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Answer</a:t>
              </a:r>
              <a:endParaRPr lang="en-US" sz="2400" b="1" dirty="0">
                <a:solidFill>
                  <a:srgbClr val="FF0000"/>
                </a:solidFill>
                <a:latin typeface="Arial" pitchFamily="34" charset="0"/>
                <a:cs typeface="Arial" pitchFamily="34" charset="0"/>
              </a:endParaRPr>
            </a:p>
          </p:txBody>
        </p:sp>
      </p:grpSp>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3536950"/>
            <a:ext cx="234676" cy="181036"/>
          </a:xfrm>
          <a:prstGeom prst="rect">
            <a:avLst/>
          </a:prstGeom>
        </p:spPr>
      </p:pic>
      <p:pic>
        <p:nvPicPr>
          <p:cNvPr id="67" name="Picture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50" y="3556000"/>
            <a:ext cx="234676" cy="181036"/>
          </a:xfrm>
          <a:prstGeom prst="rect">
            <a:avLst/>
          </a:prstGeom>
        </p:spPr>
      </p:pic>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450" y="3556000"/>
            <a:ext cx="234676" cy="181036"/>
          </a:xfrm>
          <a:prstGeom prst="rect">
            <a:avLst/>
          </a:prstGeom>
        </p:spPr>
      </p:pic>
      <p:pic>
        <p:nvPicPr>
          <p:cNvPr id="69" name="Pictur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536950"/>
            <a:ext cx="234676" cy="181036"/>
          </a:xfrm>
          <a:prstGeom prst="rect">
            <a:avLst/>
          </a:prstGeom>
        </p:spPr>
      </p:pic>
      <p:pic>
        <p:nvPicPr>
          <p:cNvPr id="70" name="Picture 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0" y="3546414"/>
            <a:ext cx="234676" cy="181036"/>
          </a:xfrm>
          <a:prstGeom prst="rect">
            <a:avLst/>
          </a:prstGeom>
        </p:spPr>
      </p:pic>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6974" y="3556000"/>
            <a:ext cx="234676" cy="181036"/>
          </a:xfrm>
          <a:prstGeom prst="rect">
            <a:avLst/>
          </a:prstGeom>
        </p:spPr>
      </p:pic>
      <p:pic>
        <p:nvPicPr>
          <p:cNvPr id="72" name="Picture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3536950"/>
            <a:ext cx="234676" cy="181036"/>
          </a:xfrm>
          <a:prstGeom prst="rect">
            <a:avLst/>
          </a:prstGeom>
        </p:spPr>
      </p:pic>
      <p:pic>
        <p:nvPicPr>
          <p:cNvPr id="73" name="Picture 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300" y="3536950"/>
            <a:ext cx="234676" cy="181036"/>
          </a:xfrm>
          <a:prstGeom prst="rect">
            <a:avLst/>
          </a:prstGeom>
        </p:spPr>
      </p:pic>
    </p:spTree>
    <p:extLst>
      <p:ext uri="{BB962C8B-B14F-4D97-AF65-F5344CB8AC3E}">
        <p14:creationId xmlns:p14="http://schemas.microsoft.com/office/powerpoint/2010/main" val="309303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6"/>
                                        </p:tgtEl>
                                      </p:cBhvr>
                                    </p:animEffect>
                                    <p:set>
                                      <p:cBhvr>
                                        <p:cTn id="7" dur="1" fill="hold">
                                          <p:stCondLst>
                                            <p:cond delay="4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99410" y="651930"/>
            <a:ext cx="5577840" cy="2308324"/>
          </a:xfrm>
          <a:prstGeom prst="rect">
            <a:avLst/>
          </a:prstGeom>
          <a:noFill/>
        </p:spPr>
        <p:txBody>
          <a:bodyPr vert="horz" rtlCol="0">
            <a:spAutoFit/>
          </a:bodyPr>
          <a:lstStyle/>
          <a:p>
            <a:pPr algn="ctr"/>
            <a:r>
              <a:rPr lang="en-US" sz="4800" b="1" dirty="0" smtClean="0">
                <a:solidFill>
                  <a:srgbClr val="0000FF"/>
                </a:solidFill>
                <a:latin typeface="Arial" pitchFamily="34" charset="0"/>
                <a:cs typeface="Arial" pitchFamily="34" charset="0"/>
              </a:rPr>
              <a:t>Parallel and Perpendicular Lines</a:t>
            </a:r>
            <a:endParaRPr lang="en-US" sz="4800" b="1" dirty="0">
              <a:solidFill>
                <a:srgbClr val="0000FF"/>
              </a:solidFill>
              <a:latin typeface="Arial" pitchFamily="34" charset="0"/>
              <a:cs typeface="Arial" pitchFamily="34" charset="0"/>
            </a:endParaRPr>
          </a:p>
        </p:txBody>
      </p:sp>
      <p:sp>
        <p:nvSpPr>
          <p:cNvPr id="3" name="TextBox 2">
            <a:hlinkClick r:id="rId2"/>
          </p:cNvPr>
          <p:cNvSpPr txBox="1"/>
          <p:nvPr/>
        </p:nvSpPr>
        <p:spPr>
          <a:xfrm>
            <a:off x="4381905" y="3799590"/>
            <a:ext cx="2765007" cy="461665"/>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www.njctl.org</a:t>
            </a:r>
            <a:endParaRPr lang="en-US" sz="2400" b="1" dirty="0">
              <a:solidFill>
                <a:srgbClr val="0000FF"/>
              </a:solidFill>
              <a:latin typeface="Arial" pitchFamily="34" charset="0"/>
              <a:cs typeface="Arial" pitchFamily="34" charset="0"/>
            </a:endParaRPr>
          </a:p>
        </p:txBody>
      </p:sp>
      <p:pic>
        <p:nvPicPr>
          <p:cNvPr id="4" name="Picture 3">
            <a:hlinkClick r:id="rId2"/>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86572" y="181826"/>
            <a:ext cx="2148835" cy="2635019"/>
          </a:xfrm>
          <a:prstGeom prst="rect">
            <a:avLst/>
          </a:prstGeom>
          <a:solidFill>
            <a:scrgbClr r="0" g="0" b="0">
              <a:alpha val="0"/>
            </a:scrgbClr>
          </a:solidFill>
        </p:spPr>
      </p:pic>
      <p:pic>
        <p:nvPicPr>
          <p:cNvPr id="5" name="Picture 4">
            <a:hlinkClick r:id="rId2"/>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51387" y="181826"/>
            <a:ext cx="2148835" cy="2635019"/>
          </a:xfrm>
          <a:prstGeom prst="rect">
            <a:avLst/>
          </a:prstGeom>
          <a:solidFill>
            <a:scrgbClr r="0" g="0" b="0">
              <a:alpha val="0"/>
            </a:scrgbClr>
          </a:solidFill>
        </p:spPr>
      </p:pic>
    </p:spTree>
    <p:extLst>
      <p:ext uri="{BB962C8B-B14F-4D97-AF65-F5344CB8AC3E}">
        <p14:creationId xmlns:p14="http://schemas.microsoft.com/office/powerpoint/2010/main" val="2609005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86050" y="889000"/>
            <a:ext cx="6725362" cy="646331"/>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Properties of Parallel Lines.</a:t>
            </a:r>
            <a:endParaRPr lang="en-US" sz="3600" b="1" dirty="0">
              <a:solidFill>
                <a:srgbClr val="0000FF"/>
              </a:solidFill>
              <a:latin typeface="Arial" pitchFamily="34" charset="0"/>
              <a:cs typeface="Arial" pitchFamily="34" charset="0"/>
            </a:endParaRPr>
          </a:p>
        </p:txBody>
      </p:sp>
      <p:grpSp>
        <p:nvGrpSpPr>
          <p:cNvPr id="7" name="Group 6"/>
          <p:cNvGrpSpPr/>
          <p:nvPr/>
        </p:nvGrpSpPr>
        <p:grpSpPr>
          <a:xfrm>
            <a:off x="552450" y="2032000"/>
            <a:ext cx="11004923" cy="1098936"/>
            <a:chOff x="752475" y="496790"/>
            <a:chExt cx="9621791" cy="1256907"/>
          </a:xfrm>
        </p:grpSpPr>
        <p:sp>
          <p:nvSpPr>
            <p:cNvPr id="3" name="TextBox 2"/>
            <p:cNvSpPr txBox="1"/>
            <p:nvPr/>
          </p:nvSpPr>
          <p:spPr>
            <a:xfrm>
              <a:off x="3897266" y="568079"/>
              <a:ext cx="6477000" cy="95045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If two parallel lines are cut by transversal, then alternate interior angles are congruent.</a:t>
              </a:r>
              <a:endParaRPr lang="en-US" sz="2400" b="1" dirty="0">
                <a:solidFill>
                  <a:srgbClr val="0000FF"/>
                </a:solidFill>
                <a:latin typeface="Arial" pitchFamily="34" charset="0"/>
                <a:cs typeface="Arial" pitchFamily="34" charset="0"/>
              </a:endParaRPr>
            </a:p>
          </p:txBody>
        </p:sp>
        <p:sp>
          <p:nvSpPr>
            <p:cNvPr id="4" name="Freeform 3"/>
            <p:cNvSpPr/>
            <p:nvPr/>
          </p:nvSpPr>
          <p:spPr>
            <a:xfrm>
              <a:off x="752475" y="496790"/>
              <a:ext cx="3129408" cy="1256907"/>
            </a:xfrm>
            <a:custGeom>
              <a:avLst/>
              <a:gdLst/>
              <a:ahLst/>
              <a:cxnLst/>
              <a:rect l="0" t="0" r="0" b="0"/>
              <a:pathLst>
                <a:path w="3129408" h="695326">
                  <a:moveTo>
                    <a:pt x="0" y="0"/>
                  </a:moveTo>
                  <a:lnTo>
                    <a:pt x="3129407" y="0"/>
                  </a:lnTo>
                  <a:lnTo>
                    <a:pt x="3129407" y="695325"/>
                  </a:lnTo>
                  <a:lnTo>
                    <a:pt x="0" y="695325"/>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 name="TextBox 4"/>
            <p:cNvSpPr txBox="1"/>
            <p:nvPr/>
          </p:nvSpPr>
          <p:spPr>
            <a:xfrm>
              <a:off x="1079500" y="679337"/>
              <a:ext cx="2438400" cy="950451"/>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Alternate Interior</a:t>
              </a:r>
            </a:p>
            <a:p>
              <a:r>
                <a:rPr lang="en-US" sz="2400" b="1" dirty="0" smtClean="0">
                  <a:solidFill>
                    <a:srgbClr val="FF0000"/>
                  </a:solidFill>
                  <a:latin typeface="Arial" pitchFamily="34" charset="0"/>
                  <a:cs typeface="Arial" pitchFamily="34" charset="0"/>
                </a:rPr>
                <a:t> Angles Theorem</a:t>
              </a:r>
              <a:endParaRPr lang="en-US" sz="2400" b="1" dirty="0">
                <a:solidFill>
                  <a:srgbClr val="FF0000"/>
                </a:solidFill>
                <a:latin typeface="Arial" pitchFamily="34" charset="0"/>
                <a:cs typeface="Arial" pitchFamily="34" charset="0"/>
              </a:endParaRPr>
            </a:p>
          </p:txBody>
        </p:sp>
        <p:sp>
          <p:nvSpPr>
            <p:cNvPr id="6" name="Freeform 5"/>
            <p:cNvSpPr/>
            <p:nvPr/>
          </p:nvSpPr>
          <p:spPr>
            <a:xfrm>
              <a:off x="3896233" y="496790"/>
              <a:ext cx="6156707" cy="1245561"/>
            </a:xfrm>
            <a:custGeom>
              <a:avLst/>
              <a:gdLst/>
              <a:ahLst/>
              <a:cxnLst/>
              <a:rect l="0" t="0" r="0" b="0"/>
              <a:pathLst>
                <a:path w="6156707" h="692659">
                  <a:moveTo>
                    <a:pt x="0" y="0"/>
                  </a:moveTo>
                  <a:lnTo>
                    <a:pt x="6156706" y="0"/>
                  </a:lnTo>
                  <a:lnTo>
                    <a:pt x="6156706" y="692658"/>
                  </a:lnTo>
                  <a:lnTo>
                    <a:pt x="0" y="692658"/>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grpSp>
        <p:nvGrpSpPr>
          <p:cNvPr id="24" name="Group 23"/>
          <p:cNvGrpSpPr/>
          <p:nvPr/>
        </p:nvGrpSpPr>
        <p:grpSpPr>
          <a:xfrm>
            <a:off x="1612107" y="3291034"/>
            <a:ext cx="3892868" cy="1863888"/>
            <a:chOff x="1422400" y="1320800"/>
            <a:chExt cx="3403600" cy="2131822"/>
          </a:xfrm>
        </p:grpSpPr>
        <p:grpSp>
          <p:nvGrpSpPr>
            <p:cNvPr id="22" name="Group 21"/>
            <p:cNvGrpSpPr/>
            <p:nvPr/>
          </p:nvGrpSpPr>
          <p:grpSpPr>
            <a:xfrm>
              <a:off x="1945767" y="1320800"/>
              <a:ext cx="2880233" cy="2131822"/>
              <a:chOff x="1945767" y="1320800"/>
              <a:chExt cx="2880233" cy="2131822"/>
            </a:xfrm>
          </p:grpSpPr>
          <p:cxnSp>
            <p:nvCxnSpPr>
              <p:cNvPr id="8" name="Straight Connector 7"/>
              <p:cNvCxnSpPr/>
              <p:nvPr/>
            </p:nvCxnSpPr>
            <p:spPr>
              <a:xfrm>
                <a:off x="1969389" y="2171319"/>
                <a:ext cx="2315591"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5767" y="2947162"/>
                <a:ext cx="2386203"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733421" y="1536573"/>
                <a:ext cx="916813" cy="1916049"/>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32955" y="1776374"/>
                <a:ext cx="406400" cy="457626"/>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1</a:t>
                </a:r>
                <a:endParaRPr lang="en-US" sz="2000" b="1">
                  <a:solidFill>
                    <a:srgbClr val="0000FF"/>
                  </a:solidFill>
                  <a:latin typeface="Arial" pitchFamily="34" charset="0"/>
                  <a:cs typeface="Arial" pitchFamily="34" charset="0"/>
                </a:endParaRPr>
              </a:p>
            </p:txBody>
          </p:sp>
          <p:sp>
            <p:nvSpPr>
              <p:cNvPr id="12" name="TextBox 11"/>
              <p:cNvSpPr txBox="1"/>
              <p:nvPr/>
            </p:nvSpPr>
            <p:spPr>
              <a:xfrm>
                <a:off x="3120245" y="1776374"/>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a:t>
                </a:r>
                <a:endParaRPr lang="en-US" sz="2000" b="1" dirty="0">
                  <a:solidFill>
                    <a:srgbClr val="0000FF"/>
                  </a:solidFill>
                  <a:latin typeface="Arial" pitchFamily="34" charset="0"/>
                  <a:cs typeface="Arial" pitchFamily="34" charset="0"/>
                </a:endParaRPr>
              </a:p>
            </p:txBody>
          </p:sp>
          <p:sp>
            <p:nvSpPr>
              <p:cNvPr id="13" name="TextBox 12"/>
              <p:cNvSpPr txBox="1"/>
              <p:nvPr/>
            </p:nvSpPr>
            <p:spPr>
              <a:xfrm>
                <a:off x="2994284" y="2124989"/>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14" name="TextBox 13"/>
              <p:cNvSpPr txBox="1"/>
              <p:nvPr/>
            </p:nvSpPr>
            <p:spPr>
              <a:xfrm>
                <a:off x="3276600" y="2197100"/>
                <a:ext cx="406400" cy="457626"/>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4</a:t>
                </a:r>
                <a:endParaRPr lang="en-US" sz="2000" b="1">
                  <a:solidFill>
                    <a:srgbClr val="0000FF"/>
                  </a:solidFill>
                  <a:latin typeface="Arial" pitchFamily="34" charset="0"/>
                  <a:cs typeface="Arial" pitchFamily="34" charset="0"/>
                </a:endParaRPr>
              </a:p>
            </p:txBody>
          </p:sp>
          <p:sp>
            <p:nvSpPr>
              <p:cNvPr id="15" name="TextBox 14"/>
              <p:cNvSpPr txBox="1"/>
              <p:nvPr/>
            </p:nvSpPr>
            <p:spPr>
              <a:xfrm>
                <a:off x="3068612" y="2560536"/>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5</a:t>
                </a:r>
                <a:endParaRPr lang="en-US" sz="2000" b="1" dirty="0">
                  <a:solidFill>
                    <a:srgbClr val="0000FF"/>
                  </a:solidFill>
                  <a:latin typeface="Arial" pitchFamily="34" charset="0"/>
                  <a:cs typeface="Arial" pitchFamily="34" charset="0"/>
                </a:endParaRPr>
              </a:p>
            </p:txBody>
          </p:sp>
          <p:sp>
            <p:nvSpPr>
              <p:cNvPr id="16" name="TextBox 15"/>
              <p:cNvSpPr txBox="1"/>
              <p:nvPr/>
            </p:nvSpPr>
            <p:spPr>
              <a:xfrm>
                <a:off x="2768600" y="2538969"/>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sp>
            <p:nvSpPr>
              <p:cNvPr id="17" name="TextBox 16"/>
              <p:cNvSpPr txBox="1"/>
              <p:nvPr/>
            </p:nvSpPr>
            <p:spPr>
              <a:xfrm>
                <a:off x="2677316" y="2907623"/>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7</a:t>
                </a:r>
                <a:endParaRPr lang="en-US" sz="2000" b="1" dirty="0">
                  <a:solidFill>
                    <a:srgbClr val="0000FF"/>
                  </a:solidFill>
                  <a:latin typeface="Arial" pitchFamily="34" charset="0"/>
                  <a:cs typeface="Arial" pitchFamily="34" charset="0"/>
                </a:endParaRPr>
              </a:p>
            </p:txBody>
          </p:sp>
          <p:sp>
            <p:nvSpPr>
              <p:cNvPr id="18" name="TextBox 17"/>
              <p:cNvSpPr txBox="1"/>
              <p:nvPr/>
            </p:nvSpPr>
            <p:spPr>
              <a:xfrm>
                <a:off x="2933700" y="2984500"/>
                <a:ext cx="406400" cy="45762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8</a:t>
                </a:r>
                <a:endParaRPr lang="en-US" sz="2000" b="1" dirty="0">
                  <a:solidFill>
                    <a:srgbClr val="0000FF"/>
                  </a:solidFill>
                  <a:latin typeface="Arial" pitchFamily="34" charset="0"/>
                  <a:cs typeface="Arial" pitchFamily="34" charset="0"/>
                </a:endParaRPr>
              </a:p>
            </p:txBody>
          </p:sp>
          <p:sp>
            <p:nvSpPr>
              <p:cNvPr id="19" name="TextBox 18"/>
              <p:cNvSpPr txBox="1"/>
              <p:nvPr/>
            </p:nvSpPr>
            <p:spPr>
              <a:xfrm>
                <a:off x="4343400" y="2044700"/>
                <a:ext cx="406400" cy="457626"/>
              </a:xfrm>
              <a:prstGeom prst="rect">
                <a:avLst/>
              </a:prstGeom>
              <a:noFill/>
            </p:spPr>
            <p:txBody>
              <a:bodyPr vert="horz" rtlCol="0">
                <a:spAutoFit/>
              </a:bodyPr>
              <a:lstStyle/>
              <a:p>
                <a:r>
                  <a:rPr lang="en-US" sz="2000" b="1" i="1" smtClean="0">
                    <a:solidFill>
                      <a:srgbClr val="0000FF"/>
                    </a:solidFill>
                    <a:latin typeface="Arial" pitchFamily="34" charset="0"/>
                    <a:cs typeface="Arial" pitchFamily="34" charset="0"/>
                  </a:rPr>
                  <a:t>k</a:t>
                </a:r>
                <a:endParaRPr lang="en-US" sz="2000" b="1" i="1">
                  <a:solidFill>
                    <a:srgbClr val="0000FF"/>
                  </a:solidFill>
                  <a:latin typeface="Arial" pitchFamily="34" charset="0"/>
                  <a:cs typeface="Arial" pitchFamily="34" charset="0"/>
                </a:endParaRPr>
              </a:p>
            </p:txBody>
          </p:sp>
          <p:sp>
            <p:nvSpPr>
              <p:cNvPr id="20" name="TextBox 19"/>
              <p:cNvSpPr txBox="1"/>
              <p:nvPr/>
            </p:nvSpPr>
            <p:spPr>
              <a:xfrm>
                <a:off x="4343400" y="2819400"/>
                <a:ext cx="482600" cy="457626"/>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m</a:t>
                </a:r>
                <a:endParaRPr lang="en-US" sz="2000" b="1">
                  <a:solidFill>
                    <a:srgbClr val="0000FF"/>
                  </a:solidFill>
                  <a:latin typeface="Arial" pitchFamily="34" charset="0"/>
                  <a:cs typeface="Arial" pitchFamily="34" charset="0"/>
                </a:endParaRPr>
              </a:p>
            </p:txBody>
          </p:sp>
          <p:sp>
            <p:nvSpPr>
              <p:cNvPr id="21" name="TextBox 20"/>
              <p:cNvSpPr txBox="1"/>
              <p:nvPr/>
            </p:nvSpPr>
            <p:spPr>
              <a:xfrm>
                <a:off x="3721100" y="1320800"/>
                <a:ext cx="406400" cy="457626"/>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n</a:t>
                </a:r>
                <a:endParaRPr lang="en-US" sz="2000" b="1" i="1" dirty="0">
                  <a:solidFill>
                    <a:srgbClr val="0000FF"/>
                  </a:solidFill>
                  <a:latin typeface="Arial" pitchFamily="34" charset="0"/>
                  <a:cs typeface="Arial" pitchFamily="34" charset="0"/>
                </a:endParaRPr>
              </a:p>
            </p:txBody>
          </p:sp>
        </p:grpSp>
        <p:sp>
          <p:nvSpPr>
            <p:cNvPr id="23" name="TextBox 22"/>
            <p:cNvSpPr txBox="1"/>
            <p:nvPr/>
          </p:nvSpPr>
          <p:spPr>
            <a:xfrm>
              <a:off x="1422400" y="1498601"/>
              <a:ext cx="863600" cy="457626"/>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 || m</a:t>
              </a:r>
              <a:endParaRPr lang="en-US" sz="2000" b="1" i="1" dirty="0">
                <a:solidFill>
                  <a:srgbClr val="0000FF"/>
                </a:solidFill>
                <a:latin typeface="Arial" pitchFamily="34" charset="0"/>
                <a:cs typeface="Arial" pitchFamily="34" charset="0"/>
              </a:endParaRPr>
            </a:p>
          </p:txBody>
        </p:sp>
      </p:grpSp>
      <p:sp>
        <p:nvSpPr>
          <p:cNvPr id="25" name="TextBox 24"/>
          <p:cNvSpPr txBox="1"/>
          <p:nvPr/>
        </p:nvSpPr>
        <p:spPr>
          <a:xfrm>
            <a:off x="4895850" y="3197216"/>
            <a:ext cx="4800600"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     </a:t>
            </a:r>
          </a:p>
          <a:p>
            <a:r>
              <a:rPr lang="en-US" sz="2000" b="1" dirty="0" smtClean="0">
                <a:solidFill>
                  <a:srgbClr val="0000FF"/>
                </a:solidFill>
                <a:latin typeface="Arial" pitchFamily="34" charset="0"/>
                <a:cs typeface="Arial" pitchFamily="34" charset="0"/>
              </a:rPr>
              <a:t>                3 ≅     5                  4 ≅      6</a:t>
            </a:r>
            <a:endParaRPr lang="en-US" sz="2000" b="1" dirty="0">
              <a:solidFill>
                <a:srgbClr val="0000FF"/>
              </a:solidFill>
              <a:latin typeface="Arial" pitchFamily="34" charset="0"/>
              <a:cs typeface="Arial" pitchFamily="34" charset="0"/>
            </a:endParaRPr>
          </a:p>
        </p:txBody>
      </p:sp>
      <p:sp>
        <p:nvSpPr>
          <p:cNvPr id="40" name="TextBox 39"/>
          <p:cNvSpPr txBox="1"/>
          <p:nvPr/>
        </p:nvSpPr>
        <p:spPr>
          <a:xfrm>
            <a:off x="1466850" y="5490190"/>
            <a:ext cx="9171376"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If m</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3 = 63</a:t>
            </a:r>
            <a:r>
              <a:rPr lang="en-US" sz="2400" b="1" baseline="70000" dirty="0" smtClean="0">
                <a:solidFill>
                  <a:srgbClr val="0000FF"/>
                </a:solidFill>
                <a:latin typeface="Arial" pitchFamily="34" charset="0"/>
                <a:cs typeface="Arial" pitchFamily="34" charset="0"/>
              </a:rPr>
              <a:t>0</a:t>
            </a:r>
            <a:r>
              <a:rPr lang="en-US" sz="2400" b="1" dirty="0" smtClean="0">
                <a:solidFill>
                  <a:srgbClr val="0000FF"/>
                </a:solidFill>
                <a:latin typeface="Arial" pitchFamily="34" charset="0"/>
                <a:cs typeface="Arial" pitchFamily="34" charset="0"/>
              </a:rPr>
              <a:t>, find the measure of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5. Explain your answer.</a:t>
            </a:r>
            <a:endParaRPr lang="en-US" sz="2400" b="1" dirty="0">
              <a:solidFill>
                <a:srgbClr val="0000FF"/>
              </a:solidFill>
              <a:latin typeface="Arial" pitchFamily="34" charset="0"/>
              <a:cs typeface="Arial" pitchFamily="34" charset="0"/>
            </a:endParaRPr>
          </a:p>
        </p:txBody>
      </p:sp>
      <p:cxnSp>
        <p:nvCxnSpPr>
          <p:cNvPr id="41" name="Straight Connector 40"/>
          <p:cNvCxnSpPr/>
          <p:nvPr/>
        </p:nvCxnSpPr>
        <p:spPr>
          <a:xfrm>
            <a:off x="1560937" y="5905093"/>
            <a:ext cx="112511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652797" y="6757769"/>
            <a:ext cx="3573304" cy="646331"/>
          </a:xfrm>
          <a:prstGeom prst="rect">
            <a:avLst/>
          </a:prstGeom>
          <a:noFill/>
        </p:spPr>
        <p:txBody>
          <a:bodyPr vert="horz" rtlCol="0">
            <a:spAutoFit/>
          </a:bodyPr>
          <a:lstStyle/>
          <a:p>
            <a:r>
              <a:rPr lang="en-US" sz="3600" b="1" dirty="0" smtClean="0">
                <a:solidFill>
                  <a:srgbClr val="0000FF"/>
                </a:solidFill>
                <a:latin typeface="Arial" pitchFamily="34" charset="0"/>
                <a:cs typeface="Arial" pitchFamily="34" charset="0"/>
              </a:rPr>
              <a:t>m</a:t>
            </a:r>
            <a:r>
              <a:rPr lang="en-US" sz="3600" b="1" dirty="0" smtClean="0">
                <a:solidFill>
                  <a:srgbClr val="0000FF"/>
                </a:solidFill>
                <a:latin typeface="Arial" pitchFamily="34" charset="0"/>
                <a:cs typeface="Arial" pitchFamily="34" charset="0"/>
                <a:sym typeface="Symbol"/>
              </a:rPr>
              <a:t></a:t>
            </a:r>
            <a:r>
              <a:rPr lang="en-US" sz="3600" b="1" dirty="0" smtClean="0">
                <a:solidFill>
                  <a:srgbClr val="0000FF"/>
                </a:solidFill>
                <a:latin typeface="Arial" pitchFamily="34" charset="0"/>
                <a:cs typeface="Arial" pitchFamily="34" charset="0"/>
              </a:rPr>
              <a:t>5 = 63</a:t>
            </a:r>
            <a:r>
              <a:rPr lang="en-US" sz="3600" b="1" baseline="70000" dirty="0" smtClean="0">
                <a:solidFill>
                  <a:srgbClr val="0000FF"/>
                </a:solidFill>
                <a:latin typeface="Arial" pitchFamily="34" charset="0"/>
                <a:cs typeface="Arial" pitchFamily="34" charset="0"/>
              </a:rPr>
              <a:t>0</a:t>
            </a:r>
            <a:endParaRPr lang="en-US" sz="3600" b="1" baseline="70000" dirty="0">
              <a:solidFill>
                <a:srgbClr val="0000FF"/>
              </a:solidFill>
              <a:latin typeface="Arial" pitchFamily="34" charset="0"/>
              <a:cs typeface="Arial" pitchFamily="34" charset="0"/>
            </a:endParaRPr>
          </a:p>
        </p:txBody>
      </p:sp>
      <p:grpSp>
        <p:nvGrpSpPr>
          <p:cNvPr id="56" name="Group 55"/>
          <p:cNvGrpSpPr/>
          <p:nvPr/>
        </p:nvGrpSpPr>
        <p:grpSpPr>
          <a:xfrm>
            <a:off x="5968726" y="6686748"/>
            <a:ext cx="4212432" cy="788372"/>
            <a:chOff x="5283200" y="4121150"/>
            <a:chExt cx="3683001" cy="901701"/>
          </a:xfrm>
        </p:grpSpPr>
        <p:sp>
          <p:nvSpPr>
            <p:cNvPr id="54" name="Freeform 53"/>
            <p:cNvSpPr/>
            <p:nvPr/>
          </p:nvSpPr>
          <p:spPr>
            <a:xfrm>
              <a:off x="5283200" y="4121150"/>
              <a:ext cx="3683001" cy="901701"/>
            </a:xfrm>
            <a:custGeom>
              <a:avLst/>
              <a:gdLst/>
              <a:ahLst/>
              <a:cxnLst/>
              <a:rect l="0" t="0" r="0" b="0"/>
              <a:pathLst>
                <a:path w="3683001" h="901701">
                  <a:moveTo>
                    <a:pt x="0" y="0"/>
                  </a:moveTo>
                  <a:lnTo>
                    <a:pt x="3683000" y="0"/>
                  </a:lnTo>
                  <a:lnTo>
                    <a:pt x="3683000" y="901700"/>
                  </a:lnTo>
                  <a:lnTo>
                    <a:pt x="0" y="901700"/>
                  </a:lnTo>
                  <a:close/>
                </a:path>
              </a:pathLst>
            </a:custGeom>
            <a:solidFill>
              <a:srgbClr val="E6E6FA"/>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5" name="TextBox 54"/>
            <p:cNvSpPr txBox="1"/>
            <p:nvPr/>
          </p:nvSpPr>
          <p:spPr>
            <a:xfrm>
              <a:off x="6540397" y="4277272"/>
              <a:ext cx="1215981" cy="528030"/>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Answer</a:t>
              </a:r>
              <a:endParaRPr lang="en-US" sz="2400" b="1" dirty="0">
                <a:solidFill>
                  <a:srgbClr val="FF0000"/>
                </a:solidFill>
                <a:latin typeface="Arial" pitchFamily="34" charset="0"/>
                <a:cs typeface="Arial" pitchFamily="34" charset="0"/>
              </a:endParaRPr>
            </a:p>
          </p:txBody>
        </p:sp>
      </p:grpSp>
      <p:pic>
        <p:nvPicPr>
          <p:cNvPr id="69" name="Pictur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250" y="3613150"/>
            <a:ext cx="234676" cy="181036"/>
          </a:xfrm>
          <a:prstGeom prst="rect">
            <a:avLst/>
          </a:prstGeom>
        </p:spPr>
      </p:pic>
      <p:pic>
        <p:nvPicPr>
          <p:cNvPr id="70" name="Picture 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274" y="3613150"/>
            <a:ext cx="234676" cy="181036"/>
          </a:xfrm>
          <a:prstGeom prst="rect">
            <a:avLst/>
          </a:prstGeom>
        </p:spPr>
      </p:pic>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850" y="3613150"/>
            <a:ext cx="234676" cy="181036"/>
          </a:xfrm>
          <a:prstGeom prst="rect">
            <a:avLst/>
          </a:prstGeom>
        </p:spPr>
      </p:pic>
      <p:pic>
        <p:nvPicPr>
          <p:cNvPr id="72" name="Picture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100" y="3613150"/>
            <a:ext cx="234676" cy="181036"/>
          </a:xfrm>
          <a:prstGeom prst="rect">
            <a:avLst/>
          </a:prstGeom>
        </p:spPr>
      </p:pic>
    </p:spTree>
    <p:extLst>
      <p:ext uri="{BB962C8B-B14F-4D97-AF65-F5344CB8AC3E}">
        <p14:creationId xmlns:p14="http://schemas.microsoft.com/office/powerpoint/2010/main" val="6229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3997" y="889000"/>
            <a:ext cx="6972300" cy="646331"/>
          </a:xfrm>
          <a:prstGeom prst="rect">
            <a:avLst/>
          </a:prstGeom>
          <a:noFill/>
        </p:spPr>
        <p:txBody>
          <a:bodyPr vert="horz" rtlCol="0">
            <a:spAutoFit/>
          </a:bodyPr>
          <a:lstStyle/>
          <a:p>
            <a:pPr algn="ctr"/>
            <a:r>
              <a:rPr lang="en-US" sz="3600" b="1" dirty="0" smtClean="0">
                <a:solidFill>
                  <a:srgbClr val="0000FF"/>
                </a:solidFill>
                <a:latin typeface="Arial" pitchFamily="34" charset="0"/>
                <a:cs typeface="Arial" pitchFamily="34" charset="0"/>
              </a:rPr>
              <a:t>Properties of Parallel Lines.</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3883517" y="1996982"/>
            <a:ext cx="7260733"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If two parallel lines are cut by transversal, then alternate exterior angles are congruent.</a:t>
            </a:r>
            <a:endParaRPr lang="en-US" b="1" dirty="0">
              <a:solidFill>
                <a:srgbClr val="0000FF"/>
              </a:solidFill>
              <a:latin typeface="Arial" pitchFamily="34" charset="0"/>
              <a:cs typeface="Arial" pitchFamily="34" charset="0"/>
            </a:endParaRPr>
          </a:p>
        </p:txBody>
      </p:sp>
      <p:sp>
        <p:nvSpPr>
          <p:cNvPr id="4" name="Freeform 3"/>
          <p:cNvSpPr/>
          <p:nvPr/>
        </p:nvSpPr>
        <p:spPr>
          <a:xfrm>
            <a:off x="689718" y="1907182"/>
            <a:ext cx="3228564" cy="786450"/>
          </a:xfrm>
          <a:custGeom>
            <a:avLst/>
            <a:gdLst/>
            <a:ahLst/>
            <a:cxnLst/>
            <a:rect l="0" t="0" r="0" b="0"/>
            <a:pathLst>
              <a:path w="3335148" h="741046">
                <a:moveTo>
                  <a:pt x="0" y="0"/>
                </a:moveTo>
                <a:lnTo>
                  <a:pt x="3335147" y="0"/>
                </a:lnTo>
                <a:lnTo>
                  <a:pt x="3335147" y="741045"/>
                </a:lnTo>
                <a:lnTo>
                  <a:pt x="0" y="741045"/>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 name="TextBox 4"/>
          <p:cNvSpPr txBox="1"/>
          <p:nvPr/>
        </p:nvSpPr>
        <p:spPr>
          <a:xfrm>
            <a:off x="1007269" y="1981279"/>
            <a:ext cx="3050381" cy="707886"/>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Alternate Exterior</a:t>
            </a:r>
          </a:p>
          <a:p>
            <a:r>
              <a:rPr lang="en-US" sz="2000" b="1" dirty="0" smtClean="0">
                <a:solidFill>
                  <a:srgbClr val="FF0000"/>
                </a:solidFill>
                <a:latin typeface="Arial" pitchFamily="34" charset="0"/>
                <a:cs typeface="Arial" pitchFamily="34" charset="0"/>
              </a:rPr>
              <a:t> Angles Theorem</a:t>
            </a:r>
            <a:endParaRPr lang="en-US" sz="2000" b="1" dirty="0">
              <a:solidFill>
                <a:srgbClr val="FF0000"/>
              </a:solidFill>
              <a:latin typeface="Arial" pitchFamily="34" charset="0"/>
              <a:cs typeface="Arial" pitchFamily="34" charset="0"/>
            </a:endParaRPr>
          </a:p>
        </p:txBody>
      </p:sp>
      <p:sp>
        <p:nvSpPr>
          <p:cNvPr id="6" name="Freeform 5"/>
          <p:cNvSpPr/>
          <p:nvPr/>
        </p:nvSpPr>
        <p:spPr>
          <a:xfrm>
            <a:off x="3913151" y="1898650"/>
            <a:ext cx="7231099" cy="783483"/>
          </a:xfrm>
          <a:custGeom>
            <a:avLst/>
            <a:gdLst/>
            <a:ahLst/>
            <a:cxnLst/>
            <a:rect l="0" t="0" r="0" b="0"/>
            <a:pathLst>
              <a:path w="6561711" h="738252">
                <a:moveTo>
                  <a:pt x="0" y="0"/>
                </a:moveTo>
                <a:lnTo>
                  <a:pt x="6561710" y="0"/>
                </a:lnTo>
                <a:lnTo>
                  <a:pt x="6561710" y="738251"/>
                </a:lnTo>
                <a:lnTo>
                  <a:pt x="0" y="73825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nvGrpSpPr>
          <p:cNvPr id="23" name="Group 22"/>
          <p:cNvGrpSpPr/>
          <p:nvPr/>
        </p:nvGrpSpPr>
        <p:grpSpPr>
          <a:xfrm>
            <a:off x="392192" y="2939177"/>
            <a:ext cx="4241483" cy="2893951"/>
            <a:chOff x="342900" y="1524000"/>
            <a:chExt cx="3708400" cy="2340483"/>
          </a:xfrm>
        </p:grpSpPr>
        <p:grpSp>
          <p:nvGrpSpPr>
            <p:cNvPr id="21" name="Group 20"/>
            <p:cNvGrpSpPr/>
            <p:nvPr/>
          </p:nvGrpSpPr>
          <p:grpSpPr>
            <a:xfrm>
              <a:off x="912622" y="1524000"/>
              <a:ext cx="3138678" cy="2340483"/>
              <a:chOff x="912622" y="1524000"/>
              <a:chExt cx="3138678" cy="2340483"/>
            </a:xfrm>
          </p:grpSpPr>
          <p:cxnSp>
            <p:nvCxnSpPr>
              <p:cNvPr id="7" name="Straight Connector 6"/>
              <p:cNvCxnSpPr/>
              <p:nvPr/>
            </p:nvCxnSpPr>
            <p:spPr>
              <a:xfrm>
                <a:off x="938530" y="2459228"/>
                <a:ext cx="2539619"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2622" y="3310128"/>
                <a:ext cx="2617089"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76476" y="1763141"/>
                <a:ext cx="1005586" cy="2101342"/>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27300" y="2194393"/>
                <a:ext cx="4572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1</a:t>
                </a:r>
                <a:endParaRPr lang="en-US" sz="2000" b="1">
                  <a:solidFill>
                    <a:srgbClr val="0000FF"/>
                  </a:solidFill>
                  <a:latin typeface="Arial" pitchFamily="34" charset="0"/>
                  <a:cs typeface="Arial" pitchFamily="34" charset="0"/>
                </a:endParaRPr>
              </a:p>
            </p:txBody>
          </p:sp>
          <p:sp>
            <p:nvSpPr>
              <p:cNvPr id="11" name="TextBox 10"/>
              <p:cNvSpPr txBox="1"/>
              <p:nvPr/>
            </p:nvSpPr>
            <p:spPr>
              <a:xfrm>
                <a:off x="2222500" y="2156293"/>
                <a:ext cx="4572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2</a:t>
                </a:r>
                <a:endParaRPr lang="en-US" sz="2000" b="1">
                  <a:solidFill>
                    <a:srgbClr val="0000FF"/>
                  </a:solidFill>
                  <a:latin typeface="Arial" pitchFamily="34" charset="0"/>
                  <a:cs typeface="Arial" pitchFamily="34" charset="0"/>
                </a:endParaRPr>
              </a:p>
            </p:txBody>
          </p:sp>
          <p:sp>
            <p:nvSpPr>
              <p:cNvPr id="12" name="TextBox 11"/>
              <p:cNvSpPr txBox="1"/>
              <p:nvPr/>
            </p:nvSpPr>
            <p:spPr>
              <a:xfrm>
                <a:off x="2133600" y="2476500"/>
                <a:ext cx="4572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3</a:t>
                </a:r>
                <a:endParaRPr lang="en-US" sz="2000" b="1">
                  <a:solidFill>
                    <a:srgbClr val="0000FF"/>
                  </a:solidFill>
                  <a:latin typeface="Arial" pitchFamily="34" charset="0"/>
                  <a:cs typeface="Arial" pitchFamily="34" charset="0"/>
                </a:endParaRPr>
              </a:p>
            </p:txBody>
          </p:sp>
          <p:sp>
            <p:nvSpPr>
              <p:cNvPr id="13" name="TextBox 12"/>
              <p:cNvSpPr txBox="1"/>
              <p:nvPr/>
            </p:nvSpPr>
            <p:spPr>
              <a:xfrm>
                <a:off x="2387600" y="2476500"/>
                <a:ext cx="4572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4</a:t>
                </a:r>
                <a:endParaRPr lang="en-US" sz="2000" b="1">
                  <a:solidFill>
                    <a:srgbClr val="0000FF"/>
                  </a:solidFill>
                  <a:latin typeface="Arial" pitchFamily="34" charset="0"/>
                  <a:cs typeface="Arial" pitchFamily="34" charset="0"/>
                </a:endParaRPr>
              </a:p>
            </p:txBody>
          </p:sp>
          <p:sp>
            <p:nvSpPr>
              <p:cNvPr id="14" name="TextBox 13"/>
              <p:cNvSpPr txBox="1"/>
              <p:nvPr/>
            </p:nvSpPr>
            <p:spPr>
              <a:xfrm>
                <a:off x="2120900" y="3027179"/>
                <a:ext cx="4572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5</a:t>
                </a:r>
                <a:endParaRPr lang="en-US" sz="2000" b="1">
                  <a:solidFill>
                    <a:srgbClr val="0000FF"/>
                  </a:solidFill>
                  <a:latin typeface="Arial" pitchFamily="34" charset="0"/>
                  <a:cs typeface="Arial" pitchFamily="34" charset="0"/>
                </a:endParaRPr>
              </a:p>
            </p:txBody>
          </p:sp>
          <p:sp>
            <p:nvSpPr>
              <p:cNvPr id="15" name="TextBox 14"/>
              <p:cNvSpPr txBox="1"/>
              <p:nvPr/>
            </p:nvSpPr>
            <p:spPr>
              <a:xfrm>
                <a:off x="1828800" y="3001780"/>
                <a:ext cx="4572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6</a:t>
                </a:r>
                <a:endParaRPr lang="en-US" sz="2000" b="1">
                  <a:solidFill>
                    <a:srgbClr val="0000FF"/>
                  </a:solidFill>
                  <a:latin typeface="Arial" pitchFamily="34" charset="0"/>
                  <a:cs typeface="Arial" pitchFamily="34" charset="0"/>
                </a:endParaRPr>
              </a:p>
            </p:txBody>
          </p:sp>
          <p:sp>
            <p:nvSpPr>
              <p:cNvPr id="16" name="TextBox 15"/>
              <p:cNvSpPr txBox="1"/>
              <p:nvPr/>
            </p:nvSpPr>
            <p:spPr>
              <a:xfrm>
                <a:off x="1706588" y="3356691"/>
                <a:ext cx="228600"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7</a:t>
                </a:r>
                <a:endParaRPr lang="en-US" sz="2000" b="1" dirty="0">
                  <a:solidFill>
                    <a:srgbClr val="0000FF"/>
                  </a:solidFill>
                  <a:latin typeface="Arial" pitchFamily="34" charset="0"/>
                  <a:cs typeface="Arial" pitchFamily="34" charset="0"/>
                </a:endParaRPr>
              </a:p>
            </p:txBody>
          </p:sp>
          <p:sp>
            <p:nvSpPr>
              <p:cNvPr id="17" name="TextBox 16"/>
              <p:cNvSpPr txBox="1"/>
              <p:nvPr/>
            </p:nvSpPr>
            <p:spPr>
              <a:xfrm>
                <a:off x="2006600" y="3352800"/>
                <a:ext cx="4572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8</a:t>
                </a:r>
                <a:endParaRPr lang="en-US" sz="2000" b="1" dirty="0">
                  <a:solidFill>
                    <a:srgbClr val="0000FF"/>
                  </a:solidFill>
                  <a:latin typeface="Arial" pitchFamily="34" charset="0"/>
                  <a:cs typeface="Arial" pitchFamily="34" charset="0"/>
                </a:endParaRPr>
              </a:p>
            </p:txBody>
          </p:sp>
          <p:sp>
            <p:nvSpPr>
              <p:cNvPr id="18" name="TextBox 17"/>
              <p:cNvSpPr txBox="1"/>
              <p:nvPr/>
            </p:nvSpPr>
            <p:spPr>
              <a:xfrm>
                <a:off x="3543300" y="2311400"/>
                <a:ext cx="457200" cy="298697"/>
              </a:xfrm>
              <a:prstGeom prst="rect">
                <a:avLst/>
              </a:prstGeom>
              <a:noFill/>
            </p:spPr>
            <p:txBody>
              <a:bodyPr vert="horz" rtlCol="0">
                <a:spAutoFit/>
              </a:bodyPr>
              <a:lstStyle/>
              <a:p>
                <a:r>
                  <a:rPr lang="en-US" b="1" i="1" dirty="0" smtClean="0">
                    <a:solidFill>
                      <a:srgbClr val="0000FF"/>
                    </a:solidFill>
                    <a:latin typeface="Arial" pitchFamily="34" charset="0"/>
                    <a:cs typeface="Arial" pitchFamily="34" charset="0"/>
                  </a:rPr>
                  <a:t>k</a:t>
                </a:r>
                <a:endParaRPr lang="en-US" b="1" i="1" dirty="0">
                  <a:solidFill>
                    <a:srgbClr val="0000FF"/>
                  </a:solidFill>
                  <a:latin typeface="Arial" pitchFamily="34" charset="0"/>
                  <a:cs typeface="Arial" pitchFamily="34" charset="0"/>
                </a:endParaRPr>
              </a:p>
            </p:txBody>
          </p:sp>
          <p:sp>
            <p:nvSpPr>
              <p:cNvPr id="19" name="TextBox 18"/>
              <p:cNvSpPr txBox="1"/>
              <p:nvPr/>
            </p:nvSpPr>
            <p:spPr>
              <a:xfrm>
                <a:off x="3543300" y="3175000"/>
                <a:ext cx="508000" cy="298697"/>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m</a:t>
                </a:r>
                <a:endParaRPr lang="en-US" b="1">
                  <a:solidFill>
                    <a:srgbClr val="0000FF"/>
                  </a:solidFill>
                  <a:latin typeface="Arial" pitchFamily="34" charset="0"/>
                  <a:cs typeface="Arial" pitchFamily="34" charset="0"/>
                </a:endParaRPr>
              </a:p>
            </p:txBody>
          </p:sp>
          <p:sp>
            <p:nvSpPr>
              <p:cNvPr id="20" name="TextBox 19"/>
              <p:cNvSpPr txBox="1"/>
              <p:nvPr/>
            </p:nvSpPr>
            <p:spPr>
              <a:xfrm>
                <a:off x="2870200" y="1524000"/>
                <a:ext cx="457200" cy="298697"/>
              </a:xfrm>
              <a:prstGeom prst="rect">
                <a:avLst/>
              </a:prstGeom>
              <a:noFill/>
            </p:spPr>
            <p:txBody>
              <a:bodyPr vert="horz" rtlCol="0">
                <a:spAutoFit/>
              </a:bodyPr>
              <a:lstStyle/>
              <a:p>
                <a:r>
                  <a:rPr lang="en-US" b="1" i="1" smtClean="0">
                    <a:solidFill>
                      <a:srgbClr val="0000FF"/>
                    </a:solidFill>
                    <a:latin typeface="Arial" pitchFamily="34" charset="0"/>
                    <a:cs typeface="Arial" pitchFamily="34" charset="0"/>
                  </a:rPr>
                  <a:t>n</a:t>
                </a:r>
                <a:endParaRPr lang="en-US" b="1" i="1">
                  <a:solidFill>
                    <a:srgbClr val="0000FF"/>
                  </a:solidFill>
                  <a:latin typeface="Arial" pitchFamily="34" charset="0"/>
                  <a:cs typeface="Arial" pitchFamily="34" charset="0"/>
                </a:endParaRPr>
              </a:p>
            </p:txBody>
          </p:sp>
        </p:grpSp>
        <p:sp>
          <p:nvSpPr>
            <p:cNvPr id="22" name="TextBox 21"/>
            <p:cNvSpPr txBox="1"/>
            <p:nvPr/>
          </p:nvSpPr>
          <p:spPr>
            <a:xfrm>
              <a:off x="342900" y="1727200"/>
              <a:ext cx="9144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 || m</a:t>
              </a:r>
              <a:endParaRPr lang="en-US" sz="2000" b="1" i="1" dirty="0">
                <a:solidFill>
                  <a:srgbClr val="0000FF"/>
                </a:solidFill>
                <a:latin typeface="Arial" pitchFamily="34" charset="0"/>
                <a:cs typeface="Arial" pitchFamily="34" charset="0"/>
              </a:endParaRPr>
            </a:p>
          </p:txBody>
        </p:sp>
      </p:grpSp>
      <p:sp>
        <p:nvSpPr>
          <p:cNvPr id="24" name="TextBox 23"/>
          <p:cNvSpPr txBox="1"/>
          <p:nvPr/>
        </p:nvSpPr>
        <p:spPr>
          <a:xfrm>
            <a:off x="5259597" y="3366870"/>
            <a:ext cx="6158865" cy="707886"/>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     </a:t>
            </a:r>
          </a:p>
          <a:p>
            <a:r>
              <a:rPr lang="en-US" sz="2000" b="1" dirty="0" smtClean="0">
                <a:solidFill>
                  <a:srgbClr val="0000FF"/>
                </a:solidFill>
                <a:latin typeface="Arial" pitchFamily="34" charset="0"/>
                <a:cs typeface="Arial" pitchFamily="34" charset="0"/>
              </a:rPr>
              <a:t>                 2≅      8                   1≅      7</a:t>
            </a:r>
            <a:endParaRPr lang="en-US" sz="2000" b="1" dirty="0">
              <a:solidFill>
                <a:srgbClr val="0000FF"/>
              </a:solidFill>
              <a:latin typeface="Arial" pitchFamily="34" charset="0"/>
              <a:cs typeface="Arial" pitchFamily="34" charset="0"/>
            </a:endParaRPr>
          </a:p>
        </p:txBody>
      </p:sp>
      <p:grpSp>
        <p:nvGrpSpPr>
          <p:cNvPr id="43" name="Group 42"/>
          <p:cNvGrpSpPr/>
          <p:nvPr/>
        </p:nvGrpSpPr>
        <p:grpSpPr>
          <a:xfrm>
            <a:off x="781050" y="6082265"/>
            <a:ext cx="9623138" cy="400110"/>
            <a:chOff x="544511" y="4006185"/>
            <a:chExt cx="8305799" cy="323589"/>
          </a:xfrm>
        </p:grpSpPr>
        <p:sp>
          <p:nvSpPr>
            <p:cNvPr id="38" name="TextBox 37"/>
            <p:cNvSpPr txBox="1"/>
            <p:nvPr/>
          </p:nvSpPr>
          <p:spPr>
            <a:xfrm>
              <a:off x="544511" y="4006185"/>
              <a:ext cx="8305799"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Example. If m      2=108</a:t>
              </a:r>
              <a:r>
                <a:rPr lang="en-US" sz="2000" b="1" baseline="70000" dirty="0" smtClean="0">
                  <a:solidFill>
                    <a:srgbClr val="0000FF"/>
                  </a:solidFill>
                  <a:latin typeface="Arial" pitchFamily="34" charset="0"/>
                  <a:cs typeface="Arial" pitchFamily="34" charset="0"/>
                </a:rPr>
                <a:t>0</a:t>
              </a:r>
              <a:r>
                <a:rPr lang="en-US" sz="2000" b="1" dirty="0" smtClean="0">
                  <a:solidFill>
                    <a:srgbClr val="0000FF"/>
                  </a:solidFill>
                  <a:latin typeface="Arial" pitchFamily="34" charset="0"/>
                  <a:cs typeface="Arial" pitchFamily="34" charset="0"/>
                </a:rPr>
                <a:t>, find the measure of     8. Explain your answer.</a:t>
              </a:r>
              <a:endParaRPr lang="en-US" sz="2000" b="1" dirty="0">
                <a:solidFill>
                  <a:srgbClr val="0000FF"/>
                </a:solidFill>
                <a:latin typeface="Arial" pitchFamily="34" charset="0"/>
                <a:cs typeface="Arial" pitchFamily="34" charset="0"/>
              </a:endParaRPr>
            </a:p>
          </p:txBody>
        </p:sp>
        <p:cxnSp>
          <p:nvCxnSpPr>
            <p:cNvPr id="39" name="Straight Connector 38"/>
            <p:cNvCxnSpPr/>
            <p:nvPr/>
          </p:nvCxnSpPr>
          <p:spPr>
            <a:xfrm>
              <a:off x="626757" y="4288021"/>
              <a:ext cx="79769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7108860" y="7052685"/>
            <a:ext cx="2612268" cy="646330"/>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m</a:t>
            </a:r>
            <a:r>
              <a:rPr lang="en-US" sz="3600" b="1" dirty="0" smtClean="0">
                <a:solidFill>
                  <a:srgbClr val="0000FF"/>
                </a:solidFill>
                <a:latin typeface="Arial" pitchFamily="34" charset="0"/>
                <a:cs typeface="Arial" pitchFamily="34" charset="0"/>
                <a:sym typeface="Symbol"/>
              </a:rPr>
              <a:t> </a:t>
            </a:r>
            <a:r>
              <a:rPr lang="en-US" sz="3600" b="1" dirty="0" smtClean="0">
                <a:solidFill>
                  <a:srgbClr val="0000FF"/>
                </a:solidFill>
                <a:latin typeface="Arial" pitchFamily="34" charset="0"/>
                <a:cs typeface="Arial" pitchFamily="34" charset="0"/>
              </a:rPr>
              <a:t>8=108</a:t>
            </a:r>
            <a:r>
              <a:rPr lang="en-US" sz="3600" b="1" baseline="70000" dirty="0" smtClean="0">
                <a:solidFill>
                  <a:srgbClr val="0000FF"/>
                </a:solidFill>
                <a:latin typeface="Arial" pitchFamily="34" charset="0"/>
                <a:cs typeface="Arial" pitchFamily="34" charset="0"/>
              </a:rPr>
              <a:t>0</a:t>
            </a:r>
            <a:endParaRPr lang="en-US" sz="3600" b="1" baseline="70000" dirty="0">
              <a:solidFill>
                <a:srgbClr val="0000FF"/>
              </a:solidFill>
              <a:latin typeface="Arial" pitchFamily="34" charset="0"/>
              <a:cs typeface="Arial" pitchFamily="34" charset="0"/>
            </a:endParaRPr>
          </a:p>
        </p:txBody>
      </p:sp>
      <p:grpSp>
        <p:nvGrpSpPr>
          <p:cNvPr id="55" name="Group 54"/>
          <p:cNvGrpSpPr/>
          <p:nvPr/>
        </p:nvGrpSpPr>
        <p:grpSpPr>
          <a:xfrm>
            <a:off x="6172706" y="6919602"/>
            <a:ext cx="4212431" cy="1114931"/>
            <a:chOff x="5664200" y="4464050"/>
            <a:chExt cx="3683001" cy="901701"/>
          </a:xfrm>
        </p:grpSpPr>
        <p:sp>
          <p:nvSpPr>
            <p:cNvPr id="53" name="Freeform 52"/>
            <p:cNvSpPr/>
            <p:nvPr/>
          </p:nvSpPr>
          <p:spPr>
            <a:xfrm>
              <a:off x="5664200" y="4464050"/>
              <a:ext cx="3683001" cy="901701"/>
            </a:xfrm>
            <a:custGeom>
              <a:avLst/>
              <a:gdLst/>
              <a:ahLst/>
              <a:cxnLst/>
              <a:rect l="0" t="0" r="0" b="0"/>
              <a:pathLst>
                <a:path w="3683001" h="901701">
                  <a:moveTo>
                    <a:pt x="0" y="0"/>
                  </a:moveTo>
                  <a:lnTo>
                    <a:pt x="3683000" y="0"/>
                  </a:lnTo>
                  <a:lnTo>
                    <a:pt x="3683000" y="901700"/>
                  </a:lnTo>
                  <a:lnTo>
                    <a:pt x="0" y="901700"/>
                  </a:lnTo>
                  <a:close/>
                </a:path>
              </a:pathLst>
            </a:custGeom>
            <a:solidFill>
              <a:srgbClr val="E6E6FA"/>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4" name="TextBox 53"/>
            <p:cNvSpPr txBox="1"/>
            <p:nvPr/>
          </p:nvSpPr>
          <p:spPr>
            <a:xfrm>
              <a:off x="7130184" y="4765835"/>
              <a:ext cx="1636460" cy="373372"/>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Answer</a:t>
              </a:r>
              <a:endParaRPr lang="en-US" sz="2400" b="1" dirty="0">
                <a:solidFill>
                  <a:srgbClr val="FF0000"/>
                </a:solidFill>
                <a:latin typeface="Arial" pitchFamily="34" charset="0"/>
                <a:cs typeface="Arial" pitchFamily="34" charset="0"/>
              </a:endParaRPr>
            </a:p>
          </p:txBody>
        </p:sp>
      </p:grpSp>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808" y="6203950"/>
            <a:ext cx="213342" cy="164578"/>
          </a:xfrm>
          <a:prstGeom prst="rect">
            <a:avLst/>
          </a:prstGeom>
        </p:spPr>
      </p:pic>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100" y="6203950"/>
            <a:ext cx="213342" cy="164578"/>
          </a:xfrm>
          <a:prstGeom prst="rect">
            <a:avLst/>
          </a:prstGeom>
        </p:spPr>
      </p:pic>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082" y="3777834"/>
            <a:ext cx="231018" cy="178216"/>
          </a:xfrm>
          <a:prstGeom prst="rect">
            <a:avLst/>
          </a:prstGeom>
        </p:spPr>
      </p:pic>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032" y="3765550"/>
            <a:ext cx="231018" cy="178216"/>
          </a:xfrm>
          <a:prstGeom prst="rect">
            <a:avLst/>
          </a:prstGeom>
        </p:spPr>
      </p:pic>
      <p:pic>
        <p:nvPicPr>
          <p:cNvPr id="61" name="Picture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3882" y="3784600"/>
            <a:ext cx="231018" cy="178216"/>
          </a:xfrm>
          <a:prstGeom prst="rect">
            <a:avLst/>
          </a:prstGeom>
        </p:spPr>
      </p:pic>
      <p:pic>
        <p:nvPicPr>
          <p:cNvPr id="62" name="Picture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0" y="3765550"/>
            <a:ext cx="231018" cy="178216"/>
          </a:xfrm>
          <a:prstGeom prst="rect">
            <a:avLst/>
          </a:prstGeom>
        </p:spPr>
      </p:pic>
    </p:spTree>
    <p:extLst>
      <p:ext uri="{BB962C8B-B14F-4D97-AF65-F5344CB8AC3E}">
        <p14:creationId xmlns:p14="http://schemas.microsoft.com/office/powerpoint/2010/main" val="288777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8608" y="889000"/>
            <a:ext cx="7349966"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Properties of Parallel Lines.</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3574862" y="1810603"/>
            <a:ext cx="7901940"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If two parallel lines are cut by transversal, then same-side angles are supplementary.</a:t>
            </a:r>
            <a:endParaRPr lang="en-US" sz="2400" b="1" dirty="0">
              <a:solidFill>
                <a:srgbClr val="0000FF"/>
              </a:solidFill>
              <a:latin typeface="Arial" pitchFamily="34" charset="0"/>
              <a:cs typeface="Arial" pitchFamily="34" charset="0"/>
            </a:endParaRPr>
          </a:p>
        </p:txBody>
      </p:sp>
      <p:sp>
        <p:nvSpPr>
          <p:cNvPr id="4" name="Freeform 3"/>
          <p:cNvSpPr/>
          <p:nvPr/>
        </p:nvSpPr>
        <p:spPr>
          <a:xfrm>
            <a:off x="323850" y="1766458"/>
            <a:ext cx="3251272" cy="916286"/>
          </a:xfrm>
          <a:custGeom>
            <a:avLst/>
            <a:gdLst/>
            <a:ahLst/>
            <a:cxnLst/>
            <a:rect l="0" t="0" r="0" b="0"/>
            <a:pathLst>
              <a:path w="3335148" h="741046">
                <a:moveTo>
                  <a:pt x="0" y="0"/>
                </a:moveTo>
                <a:lnTo>
                  <a:pt x="3335147" y="0"/>
                </a:lnTo>
                <a:lnTo>
                  <a:pt x="3335147" y="741045"/>
                </a:lnTo>
                <a:lnTo>
                  <a:pt x="0" y="741045"/>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 name="TextBox 4"/>
          <p:cNvSpPr txBox="1"/>
          <p:nvPr/>
        </p:nvSpPr>
        <p:spPr>
          <a:xfrm>
            <a:off x="919162" y="1842869"/>
            <a:ext cx="2992279" cy="830997"/>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     Same-side</a:t>
            </a:r>
          </a:p>
          <a:p>
            <a:r>
              <a:rPr lang="en-US" sz="2400" b="1" dirty="0" smtClean="0">
                <a:solidFill>
                  <a:srgbClr val="FF0000"/>
                </a:solidFill>
                <a:latin typeface="Arial" pitchFamily="34" charset="0"/>
                <a:cs typeface="Arial" pitchFamily="34" charset="0"/>
              </a:rPr>
              <a:t> Angles Theorem</a:t>
            </a:r>
            <a:endParaRPr lang="en-US" sz="2400" b="1" dirty="0">
              <a:solidFill>
                <a:srgbClr val="FF0000"/>
              </a:solidFill>
              <a:latin typeface="Arial" pitchFamily="34" charset="0"/>
              <a:cs typeface="Arial" pitchFamily="34" charset="0"/>
            </a:endParaRPr>
          </a:p>
        </p:txBody>
      </p:sp>
      <p:sp>
        <p:nvSpPr>
          <p:cNvPr id="6" name="Freeform 5"/>
          <p:cNvSpPr/>
          <p:nvPr/>
        </p:nvSpPr>
        <p:spPr>
          <a:xfrm>
            <a:off x="3592695" y="1765300"/>
            <a:ext cx="7633945" cy="912831"/>
          </a:xfrm>
          <a:custGeom>
            <a:avLst/>
            <a:gdLst/>
            <a:ahLst/>
            <a:cxnLst/>
            <a:rect l="0" t="0" r="0" b="0"/>
            <a:pathLst>
              <a:path w="6561710" h="738252">
                <a:moveTo>
                  <a:pt x="0" y="0"/>
                </a:moveTo>
                <a:lnTo>
                  <a:pt x="6561709" y="0"/>
                </a:lnTo>
                <a:lnTo>
                  <a:pt x="6561709" y="738251"/>
                </a:lnTo>
                <a:lnTo>
                  <a:pt x="0" y="73825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grpSp>
        <p:nvGrpSpPr>
          <p:cNvPr id="23" name="Group 22"/>
          <p:cNvGrpSpPr/>
          <p:nvPr/>
        </p:nvGrpSpPr>
        <p:grpSpPr>
          <a:xfrm>
            <a:off x="470059" y="3126516"/>
            <a:ext cx="4720828" cy="3208958"/>
            <a:chOff x="381000" y="1473200"/>
            <a:chExt cx="4127500" cy="2595245"/>
          </a:xfrm>
        </p:grpSpPr>
        <p:grpSp>
          <p:nvGrpSpPr>
            <p:cNvPr id="21" name="Group 20"/>
            <p:cNvGrpSpPr/>
            <p:nvPr/>
          </p:nvGrpSpPr>
          <p:grpSpPr>
            <a:xfrm>
              <a:off x="1011047" y="1473200"/>
              <a:ext cx="3497453" cy="2595245"/>
              <a:chOff x="1011047" y="1473200"/>
              <a:chExt cx="3497453" cy="2595245"/>
            </a:xfrm>
          </p:grpSpPr>
          <p:cxnSp>
            <p:nvCxnSpPr>
              <p:cNvPr id="7" name="Straight Connector 6"/>
              <p:cNvCxnSpPr/>
              <p:nvPr/>
            </p:nvCxnSpPr>
            <p:spPr>
              <a:xfrm>
                <a:off x="1039749" y="2507615"/>
                <a:ext cx="282067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11047" y="3452622"/>
                <a:ext cx="2906649"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70405" y="1734439"/>
                <a:ext cx="1116838" cy="2334006"/>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19400" y="2222500"/>
                <a:ext cx="482600" cy="298697"/>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1</a:t>
                </a:r>
                <a:endParaRPr lang="en-US" b="1">
                  <a:solidFill>
                    <a:srgbClr val="0000FF"/>
                  </a:solidFill>
                  <a:latin typeface="Arial" pitchFamily="34" charset="0"/>
                  <a:cs typeface="Arial" pitchFamily="34" charset="0"/>
                </a:endParaRPr>
              </a:p>
            </p:txBody>
          </p:sp>
          <p:sp>
            <p:nvSpPr>
              <p:cNvPr id="11" name="TextBox 10"/>
              <p:cNvSpPr txBox="1"/>
              <p:nvPr/>
            </p:nvSpPr>
            <p:spPr>
              <a:xfrm>
                <a:off x="2476500" y="2197100"/>
                <a:ext cx="482600" cy="298697"/>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2</a:t>
                </a:r>
                <a:endParaRPr lang="en-US" b="1">
                  <a:solidFill>
                    <a:srgbClr val="0000FF"/>
                  </a:solidFill>
                  <a:latin typeface="Arial" pitchFamily="34" charset="0"/>
                  <a:cs typeface="Arial" pitchFamily="34" charset="0"/>
                </a:endParaRPr>
              </a:p>
            </p:txBody>
          </p:sp>
          <p:sp>
            <p:nvSpPr>
              <p:cNvPr id="12" name="TextBox 11"/>
              <p:cNvSpPr txBox="1"/>
              <p:nvPr/>
            </p:nvSpPr>
            <p:spPr>
              <a:xfrm>
                <a:off x="2374900" y="2527300"/>
                <a:ext cx="482600" cy="298697"/>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3</a:t>
                </a:r>
                <a:endParaRPr lang="en-US" b="1">
                  <a:solidFill>
                    <a:srgbClr val="0000FF"/>
                  </a:solidFill>
                  <a:latin typeface="Arial" pitchFamily="34" charset="0"/>
                  <a:cs typeface="Arial" pitchFamily="34" charset="0"/>
                </a:endParaRPr>
              </a:p>
            </p:txBody>
          </p:sp>
          <p:sp>
            <p:nvSpPr>
              <p:cNvPr id="13" name="TextBox 12"/>
              <p:cNvSpPr txBox="1"/>
              <p:nvPr/>
            </p:nvSpPr>
            <p:spPr>
              <a:xfrm>
                <a:off x="2654300" y="2527300"/>
                <a:ext cx="482600" cy="298697"/>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4</a:t>
                </a:r>
                <a:endParaRPr lang="en-US" b="1">
                  <a:solidFill>
                    <a:srgbClr val="0000FF"/>
                  </a:solidFill>
                  <a:latin typeface="Arial" pitchFamily="34" charset="0"/>
                  <a:cs typeface="Arial" pitchFamily="34" charset="0"/>
                </a:endParaRPr>
              </a:p>
            </p:txBody>
          </p:sp>
          <p:sp>
            <p:nvSpPr>
              <p:cNvPr id="14" name="TextBox 13"/>
              <p:cNvSpPr txBox="1"/>
              <p:nvPr/>
            </p:nvSpPr>
            <p:spPr>
              <a:xfrm>
                <a:off x="2349500" y="3200400"/>
                <a:ext cx="482600" cy="298697"/>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5</a:t>
                </a:r>
                <a:endParaRPr lang="en-US" b="1">
                  <a:solidFill>
                    <a:srgbClr val="0000FF"/>
                  </a:solidFill>
                  <a:latin typeface="Arial" pitchFamily="34" charset="0"/>
                  <a:cs typeface="Arial" pitchFamily="34" charset="0"/>
                </a:endParaRPr>
              </a:p>
            </p:txBody>
          </p:sp>
          <p:sp>
            <p:nvSpPr>
              <p:cNvPr id="15" name="TextBox 14"/>
              <p:cNvSpPr txBox="1"/>
              <p:nvPr/>
            </p:nvSpPr>
            <p:spPr>
              <a:xfrm>
                <a:off x="2032000" y="3162300"/>
                <a:ext cx="482600" cy="298697"/>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6</a:t>
                </a:r>
                <a:endParaRPr lang="en-US" b="1">
                  <a:solidFill>
                    <a:srgbClr val="0000FF"/>
                  </a:solidFill>
                  <a:latin typeface="Arial" pitchFamily="34" charset="0"/>
                  <a:cs typeface="Arial" pitchFamily="34" charset="0"/>
                </a:endParaRPr>
              </a:p>
            </p:txBody>
          </p:sp>
          <p:sp>
            <p:nvSpPr>
              <p:cNvPr id="16" name="TextBox 15"/>
              <p:cNvSpPr txBox="1"/>
              <p:nvPr/>
            </p:nvSpPr>
            <p:spPr>
              <a:xfrm>
                <a:off x="1930400" y="3492500"/>
                <a:ext cx="482600" cy="298697"/>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7</a:t>
                </a:r>
                <a:endParaRPr lang="en-US" b="1">
                  <a:solidFill>
                    <a:srgbClr val="0000FF"/>
                  </a:solidFill>
                  <a:latin typeface="Arial" pitchFamily="34" charset="0"/>
                  <a:cs typeface="Arial" pitchFamily="34" charset="0"/>
                </a:endParaRPr>
              </a:p>
            </p:txBody>
          </p:sp>
          <p:sp>
            <p:nvSpPr>
              <p:cNvPr id="17" name="TextBox 16"/>
              <p:cNvSpPr txBox="1"/>
              <p:nvPr/>
            </p:nvSpPr>
            <p:spPr>
              <a:xfrm>
                <a:off x="2235200" y="3492500"/>
                <a:ext cx="482600" cy="298697"/>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8</a:t>
                </a:r>
                <a:endParaRPr lang="en-US" b="1">
                  <a:solidFill>
                    <a:srgbClr val="0000FF"/>
                  </a:solidFill>
                  <a:latin typeface="Arial" pitchFamily="34" charset="0"/>
                  <a:cs typeface="Arial" pitchFamily="34" charset="0"/>
                </a:endParaRPr>
              </a:p>
            </p:txBody>
          </p:sp>
          <p:sp>
            <p:nvSpPr>
              <p:cNvPr id="18" name="TextBox 17"/>
              <p:cNvSpPr txBox="1"/>
              <p:nvPr/>
            </p:nvSpPr>
            <p:spPr>
              <a:xfrm>
                <a:off x="3949700" y="2349500"/>
                <a:ext cx="482600" cy="298697"/>
              </a:xfrm>
              <a:prstGeom prst="rect">
                <a:avLst/>
              </a:prstGeom>
              <a:noFill/>
            </p:spPr>
            <p:txBody>
              <a:bodyPr vert="horz" rtlCol="0">
                <a:spAutoFit/>
              </a:bodyPr>
              <a:lstStyle/>
              <a:p>
                <a:r>
                  <a:rPr lang="en-US" b="1" i="1" smtClean="0">
                    <a:solidFill>
                      <a:srgbClr val="0000FF"/>
                    </a:solidFill>
                    <a:latin typeface="Arial" pitchFamily="34" charset="0"/>
                    <a:cs typeface="Arial" pitchFamily="34" charset="0"/>
                  </a:rPr>
                  <a:t>k</a:t>
                </a:r>
                <a:endParaRPr lang="en-US" b="1" i="1">
                  <a:solidFill>
                    <a:srgbClr val="0000FF"/>
                  </a:solidFill>
                  <a:latin typeface="Arial" pitchFamily="34" charset="0"/>
                  <a:cs typeface="Arial" pitchFamily="34" charset="0"/>
                </a:endParaRPr>
              </a:p>
            </p:txBody>
          </p:sp>
          <p:sp>
            <p:nvSpPr>
              <p:cNvPr id="19" name="TextBox 18"/>
              <p:cNvSpPr txBox="1"/>
              <p:nvPr/>
            </p:nvSpPr>
            <p:spPr>
              <a:xfrm>
                <a:off x="3949700" y="3302000"/>
                <a:ext cx="558800" cy="298697"/>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m</a:t>
                </a:r>
                <a:endParaRPr lang="en-US" b="1">
                  <a:solidFill>
                    <a:srgbClr val="0000FF"/>
                  </a:solidFill>
                  <a:latin typeface="Arial" pitchFamily="34" charset="0"/>
                  <a:cs typeface="Arial" pitchFamily="34" charset="0"/>
                </a:endParaRPr>
              </a:p>
            </p:txBody>
          </p:sp>
          <p:sp>
            <p:nvSpPr>
              <p:cNvPr id="20" name="TextBox 19"/>
              <p:cNvSpPr txBox="1"/>
              <p:nvPr/>
            </p:nvSpPr>
            <p:spPr>
              <a:xfrm>
                <a:off x="3187700" y="1473200"/>
                <a:ext cx="482600" cy="298697"/>
              </a:xfrm>
              <a:prstGeom prst="rect">
                <a:avLst/>
              </a:prstGeom>
              <a:noFill/>
            </p:spPr>
            <p:txBody>
              <a:bodyPr vert="horz" rtlCol="0">
                <a:spAutoFit/>
              </a:bodyPr>
              <a:lstStyle/>
              <a:p>
                <a:r>
                  <a:rPr lang="en-US" b="1" i="1" smtClean="0">
                    <a:solidFill>
                      <a:srgbClr val="0000FF"/>
                    </a:solidFill>
                    <a:latin typeface="Arial" pitchFamily="34" charset="0"/>
                    <a:cs typeface="Arial" pitchFamily="34" charset="0"/>
                  </a:rPr>
                  <a:t>n</a:t>
                </a:r>
                <a:endParaRPr lang="en-US" b="1" i="1">
                  <a:solidFill>
                    <a:srgbClr val="0000FF"/>
                  </a:solidFill>
                  <a:latin typeface="Arial" pitchFamily="34" charset="0"/>
                  <a:cs typeface="Arial" pitchFamily="34" charset="0"/>
                </a:endParaRPr>
              </a:p>
            </p:txBody>
          </p:sp>
        </p:grpSp>
        <p:sp>
          <p:nvSpPr>
            <p:cNvPr id="22" name="TextBox 21"/>
            <p:cNvSpPr txBox="1"/>
            <p:nvPr/>
          </p:nvSpPr>
          <p:spPr>
            <a:xfrm>
              <a:off x="381000" y="1689100"/>
              <a:ext cx="10160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 || m</a:t>
              </a:r>
              <a:endParaRPr lang="en-US" sz="2000" b="1" i="1" dirty="0">
                <a:solidFill>
                  <a:srgbClr val="0000FF"/>
                </a:solidFill>
                <a:latin typeface="Arial" pitchFamily="34" charset="0"/>
                <a:cs typeface="Arial" pitchFamily="34" charset="0"/>
              </a:endParaRPr>
            </a:p>
          </p:txBody>
        </p:sp>
      </p:grpSp>
      <p:sp>
        <p:nvSpPr>
          <p:cNvPr id="24" name="TextBox 23"/>
          <p:cNvSpPr txBox="1"/>
          <p:nvPr/>
        </p:nvSpPr>
        <p:spPr>
          <a:xfrm>
            <a:off x="5091871" y="3134922"/>
            <a:ext cx="3392567" cy="15696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m </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3 + </a:t>
            </a:r>
            <a:r>
              <a:rPr lang="en-US" sz="2400" b="1" i="1" dirty="0" smtClean="0">
                <a:solidFill>
                  <a:srgbClr val="0000FF"/>
                </a:solidFill>
                <a:latin typeface="Arial" pitchFamily="34" charset="0"/>
                <a:cs typeface="Arial" pitchFamily="34" charset="0"/>
              </a:rPr>
              <a:t>m </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6 = 180</a:t>
            </a:r>
            <a:r>
              <a:rPr lang="en-US" sz="2400" b="1" baseline="70000" dirty="0" smtClean="0">
                <a:solidFill>
                  <a:srgbClr val="0000FF"/>
                </a:solidFill>
                <a:latin typeface="Arial" pitchFamily="34" charset="0"/>
                <a:cs typeface="Arial" pitchFamily="34" charset="0"/>
              </a:rPr>
              <a:t>0</a:t>
            </a:r>
          </a:p>
          <a:p>
            <a:r>
              <a:rPr lang="en-US" sz="2400" b="1" baseline="70000"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m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4 + m </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5 = 180</a:t>
            </a:r>
            <a:r>
              <a:rPr lang="en-US" sz="2400" b="1" baseline="70000" dirty="0" smtClean="0">
                <a:solidFill>
                  <a:srgbClr val="0000FF"/>
                </a:solidFill>
                <a:latin typeface="Arial" pitchFamily="34" charset="0"/>
                <a:cs typeface="Arial" pitchFamily="34" charset="0"/>
              </a:rPr>
              <a:t>0</a:t>
            </a:r>
            <a:endParaRPr lang="en-US" sz="2400" b="1" baseline="70000" dirty="0">
              <a:solidFill>
                <a:srgbClr val="0000FF"/>
              </a:solidFill>
              <a:latin typeface="Arial" pitchFamily="34" charset="0"/>
              <a:cs typeface="Arial" pitchFamily="34" charset="0"/>
            </a:endParaRPr>
          </a:p>
        </p:txBody>
      </p:sp>
      <p:grpSp>
        <p:nvGrpSpPr>
          <p:cNvPr id="47" name="Group 46"/>
          <p:cNvGrpSpPr/>
          <p:nvPr/>
        </p:nvGrpSpPr>
        <p:grpSpPr>
          <a:xfrm>
            <a:off x="857250" y="6527794"/>
            <a:ext cx="8458201" cy="830997"/>
            <a:chOff x="495300" y="4140200"/>
            <a:chExt cx="7336488" cy="672069"/>
          </a:xfrm>
        </p:grpSpPr>
        <p:sp>
          <p:nvSpPr>
            <p:cNvPr id="39" name="TextBox 38"/>
            <p:cNvSpPr txBox="1"/>
            <p:nvPr/>
          </p:nvSpPr>
          <p:spPr>
            <a:xfrm>
              <a:off x="495300" y="4140200"/>
              <a:ext cx="7336488"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If m </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3 = 63</a:t>
              </a:r>
              <a:r>
                <a:rPr lang="en-US" sz="2400" b="1" baseline="70000" dirty="0" smtClean="0">
                  <a:solidFill>
                    <a:srgbClr val="0000FF"/>
                  </a:solidFill>
                  <a:latin typeface="Arial" pitchFamily="34" charset="0"/>
                  <a:cs typeface="Arial" pitchFamily="34" charset="0"/>
                </a:rPr>
                <a:t>0</a:t>
              </a:r>
              <a:r>
                <a:rPr lang="en-US" sz="2400" b="1" dirty="0" smtClean="0">
                  <a:solidFill>
                    <a:srgbClr val="0000FF"/>
                  </a:solidFill>
                  <a:latin typeface="Arial" pitchFamily="34" charset="0"/>
                  <a:cs typeface="Arial" pitchFamily="34" charset="0"/>
                </a:rPr>
                <a:t>, find the measure of </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6. Explain your answer.</a:t>
              </a:r>
              <a:endParaRPr lang="en-US" sz="2400" b="1" dirty="0">
                <a:solidFill>
                  <a:srgbClr val="0000FF"/>
                </a:solidFill>
                <a:latin typeface="Arial" pitchFamily="34" charset="0"/>
                <a:cs typeface="Arial" pitchFamily="34" charset="0"/>
              </a:endParaRPr>
            </a:p>
          </p:txBody>
        </p:sp>
        <p:cxnSp>
          <p:nvCxnSpPr>
            <p:cNvPr id="40" name="Straight Connector 39"/>
            <p:cNvCxnSpPr/>
            <p:nvPr/>
          </p:nvCxnSpPr>
          <p:spPr>
            <a:xfrm>
              <a:off x="572547" y="4431466"/>
              <a:ext cx="98728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961235" y="7253070"/>
            <a:ext cx="3921919" cy="646330"/>
            <a:chOff x="6056350" y="4640512"/>
            <a:chExt cx="3429000" cy="522720"/>
          </a:xfrm>
        </p:grpSpPr>
        <p:grpSp>
          <p:nvGrpSpPr>
            <p:cNvPr id="50" name="Group 49"/>
            <p:cNvGrpSpPr/>
            <p:nvPr/>
          </p:nvGrpSpPr>
          <p:grpSpPr>
            <a:xfrm>
              <a:off x="6550660" y="4808347"/>
              <a:ext cx="408305" cy="224536"/>
              <a:chOff x="6550660" y="4808347"/>
              <a:chExt cx="408305" cy="224536"/>
            </a:xfrm>
          </p:grpSpPr>
          <p:cxnSp>
            <p:nvCxnSpPr>
              <p:cNvPr id="48" name="Straight Connector 47"/>
              <p:cNvCxnSpPr/>
              <p:nvPr/>
            </p:nvCxnSpPr>
            <p:spPr>
              <a:xfrm flipH="1">
                <a:off x="6550660" y="4808347"/>
                <a:ext cx="346964" cy="224536"/>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71107" y="5032883"/>
                <a:ext cx="38785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6056350" y="4640512"/>
              <a:ext cx="3429000" cy="522720"/>
            </a:xfrm>
            <a:prstGeom prst="rect">
              <a:avLst/>
            </a:prstGeom>
            <a:noFill/>
          </p:spPr>
          <p:txBody>
            <a:bodyPr vert="horz" rtlCol="0">
              <a:spAutoFit/>
            </a:bodyPr>
            <a:lstStyle/>
            <a:p>
              <a:r>
                <a:rPr lang="en-US" sz="3600" b="1" dirty="0" smtClean="0">
                  <a:solidFill>
                    <a:srgbClr val="0000FF"/>
                  </a:solidFill>
                  <a:latin typeface="Arial" pitchFamily="34" charset="0"/>
                  <a:cs typeface="Arial" pitchFamily="34" charset="0"/>
                </a:rPr>
                <a:t>m    6 = 117</a:t>
              </a:r>
              <a:r>
                <a:rPr lang="en-US" sz="3600" b="1" baseline="70000" dirty="0" smtClean="0">
                  <a:solidFill>
                    <a:srgbClr val="0000FF"/>
                  </a:solidFill>
                  <a:latin typeface="Arial" pitchFamily="34" charset="0"/>
                  <a:cs typeface="Arial" pitchFamily="34" charset="0"/>
                </a:rPr>
                <a:t>0</a:t>
              </a:r>
              <a:endParaRPr lang="en-US" sz="3600" b="1" baseline="70000" dirty="0">
                <a:solidFill>
                  <a:srgbClr val="0000FF"/>
                </a:solidFill>
                <a:latin typeface="Arial" pitchFamily="34" charset="0"/>
                <a:cs typeface="Arial" pitchFamily="34" charset="0"/>
              </a:endParaRPr>
            </a:p>
          </p:txBody>
        </p:sp>
      </p:grpSp>
      <p:grpSp>
        <p:nvGrpSpPr>
          <p:cNvPr id="56" name="Group 55"/>
          <p:cNvGrpSpPr/>
          <p:nvPr/>
        </p:nvGrpSpPr>
        <p:grpSpPr>
          <a:xfrm>
            <a:off x="6191250" y="7137400"/>
            <a:ext cx="4268733" cy="1114931"/>
            <a:chOff x="5499100" y="4616450"/>
            <a:chExt cx="3732226" cy="901701"/>
          </a:xfrm>
        </p:grpSpPr>
        <p:sp>
          <p:nvSpPr>
            <p:cNvPr id="54" name="Freeform 53"/>
            <p:cNvSpPr/>
            <p:nvPr/>
          </p:nvSpPr>
          <p:spPr>
            <a:xfrm>
              <a:off x="5499100" y="4616450"/>
              <a:ext cx="3683001" cy="901701"/>
            </a:xfrm>
            <a:custGeom>
              <a:avLst/>
              <a:gdLst/>
              <a:ahLst/>
              <a:cxnLst/>
              <a:rect l="0" t="0" r="0" b="0"/>
              <a:pathLst>
                <a:path w="3683001" h="901701">
                  <a:moveTo>
                    <a:pt x="0" y="0"/>
                  </a:moveTo>
                  <a:lnTo>
                    <a:pt x="3683000" y="0"/>
                  </a:lnTo>
                  <a:lnTo>
                    <a:pt x="3683000" y="901700"/>
                  </a:lnTo>
                  <a:lnTo>
                    <a:pt x="0" y="901700"/>
                  </a:lnTo>
                  <a:close/>
                </a:path>
              </a:pathLst>
            </a:custGeom>
            <a:solidFill>
              <a:srgbClr val="E6E6FA"/>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5" name="TextBox 54"/>
            <p:cNvSpPr txBox="1"/>
            <p:nvPr/>
          </p:nvSpPr>
          <p:spPr>
            <a:xfrm>
              <a:off x="6665926" y="4917952"/>
              <a:ext cx="2565400" cy="298697"/>
            </a:xfrm>
            <a:prstGeom prst="rect">
              <a:avLst/>
            </a:prstGeom>
            <a:noFill/>
          </p:spPr>
          <p:txBody>
            <a:bodyPr vert="horz" rtlCol="0">
              <a:spAutoFit/>
            </a:bodyPr>
            <a:lstStyle/>
            <a:p>
              <a:r>
                <a:rPr lang="en-US" b="1" smtClean="0">
                  <a:solidFill>
                    <a:srgbClr val="FF0000"/>
                  </a:solidFill>
                  <a:latin typeface="Arial" pitchFamily="34" charset="0"/>
                  <a:cs typeface="Arial" pitchFamily="34" charset="0"/>
                </a:rPr>
                <a:t>Answer</a:t>
              </a:r>
              <a:endParaRPr lang="en-US"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241952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5657850" y="2152248"/>
            <a:ext cx="4386739" cy="3156352"/>
            <a:chOff x="5143500" y="1485900"/>
            <a:chExt cx="3835400" cy="2552700"/>
          </a:xfrm>
        </p:grpSpPr>
        <p:cxnSp>
          <p:nvCxnSpPr>
            <p:cNvPr id="2" name="Straight Connector 1"/>
            <p:cNvCxnSpPr/>
            <p:nvPr/>
          </p:nvCxnSpPr>
          <p:spPr>
            <a:xfrm>
              <a:off x="5899150" y="2540000"/>
              <a:ext cx="25019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873750" y="3378200"/>
              <a:ext cx="25781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6038850" y="1866900"/>
              <a:ext cx="990600" cy="20701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756400" y="2245611"/>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endParaRPr lang="en-US" sz="2000" b="1" dirty="0">
                <a:solidFill>
                  <a:srgbClr val="0000FF"/>
                </a:solidFill>
                <a:latin typeface="Arial" pitchFamily="34" charset="0"/>
                <a:cs typeface="Arial" pitchFamily="34" charset="0"/>
              </a:endParaRPr>
            </a:p>
          </p:txBody>
        </p:sp>
        <p:sp>
          <p:nvSpPr>
            <p:cNvPr id="6" name="TextBox 5"/>
            <p:cNvSpPr txBox="1"/>
            <p:nvPr/>
          </p:nvSpPr>
          <p:spPr>
            <a:xfrm>
              <a:off x="6515100" y="2245611"/>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a:t>
              </a:r>
              <a:endParaRPr lang="en-US" sz="2000" b="1" dirty="0">
                <a:solidFill>
                  <a:srgbClr val="0000FF"/>
                </a:solidFill>
                <a:latin typeface="Arial" pitchFamily="34" charset="0"/>
                <a:cs typeface="Arial" pitchFamily="34" charset="0"/>
              </a:endParaRPr>
            </a:p>
          </p:txBody>
        </p:sp>
        <p:sp>
          <p:nvSpPr>
            <p:cNvPr id="7" name="TextBox 6"/>
            <p:cNvSpPr txBox="1"/>
            <p:nvPr/>
          </p:nvSpPr>
          <p:spPr>
            <a:xfrm>
              <a:off x="6342713" y="25273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 name="TextBox 7"/>
            <p:cNvSpPr txBox="1"/>
            <p:nvPr/>
          </p:nvSpPr>
          <p:spPr>
            <a:xfrm>
              <a:off x="6654800" y="25527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sp>
          <p:nvSpPr>
            <p:cNvPr id="9" name="TextBox 8"/>
            <p:cNvSpPr txBox="1"/>
            <p:nvPr/>
          </p:nvSpPr>
          <p:spPr>
            <a:xfrm>
              <a:off x="6400800" y="3094432"/>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5</a:t>
              </a:r>
              <a:endParaRPr lang="en-US" sz="2000" b="1">
                <a:solidFill>
                  <a:srgbClr val="0000FF"/>
                </a:solidFill>
                <a:latin typeface="Arial" pitchFamily="34" charset="0"/>
                <a:cs typeface="Arial" pitchFamily="34" charset="0"/>
              </a:endParaRPr>
            </a:p>
          </p:txBody>
        </p:sp>
        <p:sp>
          <p:nvSpPr>
            <p:cNvPr id="10" name="TextBox 9"/>
            <p:cNvSpPr txBox="1"/>
            <p:nvPr/>
          </p:nvSpPr>
          <p:spPr>
            <a:xfrm>
              <a:off x="6076221" y="3094432"/>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sp>
          <p:nvSpPr>
            <p:cNvPr id="11" name="TextBox 10"/>
            <p:cNvSpPr txBox="1"/>
            <p:nvPr/>
          </p:nvSpPr>
          <p:spPr>
            <a:xfrm>
              <a:off x="5942975" y="33782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7</a:t>
              </a:r>
              <a:endParaRPr lang="en-US" sz="2000" b="1" dirty="0">
                <a:solidFill>
                  <a:srgbClr val="0000FF"/>
                </a:solidFill>
                <a:latin typeface="Arial" pitchFamily="34" charset="0"/>
                <a:cs typeface="Arial" pitchFamily="34" charset="0"/>
              </a:endParaRPr>
            </a:p>
          </p:txBody>
        </p:sp>
        <p:sp>
          <p:nvSpPr>
            <p:cNvPr id="12" name="TextBox 11"/>
            <p:cNvSpPr txBox="1"/>
            <p:nvPr/>
          </p:nvSpPr>
          <p:spPr>
            <a:xfrm>
              <a:off x="6324600" y="3429000"/>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8</a:t>
              </a:r>
              <a:endParaRPr lang="en-US" sz="2000" b="1">
                <a:solidFill>
                  <a:srgbClr val="0000FF"/>
                </a:solidFill>
                <a:latin typeface="Arial" pitchFamily="34" charset="0"/>
                <a:cs typeface="Arial" pitchFamily="34" charset="0"/>
              </a:endParaRPr>
            </a:p>
          </p:txBody>
        </p:sp>
        <p:sp>
          <p:nvSpPr>
            <p:cNvPr id="13" name="TextBox 12"/>
            <p:cNvSpPr txBox="1"/>
            <p:nvPr/>
          </p:nvSpPr>
          <p:spPr>
            <a:xfrm>
              <a:off x="8470900" y="2400300"/>
              <a:ext cx="431800" cy="323589"/>
            </a:xfrm>
            <a:prstGeom prst="rect">
              <a:avLst/>
            </a:prstGeom>
            <a:noFill/>
          </p:spPr>
          <p:txBody>
            <a:bodyPr vert="horz" rtlCol="0">
              <a:spAutoFit/>
            </a:bodyPr>
            <a:lstStyle/>
            <a:p>
              <a:r>
                <a:rPr lang="en-US" sz="2000" b="1" i="1" smtClean="0">
                  <a:solidFill>
                    <a:srgbClr val="0000FF"/>
                  </a:solidFill>
                  <a:latin typeface="Arial" pitchFamily="34" charset="0"/>
                  <a:cs typeface="Arial" pitchFamily="34" charset="0"/>
                </a:rPr>
                <a:t>k</a:t>
              </a:r>
              <a:endParaRPr lang="en-US" sz="2000" b="1" i="1">
                <a:solidFill>
                  <a:srgbClr val="0000FF"/>
                </a:solidFill>
                <a:latin typeface="Arial" pitchFamily="34" charset="0"/>
                <a:cs typeface="Arial" pitchFamily="34" charset="0"/>
              </a:endParaRPr>
            </a:p>
          </p:txBody>
        </p:sp>
        <p:sp>
          <p:nvSpPr>
            <p:cNvPr id="14" name="TextBox 13"/>
            <p:cNvSpPr txBox="1"/>
            <p:nvPr/>
          </p:nvSpPr>
          <p:spPr>
            <a:xfrm>
              <a:off x="8470900" y="3238500"/>
              <a:ext cx="5080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m</a:t>
              </a:r>
              <a:endParaRPr lang="en-US" sz="2000" b="1">
                <a:solidFill>
                  <a:srgbClr val="0000FF"/>
                </a:solidFill>
                <a:latin typeface="Arial" pitchFamily="34" charset="0"/>
                <a:cs typeface="Arial" pitchFamily="34" charset="0"/>
              </a:endParaRPr>
            </a:p>
          </p:txBody>
        </p:sp>
        <p:sp>
          <p:nvSpPr>
            <p:cNvPr id="15" name="TextBox 14"/>
            <p:cNvSpPr txBox="1"/>
            <p:nvPr/>
          </p:nvSpPr>
          <p:spPr>
            <a:xfrm>
              <a:off x="7061200" y="1587500"/>
              <a:ext cx="4318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n</a:t>
              </a:r>
              <a:endParaRPr lang="en-US" sz="2000" b="1" i="1" dirty="0">
                <a:solidFill>
                  <a:srgbClr val="0000FF"/>
                </a:solidFill>
                <a:latin typeface="Arial" pitchFamily="34" charset="0"/>
                <a:cs typeface="Arial" pitchFamily="34" charset="0"/>
              </a:endParaRPr>
            </a:p>
          </p:txBody>
        </p:sp>
        <p:sp>
          <p:nvSpPr>
            <p:cNvPr id="16" name="TextBox 15"/>
            <p:cNvSpPr txBox="1"/>
            <p:nvPr/>
          </p:nvSpPr>
          <p:spPr>
            <a:xfrm>
              <a:off x="5143500" y="1485900"/>
              <a:ext cx="9144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 || m</a:t>
              </a:r>
              <a:endParaRPr lang="en-US" sz="2000" b="1" i="1" dirty="0">
                <a:solidFill>
                  <a:srgbClr val="0000FF"/>
                </a:solidFill>
                <a:latin typeface="Arial" pitchFamily="34" charset="0"/>
                <a:cs typeface="Arial" pitchFamily="34" charset="0"/>
              </a:endParaRPr>
            </a:p>
          </p:txBody>
        </p:sp>
        <p:cxnSp>
          <p:nvCxnSpPr>
            <p:cNvPr id="19" name="Straight Connector 18"/>
            <p:cNvCxnSpPr/>
            <p:nvPr/>
          </p:nvCxnSpPr>
          <p:spPr>
            <a:xfrm flipH="1">
              <a:off x="7048500" y="1828800"/>
              <a:ext cx="977900" cy="22098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85101" y="2245611"/>
              <a:ext cx="241278"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9</a:t>
              </a:r>
              <a:endParaRPr lang="en-US" sz="2000" b="1" dirty="0">
                <a:solidFill>
                  <a:srgbClr val="0000FF"/>
                </a:solidFill>
                <a:latin typeface="Arial" pitchFamily="34" charset="0"/>
                <a:cs typeface="Arial" pitchFamily="34" charset="0"/>
              </a:endParaRPr>
            </a:p>
          </p:txBody>
        </p:sp>
        <p:sp>
          <p:nvSpPr>
            <p:cNvPr id="23" name="TextBox 22"/>
            <p:cNvSpPr txBox="1"/>
            <p:nvPr/>
          </p:nvSpPr>
          <p:spPr>
            <a:xfrm>
              <a:off x="7342057" y="2245611"/>
              <a:ext cx="558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10</a:t>
              </a:r>
              <a:endParaRPr lang="en-US" sz="2000" b="1" dirty="0">
                <a:solidFill>
                  <a:srgbClr val="0000FF"/>
                </a:solidFill>
                <a:latin typeface="Arial" pitchFamily="34" charset="0"/>
                <a:cs typeface="Arial" pitchFamily="34" charset="0"/>
              </a:endParaRPr>
            </a:p>
          </p:txBody>
        </p:sp>
        <p:sp>
          <p:nvSpPr>
            <p:cNvPr id="24" name="TextBox 23"/>
            <p:cNvSpPr txBox="1"/>
            <p:nvPr/>
          </p:nvSpPr>
          <p:spPr>
            <a:xfrm>
              <a:off x="7238981" y="2510430"/>
              <a:ext cx="558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11</a:t>
              </a:r>
              <a:endParaRPr lang="en-US" sz="2000" b="1" dirty="0">
                <a:solidFill>
                  <a:srgbClr val="0000FF"/>
                </a:solidFill>
                <a:latin typeface="Arial" pitchFamily="34" charset="0"/>
                <a:cs typeface="Arial" pitchFamily="34" charset="0"/>
              </a:endParaRPr>
            </a:p>
          </p:txBody>
        </p:sp>
        <p:sp>
          <p:nvSpPr>
            <p:cNvPr id="25" name="TextBox 24"/>
            <p:cNvSpPr txBox="1"/>
            <p:nvPr/>
          </p:nvSpPr>
          <p:spPr>
            <a:xfrm>
              <a:off x="7645399" y="2540000"/>
              <a:ext cx="512838"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12</a:t>
              </a:r>
              <a:endParaRPr lang="en-US" sz="2000" b="1" dirty="0">
                <a:solidFill>
                  <a:srgbClr val="0000FF"/>
                </a:solidFill>
                <a:latin typeface="Arial" pitchFamily="34" charset="0"/>
                <a:cs typeface="Arial" pitchFamily="34" charset="0"/>
              </a:endParaRPr>
            </a:p>
          </p:txBody>
        </p:sp>
        <p:sp>
          <p:nvSpPr>
            <p:cNvPr id="26" name="TextBox 25"/>
            <p:cNvSpPr txBox="1"/>
            <p:nvPr/>
          </p:nvSpPr>
          <p:spPr>
            <a:xfrm>
              <a:off x="7408680" y="3094432"/>
              <a:ext cx="413939"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13</a:t>
              </a:r>
              <a:endParaRPr lang="en-US" sz="2000" b="1" dirty="0">
                <a:solidFill>
                  <a:srgbClr val="0000FF"/>
                </a:solidFill>
                <a:latin typeface="Arial" pitchFamily="34" charset="0"/>
                <a:cs typeface="Arial" pitchFamily="34" charset="0"/>
              </a:endParaRPr>
            </a:p>
          </p:txBody>
        </p:sp>
        <p:sp>
          <p:nvSpPr>
            <p:cNvPr id="27" name="TextBox 26"/>
            <p:cNvSpPr txBox="1"/>
            <p:nvPr/>
          </p:nvSpPr>
          <p:spPr>
            <a:xfrm>
              <a:off x="6942320" y="3094432"/>
              <a:ext cx="558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14</a:t>
              </a:r>
              <a:endParaRPr lang="en-US" sz="2000" b="1" dirty="0">
                <a:solidFill>
                  <a:srgbClr val="0000FF"/>
                </a:solidFill>
                <a:latin typeface="Arial" pitchFamily="34" charset="0"/>
                <a:cs typeface="Arial" pitchFamily="34" charset="0"/>
              </a:endParaRPr>
            </a:p>
          </p:txBody>
        </p:sp>
        <p:sp>
          <p:nvSpPr>
            <p:cNvPr id="28" name="TextBox 27"/>
            <p:cNvSpPr txBox="1"/>
            <p:nvPr/>
          </p:nvSpPr>
          <p:spPr>
            <a:xfrm>
              <a:off x="6809074" y="3376112"/>
              <a:ext cx="558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15</a:t>
              </a:r>
              <a:endParaRPr lang="en-US" sz="2000" b="1" dirty="0">
                <a:solidFill>
                  <a:srgbClr val="0000FF"/>
                </a:solidFill>
                <a:latin typeface="Arial" pitchFamily="34" charset="0"/>
                <a:cs typeface="Arial" pitchFamily="34" charset="0"/>
              </a:endParaRPr>
            </a:p>
          </p:txBody>
        </p:sp>
        <p:sp>
          <p:nvSpPr>
            <p:cNvPr id="29" name="TextBox 28"/>
            <p:cNvSpPr txBox="1"/>
            <p:nvPr/>
          </p:nvSpPr>
          <p:spPr>
            <a:xfrm>
              <a:off x="7239000" y="3416300"/>
              <a:ext cx="558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16</a:t>
              </a:r>
              <a:endParaRPr lang="en-US" sz="2000" b="1" dirty="0">
                <a:solidFill>
                  <a:srgbClr val="0000FF"/>
                </a:solidFill>
                <a:latin typeface="Arial" pitchFamily="34" charset="0"/>
                <a:cs typeface="Arial" pitchFamily="34" charset="0"/>
              </a:endParaRPr>
            </a:p>
          </p:txBody>
        </p:sp>
        <p:sp>
          <p:nvSpPr>
            <p:cNvPr id="30" name="TextBox 29"/>
            <p:cNvSpPr txBox="1"/>
            <p:nvPr/>
          </p:nvSpPr>
          <p:spPr>
            <a:xfrm>
              <a:off x="8204200" y="1562100"/>
              <a:ext cx="4318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p</a:t>
              </a:r>
              <a:endParaRPr lang="en-US" sz="2000" b="1" i="1" dirty="0">
                <a:solidFill>
                  <a:srgbClr val="0000FF"/>
                </a:solidFill>
                <a:latin typeface="Arial" pitchFamily="34" charset="0"/>
                <a:cs typeface="Arial" pitchFamily="34" charset="0"/>
              </a:endParaRPr>
            </a:p>
          </p:txBody>
        </p:sp>
        <p:sp>
          <p:nvSpPr>
            <p:cNvPr id="31" name="TextBox 30"/>
            <p:cNvSpPr txBox="1"/>
            <p:nvPr/>
          </p:nvSpPr>
          <p:spPr>
            <a:xfrm>
              <a:off x="5156200" y="1968500"/>
              <a:ext cx="8636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n || p</a:t>
              </a:r>
              <a:endParaRPr lang="en-US" sz="2000" b="1" i="1" dirty="0">
                <a:solidFill>
                  <a:srgbClr val="0000FF"/>
                </a:solidFill>
                <a:latin typeface="Arial" pitchFamily="34" charset="0"/>
                <a:cs typeface="Arial" pitchFamily="34" charset="0"/>
              </a:endParaRPr>
            </a:p>
          </p:txBody>
        </p:sp>
      </p:grpSp>
      <p:sp>
        <p:nvSpPr>
          <p:cNvPr id="36" name="TextBox 35"/>
          <p:cNvSpPr txBox="1"/>
          <p:nvPr/>
        </p:nvSpPr>
        <p:spPr>
          <a:xfrm>
            <a:off x="1145965" y="984792"/>
            <a:ext cx="642938"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6</a:t>
            </a:r>
          </a:p>
        </p:txBody>
      </p:sp>
      <p:sp>
        <p:nvSpPr>
          <p:cNvPr id="37" name="TextBox 36"/>
          <p:cNvSpPr txBox="1"/>
          <p:nvPr/>
        </p:nvSpPr>
        <p:spPr>
          <a:xfrm>
            <a:off x="1958556" y="984792"/>
            <a:ext cx="817792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If m </a:t>
            </a:r>
            <a:r>
              <a:rPr lang="en-US" sz="2800" b="1" dirty="0">
                <a:latin typeface="Arial" pitchFamily="34" charset="0"/>
                <a:cs typeface="Arial" pitchFamily="34" charset="0"/>
                <a:sym typeface="Symbol"/>
              </a:rPr>
              <a:t></a:t>
            </a:r>
            <a:r>
              <a:rPr lang="en-US" sz="2800" b="1" dirty="0" smtClean="0">
                <a:solidFill>
                  <a:srgbClr val="000000"/>
                </a:solidFill>
                <a:latin typeface="Arial" pitchFamily="34" charset="0"/>
                <a:cs typeface="Arial" pitchFamily="34" charset="0"/>
              </a:rPr>
              <a:t> 4=116</a:t>
            </a:r>
            <a:r>
              <a:rPr lang="en-US" sz="2800" b="1" baseline="70000" dirty="0" smtClean="0">
                <a:solidFill>
                  <a:srgbClr val="000000"/>
                </a:solidFill>
                <a:latin typeface="Arial" pitchFamily="34" charset="0"/>
                <a:cs typeface="Arial" pitchFamily="34" charset="0"/>
              </a:rPr>
              <a:t>0</a:t>
            </a:r>
            <a:r>
              <a:rPr lang="en-US" sz="2800" b="1" dirty="0" smtClean="0">
                <a:solidFill>
                  <a:srgbClr val="000000"/>
                </a:solidFill>
                <a:latin typeface="Arial" pitchFamily="34" charset="0"/>
                <a:cs typeface="Arial" pitchFamily="34" charset="0"/>
              </a:rPr>
              <a:t>, then find the measure of </a:t>
            </a:r>
            <a:r>
              <a:rPr lang="en-US" sz="2800" b="1" dirty="0" smtClean="0">
                <a:latin typeface="Arial" pitchFamily="34" charset="0"/>
                <a:cs typeface="Arial" pitchFamily="34" charset="0"/>
                <a:sym typeface="Symbol"/>
              </a:rPr>
              <a:t> </a:t>
            </a:r>
            <a:r>
              <a:rPr lang="en-US" sz="2800" b="1" dirty="0" smtClean="0">
                <a:solidFill>
                  <a:srgbClr val="000000"/>
                </a:solidFill>
                <a:latin typeface="Arial" pitchFamily="34" charset="0"/>
                <a:cs typeface="Arial" pitchFamily="34" charset="0"/>
              </a:rPr>
              <a:t>9.</a:t>
            </a:r>
            <a:endParaRPr lang="en-US" sz="2800" b="1" dirty="0">
              <a:solidFill>
                <a:srgbClr val="000000"/>
              </a:solidFill>
              <a:latin typeface="Arial" pitchFamily="34" charset="0"/>
              <a:cs typeface="Arial" pitchFamily="34" charset="0"/>
            </a:endParaRPr>
          </a:p>
        </p:txBody>
      </p:sp>
      <p:pic>
        <p:nvPicPr>
          <p:cNvPr id="41" name="Picture 4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78517"/>
            <a:ext cx="4648200" cy="78516"/>
          </a:xfrm>
          <a:prstGeom prst="rect">
            <a:avLst/>
          </a:prstGeom>
          <a:solidFill>
            <a:scrgbClr r="0" g="0" b="0">
              <a:alpha val="0"/>
            </a:scrgbClr>
          </a:solidFill>
        </p:spPr>
      </p:pic>
      <p:sp>
        <p:nvSpPr>
          <p:cNvPr id="45" name="Down Arrow 44"/>
          <p:cNvSpPr/>
          <p:nvPr/>
        </p:nvSpPr>
        <p:spPr>
          <a:xfrm rot="16200000">
            <a:off x="8987065" y="3407992"/>
            <a:ext cx="123283" cy="1145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16200000">
            <a:off x="8804925" y="4430491"/>
            <a:ext cx="123283" cy="1145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rot="12000000">
            <a:off x="7604818" y="2899356"/>
            <a:ext cx="123283" cy="914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rot="12000000">
            <a:off x="8689725" y="3037126"/>
            <a:ext cx="123283" cy="914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014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5614511" y="2076048"/>
            <a:ext cx="4386739" cy="3156352"/>
            <a:chOff x="5257800" y="1130300"/>
            <a:chExt cx="3835400" cy="2552700"/>
          </a:xfrm>
        </p:grpSpPr>
        <p:cxnSp>
          <p:nvCxnSpPr>
            <p:cNvPr id="2" name="Straight Connector 1"/>
            <p:cNvCxnSpPr/>
            <p:nvPr/>
          </p:nvCxnSpPr>
          <p:spPr>
            <a:xfrm>
              <a:off x="6013450" y="2184400"/>
              <a:ext cx="25019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988050" y="3022600"/>
              <a:ext cx="25781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6153150" y="1511300"/>
              <a:ext cx="990600" cy="20701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70700" y="1856291"/>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endParaRPr lang="en-US" sz="2000" b="1" dirty="0">
                <a:solidFill>
                  <a:srgbClr val="0000FF"/>
                </a:solidFill>
                <a:latin typeface="Arial" pitchFamily="34" charset="0"/>
                <a:cs typeface="Arial" pitchFamily="34" charset="0"/>
              </a:endParaRPr>
            </a:p>
          </p:txBody>
        </p:sp>
        <p:sp>
          <p:nvSpPr>
            <p:cNvPr id="6" name="TextBox 5"/>
            <p:cNvSpPr txBox="1"/>
            <p:nvPr/>
          </p:nvSpPr>
          <p:spPr>
            <a:xfrm>
              <a:off x="6612745" y="1884924"/>
              <a:ext cx="241299"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2</a:t>
              </a:r>
              <a:endParaRPr lang="en-US" sz="2000" b="1" dirty="0">
                <a:solidFill>
                  <a:srgbClr val="0000FF"/>
                </a:solidFill>
                <a:latin typeface="Arial" pitchFamily="34" charset="0"/>
                <a:cs typeface="Arial" pitchFamily="34" charset="0"/>
              </a:endParaRPr>
            </a:p>
          </p:txBody>
        </p:sp>
        <p:sp>
          <p:nvSpPr>
            <p:cNvPr id="7" name="TextBox 6"/>
            <p:cNvSpPr txBox="1"/>
            <p:nvPr/>
          </p:nvSpPr>
          <p:spPr>
            <a:xfrm>
              <a:off x="6476209" y="2193106"/>
              <a:ext cx="291320"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8" name="TextBox 7"/>
            <p:cNvSpPr txBox="1"/>
            <p:nvPr/>
          </p:nvSpPr>
          <p:spPr>
            <a:xfrm>
              <a:off x="6784184" y="2169193"/>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4</a:t>
              </a:r>
              <a:endParaRPr lang="en-US" sz="2000" b="1">
                <a:solidFill>
                  <a:srgbClr val="0000FF"/>
                </a:solidFill>
                <a:latin typeface="Arial" pitchFamily="34" charset="0"/>
                <a:cs typeface="Arial" pitchFamily="34" charset="0"/>
              </a:endParaRPr>
            </a:p>
          </p:txBody>
        </p:sp>
        <p:sp>
          <p:nvSpPr>
            <p:cNvPr id="9" name="TextBox 8"/>
            <p:cNvSpPr txBox="1"/>
            <p:nvPr/>
          </p:nvSpPr>
          <p:spPr>
            <a:xfrm>
              <a:off x="6515100" y="2719873"/>
              <a:ext cx="338944" cy="323589"/>
            </a:xfrm>
            <a:prstGeom prst="rect">
              <a:avLst/>
            </a:prstGeom>
            <a:noFill/>
          </p:spPr>
          <p:txBody>
            <a:bodyPr vert="horz" wrap="square" rtlCol="0">
              <a:spAutoFit/>
            </a:bodyPr>
            <a:lstStyle/>
            <a:p>
              <a:r>
                <a:rPr lang="en-US" sz="2000" b="1" smtClean="0">
                  <a:solidFill>
                    <a:srgbClr val="0000FF"/>
                  </a:solidFill>
                  <a:latin typeface="Arial" pitchFamily="34" charset="0"/>
                  <a:cs typeface="Arial" pitchFamily="34" charset="0"/>
                </a:rPr>
                <a:t>5</a:t>
              </a:r>
              <a:endParaRPr lang="en-US" sz="2000" b="1">
                <a:solidFill>
                  <a:srgbClr val="0000FF"/>
                </a:solidFill>
                <a:latin typeface="Arial" pitchFamily="34" charset="0"/>
                <a:cs typeface="Arial" pitchFamily="34" charset="0"/>
              </a:endParaRPr>
            </a:p>
          </p:txBody>
        </p:sp>
        <p:sp>
          <p:nvSpPr>
            <p:cNvPr id="10" name="TextBox 9"/>
            <p:cNvSpPr txBox="1"/>
            <p:nvPr/>
          </p:nvSpPr>
          <p:spPr>
            <a:xfrm>
              <a:off x="6192831" y="2735280"/>
              <a:ext cx="283377"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sp>
          <p:nvSpPr>
            <p:cNvPr id="11" name="TextBox 10"/>
            <p:cNvSpPr txBox="1"/>
            <p:nvPr/>
          </p:nvSpPr>
          <p:spPr>
            <a:xfrm>
              <a:off x="6067421" y="3051277"/>
              <a:ext cx="354824"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7</a:t>
              </a:r>
              <a:endParaRPr lang="en-US" sz="2000" b="1" dirty="0">
                <a:solidFill>
                  <a:srgbClr val="0000FF"/>
                </a:solidFill>
                <a:latin typeface="Arial" pitchFamily="34" charset="0"/>
                <a:cs typeface="Arial" pitchFamily="34" charset="0"/>
              </a:endParaRPr>
            </a:p>
          </p:txBody>
        </p:sp>
        <p:sp>
          <p:nvSpPr>
            <p:cNvPr id="12" name="TextBox 11"/>
            <p:cNvSpPr txBox="1"/>
            <p:nvPr/>
          </p:nvSpPr>
          <p:spPr>
            <a:xfrm>
              <a:off x="6438900" y="30734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8</a:t>
              </a:r>
              <a:endParaRPr lang="en-US" sz="2000" b="1" dirty="0">
                <a:solidFill>
                  <a:srgbClr val="0000FF"/>
                </a:solidFill>
                <a:latin typeface="Arial" pitchFamily="34" charset="0"/>
                <a:cs typeface="Arial" pitchFamily="34" charset="0"/>
              </a:endParaRPr>
            </a:p>
          </p:txBody>
        </p:sp>
        <p:sp>
          <p:nvSpPr>
            <p:cNvPr id="13" name="TextBox 12"/>
            <p:cNvSpPr txBox="1"/>
            <p:nvPr/>
          </p:nvSpPr>
          <p:spPr>
            <a:xfrm>
              <a:off x="8585200" y="2044700"/>
              <a:ext cx="431800" cy="323589"/>
            </a:xfrm>
            <a:prstGeom prst="rect">
              <a:avLst/>
            </a:prstGeom>
            <a:noFill/>
          </p:spPr>
          <p:txBody>
            <a:bodyPr vert="horz" rtlCol="0">
              <a:spAutoFit/>
            </a:bodyPr>
            <a:lstStyle/>
            <a:p>
              <a:r>
                <a:rPr lang="en-US" sz="2000" b="1" i="1" smtClean="0">
                  <a:solidFill>
                    <a:srgbClr val="0000FF"/>
                  </a:solidFill>
                  <a:latin typeface="Arial" pitchFamily="34" charset="0"/>
                  <a:cs typeface="Arial" pitchFamily="34" charset="0"/>
                </a:rPr>
                <a:t>k</a:t>
              </a:r>
              <a:endParaRPr lang="en-US" sz="2000" b="1" i="1">
                <a:solidFill>
                  <a:srgbClr val="0000FF"/>
                </a:solidFill>
                <a:latin typeface="Arial" pitchFamily="34" charset="0"/>
                <a:cs typeface="Arial" pitchFamily="34" charset="0"/>
              </a:endParaRPr>
            </a:p>
          </p:txBody>
        </p:sp>
        <p:sp>
          <p:nvSpPr>
            <p:cNvPr id="14" name="TextBox 13"/>
            <p:cNvSpPr txBox="1"/>
            <p:nvPr/>
          </p:nvSpPr>
          <p:spPr>
            <a:xfrm>
              <a:off x="8585200" y="2882900"/>
              <a:ext cx="5080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m</a:t>
              </a:r>
              <a:endParaRPr lang="en-US" sz="2000" b="1">
                <a:solidFill>
                  <a:srgbClr val="0000FF"/>
                </a:solidFill>
                <a:latin typeface="Arial" pitchFamily="34" charset="0"/>
                <a:cs typeface="Arial" pitchFamily="34" charset="0"/>
              </a:endParaRPr>
            </a:p>
          </p:txBody>
        </p:sp>
        <p:sp>
          <p:nvSpPr>
            <p:cNvPr id="15" name="TextBox 14"/>
            <p:cNvSpPr txBox="1"/>
            <p:nvPr/>
          </p:nvSpPr>
          <p:spPr>
            <a:xfrm>
              <a:off x="7175500" y="1231900"/>
              <a:ext cx="431800" cy="323589"/>
            </a:xfrm>
            <a:prstGeom prst="rect">
              <a:avLst/>
            </a:prstGeom>
            <a:noFill/>
          </p:spPr>
          <p:txBody>
            <a:bodyPr vert="horz" rtlCol="0">
              <a:spAutoFit/>
            </a:bodyPr>
            <a:lstStyle/>
            <a:p>
              <a:r>
                <a:rPr lang="en-US" sz="2000" b="1" i="1" smtClean="0">
                  <a:solidFill>
                    <a:srgbClr val="0000FF"/>
                  </a:solidFill>
                  <a:latin typeface="Arial" pitchFamily="34" charset="0"/>
                  <a:cs typeface="Arial" pitchFamily="34" charset="0"/>
                </a:rPr>
                <a:t>n</a:t>
              </a:r>
              <a:endParaRPr lang="en-US" sz="2000" b="1" i="1">
                <a:solidFill>
                  <a:srgbClr val="0000FF"/>
                </a:solidFill>
                <a:latin typeface="Arial" pitchFamily="34" charset="0"/>
                <a:cs typeface="Arial" pitchFamily="34" charset="0"/>
              </a:endParaRPr>
            </a:p>
          </p:txBody>
        </p:sp>
        <p:sp>
          <p:nvSpPr>
            <p:cNvPr id="16" name="TextBox 15"/>
            <p:cNvSpPr txBox="1"/>
            <p:nvPr/>
          </p:nvSpPr>
          <p:spPr>
            <a:xfrm>
              <a:off x="5257800" y="1130300"/>
              <a:ext cx="9144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 || m</a:t>
              </a:r>
              <a:endParaRPr lang="en-US" sz="2000" b="1" i="1" dirty="0">
                <a:solidFill>
                  <a:srgbClr val="0000FF"/>
                </a:solidFill>
                <a:latin typeface="Arial" pitchFamily="34" charset="0"/>
                <a:cs typeface="Arial" pitchFamily="34" charset="0"/>
              </a:endParaRPr>
            </a:p>
          </p:txBody>
        </p:sp>
        <p:cxnSp>
          <p:nvCxnSpPr>
            <p:cNvPr id="19" name="Straight Connector 18"/>
            <p:cNvCxnSpPr/>
            <p:nvPr/>
          </p:nvCxnSpPr>
          <p:spPr>
            <a:xfrm flipH="1">
              <a:off x="7162800" y="1473200"/>
              <a:ext cx="977900" cy="22098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99401" y="1871697"/>
              <a:ext cx="242133"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9</a:t>
              </a:r>
              <a:endParaRPr lang="en-US" sz="2000" b="1" dirty="0">
                <a:solidFill>
                  <a:srgbClr val="0000FF"/>
                </a:solidFill>
                <a:latin typeface="Arial" pitchFamily="34" charset="0"/>
                <a:cs typeface="Arial" pitchFamily="34" charset="0"/>
              </a:endParaRPr>
            </a:p>
          </p:txBody>
        </p:sp>
        <p:sp>
          <p:nvSpPr>
            <p:cNvPr id="23" name="TextBox 22"/>
            <p:cNvSpPr txBox="1"/>
            <p:nvPr/>
          </p:nvSpPr>
          <p:spPr>
            <a:xfrm>
              <a:off x="7450131" y="1898328"/>
              <a:ext cx="57710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10</a:t>
              </a:r>
              <a:endParaRPr lang="en-US" sz="2000" b="1" dirty="0">
                <a:solidFill>
                  <a:srgbClr val="0000FF"/>
                </a:solidFill>
                <a:latin typeface="Arial" pitchFamily="34" charset="0"/>
                <a:cs typeface="Arial" pitchFamily="34" charset="0"/>
              </a:endParaRPr>
            </a:p>
          </p:txBody>
        </p:sp>
        <p:sp>
          <p:nvSpPr>
            <p:cNvPr id="24" name="TextBox 23"/>
            <p:cNvSpPr txBox="1"/>
            <p:nvPr/>
          </p:nvSpPr>
          <p:spPr>
            <a:xfrm>
              <a:off x="7354077" y="2187306"/>
              <a:ext cx="558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11</a:t>
              </a:r>
              <a:endParaRPr lang="en-US" sz="2000" b="1" dirty="0">
                <a:solidFill>
                  <a:srgbClr val="0000FF"/>
                </a:solidFill>
                <a:latin typeface="Arial" pitchFamily="34" charset="0"/>
                <a:cs typeface="Arial" pitchFamily="34" charset="0"/>
              </a:endParaRPr>
            </a:p>
          </p:txBody>
        </p:sp>
        <p:sp>
          <p:nvSpPr>
            <p:cNvPr id="25" name="TextBox 24"/>
            <p:cNvSpPr txBox="1"/>
            <p:nvPr/>
          </p:nvSpPr>
          <p:spPr>
            <a:xfrm>
              <a:off x="7759700" y="2199807"/>
              <a:ext cx="432633"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12</a:t>
              </a:r>
              <a:endParaRPr lang="en-US" sz="2000" b="1" dirty="0">
                <a:solidFill>
                  <a:srgbClr val="0000FF"/>
                </a:solidFill>
                <a:latin typeface="Arial" pitchFamily="34" charset="0"/>
                <a:cs typeface="Arial" pitchFamily="34" charset="0"/>
              </a:endParaRPr>
            </a:p>
          </p:txBody>
        </p:sp>
        <p:sp>
          <p:nvSpPr>
            <p:cNvPr id="26" name="TextBox 25"/>
            <p:cNvSpPr txBox="1"/>
            <p:nvPr/>
          </p:nvSpPr>
          <p:spPr>
            <a:xfrm>
              <a:off x="7543799" y="2721128"/>
              <a:ext cx="550375"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13</a:t>
              </a:r>
              <a:endParaRPr lang="en-US" sz="2000" b="1" dirty="0">
                <a:solidFill>
                  <a:srgbClr val="0000FF"/>
                </a:solidFill>
                <a:latin typeface="Arial" pitchFamily="34" charset="0"/>
                <a:cs typeface="Arial" pitchFamily="34" charset="0"/>
              </a:endParaRPr>
            </a:p>
          </p:txBody>
        </p:sp>
        <p:sp>
          <p:nvSpPr>
            <p:cNvPr id="27" name="TextBox 26"/>
            <p:cNvSpPr txBox="1"/>
            <p:nvPr/>
          </p:nvSpPr>
          <p:spPr>
            <a:xfrm>
              <a:off x="7079446" y="2721128"/>
              <a:ext cx="558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14</a:t>
              </a:r>
              <a:endParaRPr lang="en-US" sz="2000" b="1" dirty="0">
                <a:solidFill>
                  <a:srgbClr val="0000FF"/>
                </a:solidFill>
                <a:latin typeface="Arial" pitchFamily="34" charset="0"/>
                <a:cs typeface="Arial" pitchFamily="34" charset="0"/>
              </a:endParaRPr>
            </a:p>
          </p:txBody>
        </p:sp>
        <p:sp>
          <p:nvSpPr>
            <p:cNvPr id="28" name="TextBox 27"/>
            <p:cNvSpPr txBox="1"/>
            <p:nvPr/>
          </p:nvSpPr>
          <p:spPr>
            <a:xfrm>
              <a:off x="6934978" y="3069531"/>
              <a:ext cx="456422"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15</a:t>
              </a:r>
              <a:endParaRPr lang="en-US" sz="2000" b="1" dirty="0">
                <a:solidFill>
                  <a:srgbClr val="0000FF"/>
                </a:solidFill>
                <a:latin typeface="Arial" pitchFamily="34" charset="0"/>
                <a:cs typeface="Arial" pitchFamily="34" charset="0"/>
              </a:endParaRPr>
            </a:p>
          </p:txBody>
        </p:sp>
        <p:sp>
          <p:nvSpPr>
            <p:cNvPr id="29" name="TextBox 28"/>
            <p:cNvSpPr txBox="1"/>
            <p:nvPr/>
          </p:nvSpPr>
          <p:spPr>
            <a:xfrm>
              <a:off x="7353300" y="3076107"/>
              <a:ext cx="558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16</a:t>
              </a:r>
              <a:endParaRPr lang="en-US" sz="2000" b="1" dirty="0">
                <a:solidFill>
                  <a:srgbClr val="0000FF"/>
                </a:solidFill>
                <a:latin typeface="Arial" pitchFamily="34" charset="0"/>
                <a:cs typeface="Arial" pitchFamily="34" charset="0"/>
              </a:endParaRPr>
            </a:p>
          </p:txBody>
        </p:sp>
        <p:sp>
          <p:nvSpPr>
            <p:cNvPr id="30" name="TextBox 29"/>
            <p:cNvSpPr txBox="1"/>
            <p:nvPr/>
          </p:nvSpPr>
          <p:spPr>
            <a:xfrm>
              <a:off x="8318500" y="1206500"/>
              <a:ext cx="431800" cy="323589"/>
            </a:xfrm>
            <a:prstGeom prst="rect">
              <a:avLst/>
            </a:prstGeom>
            <a:noFill/>
          </p:spPr>
          <p:txBody>
            <a:bodyPr vert="horz" rtlCol="0">
              <a:spAutoFit/>
            </a:bodyPr>
            <a:lstStyle/>
            <a:p>
              <a:r>
                <a:rPr lang="en-US" sz="2000" b="1" i="1" smtClean="0">
                  <a:solidFill>
                    <a:srgbClr val="0000FF"/>
                  </a:solidFill>
                  <a:latin typeface="Arial" pitchFamily="34" charset="0"/>
                  <a:cs typeface="Arial" pitchFamily="34" charset="0"/>
                </a:rPr>
                <a:t>p</a:t>
              </a:r>
              <a:endParaRPr lang="en-US" sz="2000" b="1" i="1">
                <a:solidFill>
                  <a:srgbClr val="0000FF"/>
                </a:solidFill>
                <a:latin typeface="Arial" pitchFamily="34" charset="0"/>
                <a:cs typeface="Arial" pitchFamily="34" charset="0"/>
              </a:endParaRPr>
            </a:p>
          </p:txBody>
        </p:sp>
        <p:sp>
          <p:nvSpPr>
            <p:cNvPr id="31" name="TextBox 30"/>
            <p:cNvSpPr txBox="1"/>
            <p:nvPr/>
          </p:nvSpPr>
          <p:spPr>
            <a:xfrm>
              <a:off x="5270500" y="1612900"/>
              <a:ext cx="8636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n || p</a:t>
              </a:r>
              <a:endParaRPr lang="en-US" sz="2000" b="1" i="1" dirty="0">
                <a:solidFill>
                  <a:srgbClr val="0000FF"/>
                </a:solidFill>
                <a:latin typeface="Arial" pitchFamily="34" charset="0"/>
                <a:cs typeface="Arial" pitchFamily="34" charset="0"/>
              </a:endParaRPr>
            </a:p>
          </p:txBody>
        </p:sp>
      </p:grpSp>
      <p:sp>
        <p:nvSpPr>
          <p:cNvPr id="39" name="TextBox 38"/>
          <p:cNvSpPr txBox="1"/>
          <p:nvPr/>
        </p:nvSpPr>
        <p:spPr>
          <a:xfrm>
            <a:off x="1148738" y="989641"/>
            <a:ext cx="464820"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7</a:t>
            </a:r>
          </a:p>
        </p:txBody>
      </p:sp>
      <p:sp>
        <p:nvSpPr>
          <p:cNvPr id="40" name="TextBox 39"/>
          <p:cNvSpPr txBox="1"/>
          <p:nvPr/>
        </p:nvSpPr>
        <p:spPr>
          <a:xfrm>
            <a:off x="2076450" y="965200"/>
            <a:ext cx="809176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If m </a:t>
            </a:r>
            <a:r>
              <a:rPr lang="en-US" sz="2800" b="1" dirty="0" smtClean="0">
                <a:latin typeface="Arial" pitchFamily="34" charset="0"/>
                <a:cs typeface="Arial" pitchFamily="34" charset="0"/>
                <a:sym typeface="Symbol"/>
              </a:rPr>
              <a:t> </a:t>
            </a:r>
            <a:r>
              <a:rPr lang="en-US" sz="2800" b="1" dirty="0" smtClean="0">
                <a:solidFill>
                  <a:srgbClr val="000000"/>
                </a:solidFill>
                <a:latin typeface="Arial" pitchFamily="34" charset="0"/>
                <a:cs typeface="Arial" pitchFamily="34" charset="0"/>
              </a:rPr>
              <a:t>15 = 57°, then find the measure of </a:t>
            </a:r>
            <a:r>
              <a:rPr lang="en-US" sz="2800" b="1" dirty="0" smtClean="0">
                <a:latin typeface="Arial" pitchFamily="34" charset="0"/>
                <a:cs typeface="Arial" pitchFamily="34" charset="0"/>
                <a:sym typeface="Symbol"/>
              </a:rPr>
              <a:t> </a:t>
            </a:r>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pic>
        <p:nvPicPr>
          <p:cNvPr id="41" name="Picture 4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78517"/>
            <a:ext cx="4648200" cy="78516"/>
          </a:xfrm>
          <a:prstGeom prst="rect">
            <a:avLst/>
          </a:prstGeom>
          <a:solidFill>
            <a:scrgbClr r="0" g="0" b="0">
              <a:alpha val="0"/>
            </a:scrgbClr>
          </a:solidFill>
        </p:spPr>
      </p:pic>
      <p:sp>
        <p:nvSpPr>
          <p:cNvPr id="42" name="Down Arrow 41"/>
          <p:cNvSpPr/>
          <p:nvPr/>
        </p:nvSpPr>
        <p:spPr>
          <a:xfrm rot="16200000">
            <a:off x="8796974" y="4359459"/>
            <a:ext cx="123283" cy="1145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16200000">
            <a:off x="8895068" y="3316512"/>
            <a:ext cx="123283" cy="1145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rot="12000000">
            <a:off x="7531668" y="2899356"/>
            <a:ext cx="123283" cy="914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rot="12000000">
            <a:off x="8601945" y="3037126"/>
            <a:ext cx="123283" cy="914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349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5099209" y="2353285"/>
            <a:ext cx="3050381" cy="21670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6551771" y="4017829"/>
            <a:ext cx="2992279" cy="2104235"/>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142786" y="2133439"/>
            <a:ext cx="3123009" cy="1695950"/>
          </a:xfrm>
          <a:prstGeom prst="line">
            <a:avLst/>
          </a:prstGeom>
          <a:ln w="38100" cap="flat" cmpd="sng" algn="ctr">
            <a:solidFill>
              <a:srgbClr val="00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277593" y="3828391"/>
            <a:ext cx="0" cy="2716662"/>
          </a:xfrm>
          <a:prstGeom prst="line">
            <a:avLst/>
          </a:prstGeom>
          <a:ln w="38100" cap="flat" cmpd="sng" algn="ctr">
            <a:solidFill>
              <a:srgbClr val="00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844552" y="3782280"/>
            <a:ext cx="551974" cy="369332"/>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1</a:t>
            </a:r>
            <a:endParaRPr lang="en-US" b="1">
              <a:solidFill>
                <a:srgbClr val="000000"/>
              </a:solidFill>
              <a:latin typeface="Arial" pitchFamily="34" charset="0"/>
              <a:cs typeface="Arial" pitchFamily="34" charset="0"/>
            </a:endParaRPr>
          </a:p>
        </p:txBody>
      </p:sp>
      <p:sp>
        <p:nvSpPr>
          <p:cNvPr id="7" name="Freeform 6"/>
          <p:cNvSpPr/>
          <p:nvPr/>
        </p:nvSpPr>
        <p:spPr>
          <a:xfrm rot="3337200">
            <a:off x="7387193" y="2781984"/>
            <a:ext cx="188440" cy="116206"/>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8" name="Freeform 7"/>
          <p:cNvSpPr/>
          <p:nvPr/>
        </p:nvSpPr>
        <p:spPr>
          <a:xfrm rot="3378600">
            <a:off x="8854281" y="4368012"/>
            <a:ext cx="188440" cy="116206"/>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9" name="TextBox 8"/>
          <p:cNvSpPr txBox="1"/>
          <p:nvPr/>
        </p:nvSpPr>
        <p:spPr>
          <a:xfrm>
            <a:off x="8294847" y="4241800"/>
            <a:ext cx="726281" cy="369332"/>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41</a:t>
            </a:r>
            <a:r>
              <a:rPr lang="en-US" b="1" baseline="70000" smtClean="0">
                <a:solidFill>
                  <a:srgbClr val="000000"/>
                </a:solidFill>
                <a:latin typeface="Arial" pitchFamily="34" charset="0"/>
                <a:cs typeface="Arial" pitchFamily="34" charset="0"/>
              </a:rPr>
              <a:t>0</a:t>
            </a:r>
            <a:endParaRPr lang="en-US" b="1" baseline="70000">
              <a:solidFill>
                <a:srgbClr val="000000"/>
              </a:solidFill>
              <a:latin typeface="Arial" pitchFamily="34" charset="0"/>
              <a:cs typeface="Arial" pitchFamily="34" charset="0"/>
            </a:endParaRPr>
          </a:p>
        </p:txBody>
      </p:sp>
      <p:sp>
        <p:nvSpPr>
          <p:cNvPr id="10" name="TextBox 9"/>
          <p:cNvSpPr txBox="1"/>
          <p:nvPr/>
        </p:nvSpPr>
        <p:spPr>
          <a:xfrm>
            <a:off x="1177290" y="1034212"/>
            <a:ext cx="5635943"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Find measure of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15" name="TextBox 14"/>
          <p:cNvSpPr txBox="1"/>
          <p:nvPr/>
        </p:nvSpPr>
        <p:spPr>
          <a:xfrm>
            <a:off x="6711553" y="2489200"/>
            <a:ext cx="842486" cy="369332"/>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131</a:t>
            </a:r>
            <a:r>
              <a:rPr lang="en-US" b="1" baseline="70000" smtClean="0">
                <a:solidFill>
                  <a:srgbClr val="000000"/>
                </a:solidFill>
                <a:latin typeface="Arial" pitchFamily="34" charset="0"/>
                <a:cs typeface="Arial" pitchFamily="34" charset="0"/>
              </a:rPr>
              <a:t>0</a:t>
            </a:r>
            <a:endParaRPr lang="en-US" b="1" baseline="700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07533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0251" y="1009656"/>
            <a:ext cx="570310"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8</a:t>
            </a:r>
          </a:p>
        </p:txBody>
      </p:sp>
      <p:sp>
        <p:nvSpPr>
          <p:cNvPr id="3" name="TextBox 2"/>
          <p:cNvSpPr txBox="1"/>
          <p:nvPr/>
        </p:nvSpPr>
        <p:spPr>
          <a:xfrm>
            <a:off x="2045386" y="981948"/>
            <a:ext cx="2643664"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Find m      1.</a:t>
            </a:r>
            <a:endParaRPr lang="en-US" sz="2800" b="1" dirty="0">
              <a:solidFill>
                <a:srgbClr val="000000"/>
              </a:solidFill>
              <a:latin typeface="Arial" pitchFamily="34" charset="0"/>
              <a:cs typeface="Arial" pitchFamily="34" charset="0"/>
            </a:endParaRPr>
          </a:p>
        </p:txBody>
      </p:sp>
      <p:grpSp>
        <p:nvGrpSpPr>
          <p:cNvPr id="13" name="Group 12"/>
          <p:cNvGrpSpPr/>
          <p:nvPr/>
        </p:nvGrpSpPr>
        <p:grpSpPr>
          <a:xfrm>
            <a:off x="5996356" y="1441992"/>
            <a:ext cx="4444841" cy="4365502"/>
            <a:chOff x="4584700" y="711200"/>
            <a:chExt cx="3886200" cy="3530600"/>
          </a:xfrm>
        </p:grpSpPr>
        <p:cxnSp>
          <p:nvCxnSpPr>
            <p:cNvPr id="4" name="Straight Connector 3"/>
            <p:cNvCxnSpPr/>
            <p:nvPr/>
          </p:nvCxnSpPr>
          <p:spPr>
            <a:xfrm flipV="1">
              <a:off x="4584700" y="965200"/>
              <a:ext cx="2667000" cy="17526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854700" y="2311400"/>
              <a:ext cx="2616200" cy="17018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842000" y="711200"/>
              <a:ext cx="355600" cy="2032000"/>
            </a:xfrm>
            <a:prstGeom prst="line">
              <a:avLst/>
            </a:prstGeom>
            <a:ln w="38100" cap="flat" cmpd="sng" algn="ctr">
              <a:solidFill>
                <a:srgbClr val="00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5829300" y="2755900"/>
              <a:ext cx="2006600" cy="1485900"/>
            </a:xfrm>
            <a:prstGeom prst="line">
              <a:avLst/>
            </a:prstGeom>
            <a:ln w="38100" cap="flat" cmpd="sng" algn="ctr">
              <a:solidFill>
                <a:srgbClr val="00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22930" y="1493587"/>
              <a:ext cx="4826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1</a:t>
              </a:r>
              <a:endParaRPr lang="en-US" sz="2000" b="1" dirty="0">
                <a:solidFill>
                  <a:srgbClr val="000000"/>
                </a:solidFill>
                <a:latin typeface="Arial" pitchFamily="34" charset="0"/>
                <a:cs typeface="Arial" pitchFamily="34" charset="0"/>
              </a:endParaRPr>
            </a:p>
          </p:txBody>
        </p:sp>
        <p:sp>
          <p:nvSpPr>
            <p:cNvPr id="9" name="TextBox 8"/>
            <p:cNvSpPr txBox="1"/>
            <p:nvPr/>
          </p:nvSpPr>
          <p:spPr>
            <a:xfrm>
              <a:off x="5899953" y="2501900"/>
              <a:ext cx="8128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126</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10" name="TextBox 9"/>
            <p:cNvSpPr txBox="1"/>
            <p:nvPr/>
          </p:nvSpPr>
          <p:spPr>
            <a:xfrm>
              <a:off x="6375400" y="3662614"/>
              <a:ext cx="8128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110</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11" name="Freeform 10"/>
            <p:cNvSpPr/>
            <p:nvPr/>
          </p:nvSpPr>
          <p:spPr>
            <a:xfrm rot="3337200">
              <a:off x="6591300" y="13081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2" name="Freeform 11"/>
            <p:cNvSpPr/>
            <p:nvPr/>
          </p:nvSpPr>
          <p:spPr>
            <a:xfrm rot="3378600">
              <a:off x="7874000" y="25908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pic>
        <p:nvPicPr>
          <p:cNvPr id="16" name="Picture 1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94220"/>
            <a:ext cx="4648200" cy="78516"/>
          </a:xfrm>
          <a:prstGeom prst="rect">
            <a:avLst/>
          </a:prstGeom>
          <a:solidFill>
            <a:scrgbClr r="0" g="0" b="0">
              <a:alpha val="0"/>
            </a:scrgbClr>
          </a:solidFill>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1117558"/>
            <a:ext cx="383529" cy="228642"/>
          </a:xfrm>
          <a:prstGeom prst="rect">
            <a:avLst/>
          </a:prstGeom>
        </p:spPr>
      </p:pic>
    </p:spTree>
    <p:extLst>
      <p:ext uri="{BB962C8B-B14F-4D97-AF65-F5344CB8AC3E}">
        <p14:creationId xmlns:p14="http://schemas.microsoft.com/office/powerpoint/2010/main" val="3058567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168384" y="1010162"/>
            <a:ext cx="646509"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9</a:t>
            </a:r>
          </a:p>
        </p:txBody>
      </p:sp>
      <p:sp>
        <p:nvSpPr>
          <p:cNvPr id="28" name="TextBox 27"/>
          <p:cNvSpPr txBox="1"/>
          <p:nvPr/>
        </p:nvSpPr>
        <p:spPr>
          <a:xfrm>
            <a:off x="2077491" y="982454"/>
            <a:ext cx="8554142"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statement would always make line k and m parallel?</a:t>
            </a:r>
            <a:endParaRPr lang="en-US" sz="2800" b="1" dirty="0">
              <a:solidFill>
                <a:srgbClr val="000000"/>
              </a:solidFill>
              <a:latin typeface="Arial" pitchFamily="34" charset="0"/>
              <a:cs typeface="Arial" pitchFamily="34" charset="0"/>
            </a:endParaRPr>
          </a:p>
        </p:txBody>
      </p:sp>
      <p:grpSp>
        <p:nvGrpSpPr>
          <p:cNvPr id="51" name="Group 50"/>
          <p:cNvGrpSpPr/>
          <p:nvPr/>
        </p:nvGrpSpPr>
        <p:grpSpPr>
          <a:xfrm>
            <a:off x="6895194" y="1971582"/>
            <a:ext cx="3484697" cy="3184618"/>
            <a:chOff x="5360670" y="1130300"/>
            <a:chExt cx="3046730" cy="2575560"/>
          </a:xfrm>
        </p:grpSpPr>
        <p:cxnSp>
          <p:nvCxnSpPr>
            <p:cNvPr id="37" name="Straight Connector 36"/>
            <p:cNvCxnSpPr/>
            <p:nvPr/>
          </p:nvCxnSpPr>
          <p:spPr>
            <a:xfrm flipV="1">
              <a:off x="5360670" y="1565021"/>
              <a:ext cx="2045335" cy="1440942"/>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822696" y="2221103"/>
              <a:ext cx="2107565" cy="1484757"/>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50457" y="1399413"/>
              <a:ext cx="382397" cy="2262759"/>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553200" y="1672177"/>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endParaRPr lang="en-US" sz="2000" b="1" dirty="0">
                <a:solidFill>
                  <a:srgbClr val="0000FF"/>
                </a:solidFill>
                <a:latin typeface="Arial" pitchFamily="34" charset="0"/>
                <a:cs typeface="Arial" pitchFamily="34" charset="0"/>
              </a:endParaRPr>
            </a:p>
          </p:txBody>
        </p:sp>
        <p:sp>
          <p:nvSpPr>
            <p:cNvPr id="41" name="TextBox 40"/>
            <p:cNvSpPr txBox="1"/>
            <p:nvPr/>
          </p:nvSpPr>
          <p:spPr>
            <a:xfrm>
              <a:off x="6210905" y="18923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a:t>
              </a:r>
              <a:endParaRPr lang="en-US" sz="2000" b="1" dirty="0">
                <a:solidFill>
                  <a:srgbClr val="0000FF"/>
                </a:solidFill>
                <a:latin typeface="Arial" pitchFamily="34" charset="0"/>
                <a:cs typeface="Arial" pitchFamily="34" charset="0"/>
              </a:endParaRPr>
            </a:p>
          </p:txBody>
        </p:sp>
        <p:sp>
          <p:nvSpPr>
            <p:cNvPr id="42" name="TextBox 41"/>
            <p:cNvSpPr txBox="1"/>
            <p:nvPr/>
          </p:nvSpPr>
          <p:spPr>
            <a:xfrm>
              <a:off x="6344151" y="22352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43" name="TextBox 42"/>
            <p:cNvSpPr txBox="1"/>
            <p:nvPr/>
          </p:nvSpPr>
          <p:spPr>
            <a:xfrm>
              <a:off x="6604000" y="2041938"/>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sp>
          <p:nvSpPr>
            <p:cNvPr id="44" name="TextBox 43"/>
            <p:cNvSpPr txBox="1"/>
            <p:nvPr/>
          </p:nvSpPr>
          <p:spPr>
            <a:xfrm>
              <a:off x="6705600" y="2658205"/>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5</a:t>
              </a:r>
              <a:endParaRPr lang="en-US" sz="2000" b="1" dirty="0">
                <a:solidFill>
                  <a:srgbClr val="0000FF"/>
                </a:solidFill>
                <a:latin typeface="Arial" pitchFamily="34" charset="0"/>
                <a:cs typeface="Arial" pitchFamily="34" charset="0"/>
              </a:endParaRPr>
            </a:p>
          </p:txBody>
        </p:sp>
        <p:sp>
          <p:nvSpPr>
            <p:cNvPr id="45" name="TextBox 44"/>
            <p:cNvSpPr txBox="1"/>
            <p:nvPr/>
          </p:nvSpPr>
          <p:spPr>
            <a:xfrm>
              <a:off x="6410774" y="28321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sp>
          <p:nvSpPr>
            <p:cNvPr id="46" name="TextBox 45"/>
            <p:cNvSpPr txBox="1"/>
            <p:nvPr/>
          </p:nvSpPr>
          <p:spPr>
            <a:xfrm>
              <a:off x="6511958" y="3124200"/>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7</a:t>
              </a:r>
              <a:endParaRPr lang="en-US" sz="2000" b="1">
                <a:solidFill>
                  <a:srgbClr val="0000FF"/>
                </a:solidFill>
                <a:latin typeface="Arial" pitchFamily="34" charset="0"/>
                <a:cs typeface="Arial" pitchFamily="34" charset="0"/>
              </a:endParaRPr>
            </a:p>
          </p:txBody>
        </p:sp>
        <p:sp>
          <p:nvSpPr>
            <p:cNvPr id="47" name="TextBox 46"/>
            <p:cNvSpPr txBox="1"/>
            <p:nvPr/>
          </p:nvSpPr>
          <p:spPr>
            <a:xfrm>
              <a:off x="6756400" y="2966339"/>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8</a:t>
              </a:r>
              <a:endParaRPr lang="en-US" sz="2000" b="1">
                <a:solidFill>
                  <a:srgbClr val="0000FF"/>
                </a:solidFill>
                <a:latin typeface="Arial" pitchFamily="34" charset="0"/>
                <a:cs typeface="Arial" pitchFamily="34" charset="0"/>
              </a:endParaRPr>
            </a:p>
          </p:txBody>
        </p:sp>
        <p:sp>
          <p:nvSpPr>
            <p:cNvPr id="48" name="TextBox 47"/>
            <p:cNvSpPr txBox="1"/>
            <p:nvPr/>
          </p:nvSpPr>
          <p:spPr>
            <a:xfrm>
              <a:off x="7150100" y="1219200"/>
              <a:ext cx="431800" cy="323589"/>
            </a:xfrm>
            <a:prstGeom prst="rect">
              <a:avLst/>
            </a:prstGeom>
            <a:noFill/>
          </p:spPr>
          <p:txBody>
            <a:bodyPr vert="horz" rtlCol="0">
              <a:spAutoFit/>
            </a:bodyPr>
            <a:lstStyle/>
            <a:p>
              <a:r>
                <a:rPr lang="en-US" sz="2000" b="1" i="1" smtClean="0">
                  <a:solidFill>
                    <a:srgbClr val="0000FF"/>
                  </a:solidFill>
                  <a:latin typeface="Arial" pitchFamily="34" charset="0"/>
                  <a:cs typeface="Arial" pitchFamily="34" charset="0"/>
                </a:rPr>
                <a:t>k</a:t>
              </a:r>
              <a:endParaRPr lang="en-US" sz="2000" b="1" i="1">
                <a:solidFill>
                  <a:srgbClr val="0000FF"/>
                </a:solidFill>
                <a:latin typeface="Arial" pitchFamily="34" charset="0"/>
                <a:cs typeface="Arial" pitchFamily="34" charset="0"/>
              </a:endParaRPr>
            </a:p>
          </p:txBody>
        </p:sp>
        <p:sp>
          <p:nvSpPr>
            <p:cNvPr id="49" name="TextBox 48"/>
            <p:cNvSpPr txBox="1"/>
            <p:nvPr/>
          </p:nvSpPr>
          <p:spPr>
            <a:xfrm rot="480000">
              <a:off x="7899400" y="1907105"/>
              <a:ext cx="5080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m</a:t>
              </a:r>
              <a:endParaRPr lang="en-US" sz="2000" b="1" dirty="0">
                <a:solidFill>
                  <a:srgbClr val="0000FF"/>
                </a:solidFill>
                <a:latin typeface="Arial" pitchFamily="34" charset="0"/>
                <a:cs typeface="Arial" pitchFamily="34" charset="0"/>
              </a:endParaRPr>
            </a:p>
          </p:txBody>
        </p:sp>
        <p:sp>
          <p:nvSpPr>
            <p:cNvPr id="50" name="TextBox 49"/>
            <p:cNvSpPr txBox="1"/>
            <p:nvPr/>
          </p:nvSpPr>
          <p:spPr>
            <a:xfrm>
              <a:off x="6172200" y="1130300"/>
              <a:ext cx="4318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n</a:t>
              </a:r>
              <a:endParaRPr lang="en-US" sz="2000" b="1" i="1" dirty="0">
                <a:solidFill>
                  <a:srgbClr val="0000FF"/>
                </a:solidFill>
                <a:latin typeface="Arial" pitchFamily="34" charset="0"/>
                <a:cs typeface="Arial" pitchFamily="34" charset="0"/>
              </a:endParaRPr>
            </a:p>
          </p:txBody>
        </p:sp>
      </p:grpSp>
      <p:pic>
        <p:nvPicPr>
          <p:cNvPr id="55" name="Picture 5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56" name="Rectangle 55"/>
          <p:cNvSpPr/>
          <p:nvPr/>
        </p:nvSpPr>
        <p:spPr>
          <a:xfrm>
            <a:off x="3484395" y="2583034"/>
            <a:ext cx="2795438" cy="476391"/>
          </a:xfrm>
          <a:prstGeom prst="rect">
            <a:avLst/>
          </a:prstGeom>
        </p:spPr>
        <p:txBody>
          <a:bodyPr wrap="square" lIns="106025" tIns="53012" rIns="106025" bIns="53012">
            <a:spAutoFit/>
          </a:bodyPr>
          <a:lstStyle/>
          <a:p>
            <a:r>
              <a:rPr lang="en-US" sz="2400" b="1" dirty="0" smtClean="0">
                <a:solidFill>
                  <a:srgbClr val="000000"/>
                </a:solidFill>
                <a:latin typeface="Arial" pitchFamily="34" charset="0"/>
                <a:cs typeface="Arial" pitchFamily="34" charset="0"/>
              </a:rPr>
              <a:t>m </a:t>
            </a:r>
            <a:r>
              <a:rPr lang="en-US" sz="2400" b="1" dirty="0" smtClean="0">
                <a:latin typeface="Arial" pitchFamily="34" charset="0"/>
                <a:cs typeface="Arial" pitchFamily="34" charset="0"/>
                <a:sym typeface="Symbol"/>
              </a:rPr>
              <a:t></a:t>
            </a:r>
            <a:r>
              <a:rPr lang="en-US" sz="2400" b="1" dirty="0" smtClean="0">
                <a:solidFill>
                  <a:srgbClr val="000000"/>
                </a:solidFill>
                <a:latin typeface="Arial" pitchFamily="34" charset="0"/>
                <a:cs typeface="Arial" pitchFamily="34" charset="0"/>
              </a:rPr>
              <a:t>2 = m </a:t>
            </a:r>
            <a:r>
              <a:rPr lang="en-US" sz="2400" b="1" dirty="0" smtClean="0">
                <a:latin typeface="Arial" pitchFamily="34" charset="0"/>
                <a:cs typeface="Arial" pitchFamily="34" charset="0"/>
                <a:sym typeface="Symbol"/>
              </a:rPr>
              <a:t></a:t>
            </a:r>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57" name="Rectangle 56"/>
          <p:cNvSpPr/>
          <p:nvPr/>
        </p:nvSpPr>
        <p:spPr>
          <a:xfrm>
            <a:off x="3480106" y="3154534"/>
            <a:ext cx="3415994" cy="476391"/>
          </a:xfrm>
          <a:prstGeom prst="rect">
            <a:avLst/>
          </a:prstGeom>
        </p:spPr>
        <p:txBody>
          <a:bodyPr wrap="square" lIns="106025" tIns="53012" rIns="106025" bIns="53012">
            <a:spAutoFit/>
          </a:bodyPr>
          <a:lstStyle/>
          <a:p>
            <a:r>
              <a:rPr lang="en-US" sz="2400" b="1" dirty="0" smtClean="0">
                <a:solidFill>
                  <a:srgbClr val="000000"/>
                </a:solidFill>
                <a:latin typeface="Arial" pitchFamily="34" charset="0"/>
                <a:cs typeface="Arial" pitchFamily="34" charset="0"/>
              </a:rPr>
              <a:t>m </a:t>
            </a:r>
            <a:r>
              <a:rPr lang="en-US" sz="2400" b="1" dirty="0">
                <a:latin typeface="Arial" pitchFamily="34" charset="0"/>
                <a:cs typeface="Arial" pitchFamily="34" charset="0"/>
                <a:sym typeface="Symbol"/>
              </a:rPr>
              <a:t></a:t>
            </a:r>
            <a:r>
              <a:rPr lang="en-US" sz="2400" b="1" dirty="0" smtClean="0">
                <a:solidFill>
                  <a:srgbClr val="000000"/>
                </a:solidFill>
                <a:latin typeface="Arial" pitchFamily="34" charset="0"/>
                <a:cs typeface="Arial" pitchFamily="34" charset="0"/>
              </a:rPr>
              <a:t> </a:t>
            </a:r>
            <a:r>
              <a:rPr lang="en-US" sz="2400" b="1" dirty="0">
                <a:solidFill>
                  <a:srgbClr val="000000"/>
                </a:solidFill>
                <a:latin typeface="Arial" pitchFamily="34" charset="0"/>
                <a:cs typeface="Arial" pitchFamily="34" charset="0"/>
              </a:rPr>
              <a:t>5 + m </a:t>
            </a:r>
            <a:r>
              <a:rPr lang="en-US" sz="2400" b="1" dirty="0">
                <a:latin typeface="Arial" pitchFamily="34" charset="0"/>
                <a:cs typeface="Arial" pitchFamily="34" charset="0"/>
                <a:sym typeface="Symbol"/>
              </a:rPr>
              <a:t> </a:t>
            </a:r>
            <a:r>
              <a:rPr lang="en-US" sz="2400" b="1" dirty="0" smtClean="0">
                <a:solidFill>
                  <a:srgbClr val="000000"/>
                </a:solidFill>
                <a:latin typeface="Arial" pitchFamily="34" charset="0"/>
                <a:cs typeface="Arial" pitchFamily="34" charset="0"/>
              </a:rPr>
              <a:t>6  = 180°</a:t>
            </a:r>
            <a:endParaRPr lang="en-US" sz="2400" b="1" dirty="0">
              <a:solidFill>
                <a:srgbClr val="000000"/>
              </a:solidFill>
              <a:latin typeface="Arial" pitchFamily="34" charset="0"/>
              <a:cs typeface="Arial" pitchFamily="34" charset="0"/>
            </a:endParaRPr>
          </a:p>
        </p:txBody>
      </p:sp>
      <p:sp>
        <p:nvSpPr>
          <p:cNvPr id="58" name="Rectangle 57"/>
          <p:cNvSpPr/>
          <p:nvPr/>
        </p:nvSpPr>
        <p:spPr>
          <a:xfrm>
            <a:off x="3467100" y="3613150"/>
            <a:ext cx="294783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m </a:t>
            </a:r>
            <a:r>
              <a:rPr lang="en-US" sz="2400" b="1" dirty="0">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00"/>
                </a:solidFill>
                <a:latin typeface="Arial" pitchFamily="34" charset="0"/>
                <a:cs typeface="Arial" pitchFamily="34" charset="0"/>
              </a:rPr>
              <a:t>3 = m </a:t>
            </a:r>
            <a:r>
              <a:rPr lang="en-US" sz="2400" b="1" dirty="0">
                <a:latin typeface="Arial" pitchFamily="34" charset="0"/>
                <a:cs typeface="Arial" pitchFamily="34" charset="0"/>
                <a:sym typeface="Symbol"/>
              </a:rPr>
              <a:t> </a:t>
            </a:r>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59" name="TextBox 58"/>
          <p:cNvSpPr txBox="1"/>
          <p:nvPr/>
        </p:nvSpPr>
        <p:spPr>
          <a:xfrm>
            <a:off x="2933964" y="2565400"/>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60" name="TextBox 59"/>
          <p:cNvSpPr txBox="1"/>
          <p:nvPr/>
        </p:nvSpPr>
        <p:spPr>
          <a:xfrm>
            <a:off x="2938604" y="3117850"/>
            <a:ext cx="37357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61" name="TextBox 60"/>
          <p:cNvSpPr txBox="1"/>
          <p:nvPr/>
        </p:nvSpPr>
        <p:spPr>
          <a:xfrm>
            <a:off x="2947883" y="3632059"/>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62" name="Oval 61"/>
          <p:cNvSpPr/>
          <p:nvPr/>
        </p:nvSpPr>
        <p:spPr>
          <a:xfrm>
            <a:off x="2158400" y="261140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63" name="Oval 62"/>
          <p:cNvSpPr/>
          <p:nvPr/>
        </p:nvSpPr>
        <p:spPr>
          <a:xfrm>
            <a:off x="2161045" y="31369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64" name="Oval 63"/>
          <p:cNvSpPr/>
          <p:nvPr/>
        </p:nvSpPr>
        <p:spPr>
          <a:xfrm>
            <a:off x="2144340" y="3655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65" name="Oval 64"/>
          <p:cNvSpPr/>
          <p:nvPr/>
        </p:nvSpPr>
        <p:spPr>
          <a:xfrm>
            <a:off x="2149533" y="415852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66" name="TextBox 65"/>
          <p:cNvSpPr txBox="1"/>
          <p:nvPr/>
        </p:nvSpPr>
        <p:spPr>
          <a:xfrm>
            <a:off x="2958442" y="4165459"/>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67" name="Rectangle 66"/>
          <p:cNvSpPr/>
          <p:nvPr/>
        </p:nvSpPr>
        <p:spPr>
          <a:xfrm>
            <a:off x="3448049" y="4167637"/>
            <a:ext cx="335278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m </a:t>
            </a:r>
            <a:r>
              <a:rPr lang="en-US" sz="2400" b="1" dirty="0">
                <a:latin typeface="Arial" pitchFamily="34" charset="0"/>
                <a:cs typeface="Arial" pitchFamily="34" charset="0"/>
                <a:sym typeface="Symbol"/>
              </a:rPr>
              <a:t> </a:t>
            </a:r>
            <a:r>
              <a:rPr lang="en-US" sz="2400" b="1" dirty="0" smtClean="0">
                <a:solidFill>
                  <a:srgbClr val="000000"/>
                </a:solidFill>
                <a:latin typeface="Arial" pitchFamily="34" charset="0"/>
                <a:cs typeface="Arial" pitchFamily="34" charset="0"/>
              </a:rPr>
              <a:t>1</a:t>
            </a:r>
            <a:r>
              <a:rPr lang="en-US" sz="2400" b="1" dirty="0">
                <a:solidFill>
                  <a:srgbClr val="000000"/>
                </a:solidFill>
                <a:latin typeface="Arial" pitchFamily="34" charset="0"/>
                <a:cs typeface="Arial" pitchFamily="34" charset="0"/>
              </a:rPr>
              <a:t>+ m </a:t>
            </a:r>
            <a:r>
              <a:rPr lang="en-US" sz="2400" b="1" dirty="0">
                <a:latin typeface="Arial" pitchFamily="34" charset="0"/>
                <a:cs typeface="Arial" pitchFamily="34" charset="0"/>
                <a:sym typeface="Symbol"/>
              </a:rPr>
              <a:t> </a:t>
            </a:r>
            <a:r>
              <a:rPr lang="en-US" sz="2400" b="1" dirty="0" smtClean="0">
                <a:solidFill>
                  <a:srgbClr val="000000"/>
                </a:solidFill>
                <a:latin typeface="Arial" pitchFamily="34" charset="0"/>
                <a:cs typeface="Arial" pitchFamily="34" charset="0"/>
              </a:rPr>
              <a:t>5 = 90°</a:t>
            </a:r>
            <a:endParaRPr lang="en-US"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55639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4797" y="1047515"/>
            <a:ext cx="642032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Find the values of x and y.</a:t>
            </a:r>
            <a:endParaRPr lang="en-US" sz="2400" b="1" dirty="0">
              <a:solidFill>
                <a:srgbClr val="0000FF"/>
              </a:solidFill>
              <a:latin typeface="Arial" pitchFamily="34" charset="0"/>
              <a:cs typeface="Arial" pitchFamily="34" charset="0"/>
            </a:endParaRPr>
          </a:p>
        </p:txBody>
      </p:sp>
      <p:grpSp>
        <p:nvGrpSpPr>
          <p:cNvPr id="16" name="Group 15"/>
          <p:cNvGrpSpPr/>
          <p:nvPr/>
        </p:nvGrpSpPr>
        <p:grpSpPr>
          <a:xfrm>
            <a:off x="6098035" y="1440096"/>
            <a:ext cx="4208015" cy="3761124"/>
            <a:chOff x="5092700" y="546100"/>
            <a:chExt cx="3679139" cy="3041809"/>
          </a:xfrm>
        </p:grpSpPr>
        <p:cxnSp>
          <p:nvCxnSpPr>
            <p:cNvPr id="3" name="Straight Connector 2"/>
            <p:cNvCxnSpPr/>
            <p:nvPr/>
          </p:nvCxnSpPr>
          <p:spPr>
            <a:xfrm>
              <a:off x="5092700" y="2057400"/>
              <a:ext cx="34163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6858000" y="3517900"/>
              <a:ext cx="1778000" cy="0"/>
            </a:xfrm>
            <a:prstGeom prst="line">
              <a:avLst/>
            </a:prstGeom>
            <a:ln w="38100" cap="flat" cmpd="sng" algn="ctr">
              <a:solidFill>
                <a:srgbClr val="00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6845300" y="787400"/>
              <a:ext cx="1295400" cy="2730500"/>
            </a:xfrm>
            <a:prstGeom prst="line">
              <a:avLst/>
            </a:prstGeom>
            <a:ln w="38100" cap="flat" cmpd="sng" algn="ctr">
              <a:solidFill>
                <a:srgbClr val="00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981700" y="546100"/>
              <a:ext cx="749300" cy="1511300"/>
            </a:xfrm>
            <a:prstGeom prst="line">
              <a:avLst/>
            </a:prstGeom>
            <a:ln w="38100" cap="flat" cmpd="sng" algn="ctr">
              <a:solidFill>
                <a:srgbClr val="00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48500" y="3120112"/>
              <a:ext cx="5334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x</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8" name="TextBox 7"/>
            <p:cNvSpPr txBox="1"/>
            <p:nvPr/>
          </p:nvSpPr>
          <p:spPr>
            <a:xfrm>
              <a:off x="5422900" y="1699085"/>
              <a:ext cx="8128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132</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9" name="TextBox 8"/>
            <p:cNvSpPr txBox="1"/>
            <p:nvPr/>
          </p:nvSpPr>
          <p:spPr>
            <a:xfrm>
              <a:off x="7645400" y="1641070"/>
              <a:ext cx="1126439" cy="323589"/>
            </a:xfrm>
            <a:prstGeom prst="rect">
              <a:avLst/>
            </a:prstGeom>
            <a:noFill/>
          </p:spPr>
          <p:txBody>
            <a:bodyPr vert="horz" wrap="square" rtlCol="0">
              <a:spAutoFit/>
            </a:bodyPr>
            <a:lstStyle/>
            <a:p>
              <a:r>
                <a:rPr lang="en-US" sz="2000" b="1" dirty="0" smtClean="0">
                  <a:solidFill>
                    <a:srgbClr val="000000"/>
                  </a:solidFill>
                  <a:latin typeface="Arial" pitchFamily="34" charset="0"/>
                  <a:cs typeface="Arial" pitchFamily="34" charset="0"/>
                </a:rPr>
                <a:t>(4y+12)</a:t>
              </a:r>
              <a:r>
                <a:rPr lang="en-US" b="1" baseline="70000" dirty="0" smtClean="0">
                  <a:solidFill>
                    <a:srgbClr val="000000"/>
                  </a:solidFill>
                  <a:latin typeface="Arial" pitchFamily="34" charset="0"/>
                  <a:cs typeface="Arial" pitchFamily="34" charset="0"/>
                </a:rPr>
                <a:t>0</a:t>
              </a:r>
              <a:endParaRPr lang="en-US" b="1" baseline="70000" dirty="0">
                <a:solidFill>
                  <a:srgbClr val="000000"/>
                </a:solidFill>
                <a:latin typeface="Arial" pitchFamily="34" charset="0"/>
                <a:cs typeface="Arial" pitchFamily="34" charset="0"/>
              </a:endParaRPr>
            </a:p>
          </p:txBody>
        </p:sp>
        <p:sp>
          <p:nvSpPr>
            <p:cNvPr id="10" name="Freeform 9"/>
            <p:cNvSpPr/>
            <p:nvPr/>
          </p:nvSpPr>
          <p:spPr>
            <a:xfrm rot="1540800">
              <a:off x="6369050" y="10668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1" name="Freeform 10"/>
            <p:cNvSpPr/>
            <p:nvPr/>
          </p:nvSpPr>
          <p:spPr>
            <a:xfrm rot="1594200">
              <a:off x="7816850" y="12700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2" name="Freeform 11"/>
            <p:cNvSpPr/>
            <p:nvPr/>
          </p:nvSpPr>
          <p:spPr>
            <a:xfrm rot="5384400">
              <a:off x="8096250" y="20066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3" name="Freeform 12"/>
            <p:cNvSpPr/>
            <p:nvPr/>
          </p:nvSpPr>
          <p:spPr>
            <a:xfrm rot="5400000">
              <a:off x="8070850" y="3460908"/>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4" name="Freeform 13"/>
            <p:cNvSpPr/>
            <p:nvPr/>
          </p:nvSpPr>
          <p:spPr>
            <a:xfrm rot="1735800">
              <a:off x="6432550" y="9398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5" name="Freeform 14"/>
            <p:cNvSpPr/>
            <p:nvPr/>
          </p:nvSpPr>
          <p:spPr>
            <a:xfrm rot="1428600">
              <a:off x="7893050" y="11176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spTree>
    <p:extLst>
      <p:ext uri="{BB962C8B-B14F-4D97-AF65-F5344CB8AC3E}">
        <p14:creationId xmlns:p14="http://schemas.microsoft.com/office/powerpoint/2010/main" val="2285283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108" y="1043772"/>
            <a:ext cx="673989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Find the values of x,y, and z.</a:t>
            </a:r>
            <a:endParaRPr lang="en-US" sz="2400" b="1" dirty="0">
              <a:solidFill>
                <a:srgbClr val="0000FF"/>
              </a:solidFill>
              <a:latin typeface="Arial" pitchFamily="34" charset="0"/>
              <a:cs typeface="Arial" pitchFamily="34" charset="0"/>
            </a:endParaRPr>
          </a:p>
        </p:txBody>
      </p:sp>
      <p:grpSp>
        <p:nvGrpSpPr>
          <p:cNvPr id="15" name="Group 14"/>
          <p:cNvGrpSpPr/>
          <p:nvPr/>
        </p:nvGrpSpPr>
        <p:grpSpPr>
          <a:xfrm>
            <a:off x="6517589" y="1218297"/>
            <a:ext cx="3805714" cy="4852303"/>
            <a:chOff x="5245100" y="317500"/>
            <a:chExt cx="3327400" cy="3924300"/>
          </a:xfrm>
        </p:grpSpPr>
        <p:cxnSp>
          <p:nvCxnSpPr>
            <p:cNvPr id="3" name="Straight Connector 2"/>
            <p:cNvCxnSpPr/>
            <p:nvPr/>
          </p:nvCxnSpPr>
          <p:spPr>
            <a:xfrm>
              <a:off x="5245100" y="1587500"/>
              <a:ext cx="31496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549900" y="3327400"/>
              <a:ext cx="30226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921500" y="317500"/>
              <a:ext cx="0" cy="39243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527800" y="762000"/>
              <a:ext cx="1511300" cy="34036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794500" y="3175000"/>
              <a:ext cx="0" cy="15240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1800" y="3175000"/>
              <a:ext cx="1143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rot="5232600">
              <a:off x="6261100" y="153035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0" name="Freeform 9"/>
            <p:cNvSpPr/>
            <p:nvPr/>
          </p:nvSpPr>
          <p:spPr>
            <a:xfrm rot="5232600">
              <a:off x="6286500" y="328295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1" name="TextBox 10"/>
            <p:cNvSpPr txBox="1"/>
            <p:nvPr/>
          </p:nvSpPr>
          <p:spPr>
            <a:xfrm>
              <a:off x="6860101" y="1231525"/>
              <a:ext cx="1109158" cy="323589"/>
            </a:xfrm>
            <a:prstGeom prst="rect">
              <a:avLst/>
            </a:prstGeom>
            <a:noFill/>
          </p:spPr>
          <p:txBody>
            <a:bodyPr vert="horz" wrap="square" rtlCol="0">
              <a:spAutoFit/>
            </a:bodyPr>
            <a:lstStyle/>
            <a:p>
              <a:r>
                <a:rPr lang="en-US" sz="2000" b="1" dirty="0" smtClean="0">
                  <a:solidFill>
                    <a:srgbClr val="000000"/>
                  </a:solidFill>
                  <a:latin typeface="Arial" pitchFamily="34" charset="0"/>
                  <a:cs typeface="Arial" pitchFamily="34" charset="0"/>
                </a:rPr>
                <a:t>(14x+6)</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12" name="TextBox 11"/>
            <p:cNvSpPr txBox="1"/>
            <p:nvPr/>
          </p:nvSpPr>
          <p:spPr>
            <a:xfrm>
              <a:off x="7762084" y="1241856"/>
              <a:ext cx="6350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66</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13" name="TextBox 12"/>
            <p:cNvSpPr txBox="1"/>
            <p:nvPr/>
          </p:nvSpPr>
          <p:spPr>
            <a:xfrm>
              <a:off x="6855615" y="2454624"/>
              <a:ext cx="5588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2z</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14" name="TextBox 13"/>
            <p:cNvSpPr txBox="1"/>
            <p:nvPr/>
          </p:nvSpPr>
          <p:spPr>
            <a:xfrm>
              <a:off x="6995315" y="3022600"/>
              <a:ext cx="9906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(3y -6)</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1314032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051" y="889000"/>
            <a:ext cx="9296400" cy="7204506"/>
          </a:xfrm>
          <a:prstGeom prst="rect">
            <a:avLst/>
          </a:prstGeom>
        </p:spPr>
        <p:txBody>
          <a:bodyPr wrap="square" lIns="93950" tIns="46975" rIns="93950" bIns="46975">
            <a:spAutoFit/>
          </a:bodyPr>
          <a:lstStyle/>
          <a:p>
            <a:pPr algn="ctr"/>
            <a:r>
              <a:rPr lang="en-US" sz="3700" b="1" dirty="0">
                <a:solidFill>
                  <a:srgbClr val="0000FF"/>
                </a:solidFill>
                <a:latin typeface="Arial" pitchFamily="34" charset="0"/>
                <a:cs typeface="Arial" pitchFamily="34" charset="0"/>
              </a:rPr>
              <a:t>Setting the PowerPoint View</a:t>
            </a:r>
          </a:p>
          <a:p>
            <a:pPr>
              <a:spcBef>
                <a:spcPts val="1233"/>
              </a:spcBef>
            </a:pPr>
            <a:r>
              <a:rPr lang="en-US" sz="2500" b="1" i="1" dirty="0">
                <a:solidFill>
                  <a:srgbClr val="0000FF"/>
                </a:solidFill>
                <a:latin typeface="Arial" pitchFamily="34" charset="0"/>
                <a:cs typeface="Arial" pitchFamily="34" charset="0"/>
              </a:rPr>
              <a:t>Use Normal View for the Interactive Elements</a:t>
            </a:r>
          </a:p>
          <a:p>
            <a:r>
              <a:rPr lang="en-US" sz="2500" dirty="0">
                <a:solidFill>
                  <a:srgbClr val="0000FF"/>
                </a:solidFill>
                <a:latin typeface="Arial" pitchFamily="34" charset="0"/>
                <a:cs typeface="Arial" pitchFamily="34" charset="0"/>
              </a:rPr>
              <a:t>To use the interactive elements in this presentation, do not select the Slide Show view. Instead, select Normal view and follow these steps to set the view as large as possible:</a:t>
            </a:r>
          </a:p>
          <a:p>
            <a:pPr marL="352313" indent="-352313">
              <a:spcBef>
                <a:spcPts val="1233"/>
              </a:spcBef>
              <a:buFont typeface="Arial" pitchFamily="34" charset="0"/>
              <a:buChar char="•"/>
            </a:pPr>
            <a:r>
              <a:rPr lang="en-US" sz="2500" dirty="0">
                <a:solidFill>
                  <a:srgbClr val="0000FF"/>
                </a:solidFill>
                <a:latin typeface="Arial" pitchFamily="34" charset="0"/>
                <a:cs typeface="Arial" pitchFamily="34" charset="0"/>
              </a:rPr>
              <a:t>On the View menu, select Normal.</a:t>
            </a:r>
          </a:p>
          <a:p>
            <a:pPr marL="352313" indent="-352313">
              <a:spcBef>
                <a:spcPts val="1233"/>
              </a:spcBef>
              <a:buFont typeface="Arial" pitchFamily="34" charset="0"/>
              <a:buChar char="•"/>
            </a:pPr>
            <a:r>
              <a:rPr lang="en-US" sz="2500" dirty="0">
                <a:solidFill>
                  <a:srgbClr val="0000FF"/>
                </a:solidFill>
                <a:latin typeface="Arial" pitchFamily="34" charset="0"/>
                <a:cs typeface="Arial" pitchFamily="34" charset="0"/>
              </a:rPr>
              <a:t>Close the Slides tab on the left. </a:t>
            </a:r>
          </a:p>
          <a:p>
            <a:pPr marL="352313" indent="-352313">
              <a:spcBef>
                <a:spcPts val="1233"/>
              </a:spcBef>
              <a:buFont typeface="Arial" pitchFamily="34" charset="0"/>
              <a:buChar char="•"/>
            </a:pPr>
            <a:r>
              <a:rPr lang="en-US" sz="2500" dirty="0">
                <a:solidFill>
                  <a:srgbClr val="0000FF"/>
                </a:solidFill>
                <a:latin typeface="Arial" pitchFamily="34" charset="0"/>
                <a:cs typeface="Arial" pitchFamily="34" charset="0"/>
              </a:rPr>
              <a:t>In the upper right corner next to the Help button, click the ^ to minimize the ribbon at the top of the screen. </a:t>
            </a:r>
          </a:p>
          <a:p>
            <a:pPr marL="352313" indent="-352313">
              <a:spcBef>
                <a:spcPts val="1233"/>
              </a:spcBef>
              <a:buFont typeface="Arial" pitchFamily="34" charset="0"/>
              <a:buChar char="•"/>
            </a:pPr>
            <a:r>
              <a:rPr lang="en-US" sz="2500" dirty="0">
                <a:solidFill>
                  <a:srgbClr val="0000FF"/>
                </a:solidFill>
                <a:latin typeface="Arial" pitchFamily="34" charset="0"/>
                <a:cs typeface="Arial" pitchFamily="34" charset="0"/>
              </a:rPr>
              <a:t>On the View menu, confirm that Ruler is deselected. </a:t>
            </a:r>
          </a:p>
          <a:p>
            <a:pPr marL="352313" indent="-352313">
              <a:spcBef>
                <a:spcPts val="1233"/>
              </a:spcBef>
              <a:buFont typeface="Arial" pitchFamily="34" charset="0"/>
              <a:buChar char="•"/>
            </a:pPr>
            <a:r>
              <a:rPr lang="en-US" sz="2500" dirty="0">
                <a:solidFill>
                  <a:srgbClr val="0000FF"/>
                </a:solidFill>
                <a:latin typeface="Arial" pitchFamily="34" charset="0"/>
                <a:cs typeface="Arial" pitchFamily="34" charset="0"/>
              </a:rPr>
              <a:t>On the View tab, click Fit to Window.</a:t>
            </a:r>
          </a:p>
          <a:p>
            <a:pPr>
              <a:spcBef>
                <a:spcPts val="1849"/>
              </a:spcBef>
            </a:pPr>
            <a:r>
              <a:rPr lang="en-US" sz="2500" b="1" i="1" dirty="0">
                <a:solidFill>
                  <a:srgbClr val="0000FF"/>
                </a:solidFill>
                <a:latin typeface="Arial" pitchFamily="34" charset="0"/>
                <a:cs typeface="Arial" pitchFamily="34" charset="0"/>
              </a:rPr>
              <a:t>Use Slide Show View to Administer Assessment Items</a:t>
            </a:r>
          </a:p>
          <a:p>
            <a:r>
              <a:rPr lang="en-US" sz="2500" dirty="0">
                <a:solidFill>
                  <a:srgbClr val="0000FF"/>
                </a:solidFill>
                <a:latin typeface="Arial" pitchFamily="34" charset="0"/>
                <a:cs typeface="Arial" pitchFamily="34" charset="0"/>
              </a:rPr>
              <a:t>To administer the numbered assessment items in this presentation, use the Slide Show view. (See Slide </a:t>
            </a:r>
            <a:r>
              <a:rPr lang="en-US" sz="2500" dirty="0" smtClean="0">
                <a:solidFill>
                  <a:srgbClr val="0000FF"/>
                </a:solidFill>
                <a:latin typeface="Arial" pitchFamily="34" charset="0"/>
                <a:cs typeface="Arial" pitchFamily="34" charset="0"/>
              </a:rPr>
              <a:t>10</a:t>
            </a:r>
            <a:r>
              <a:rPr lang="en-US" sz="2500" dirty="0" smtClean="0">
                <a:solidFill>
                  <a:srgbClr val="0000FF"/>
                </a:solidFill>
                <a:latin typeface="Arial" pitchFamily="34" charset="0"/>
                <a:cs typeface="Arial" pitchFamily="34" charset="0"/>
              </a:rPr>
              <a:t> </a:t>
            </a:r>
            <a:r>
              <a:rPr lang="en-US" sz="2500" dirty="0">
                <a:solidFill>
                  <a:srgbClr val="0000FF"/>
                </a:solidFill>
                <a:latin typeface="Arial" pitchFamily="34" charset="0"/>
                <a:cs typeface="Arial" pitchFamily="34" charset="0"/>
              </a:rPr>
              <a:t>for an example.)</a:t>
            </a:r>
          </a:p>
        </p:txBody>
      </p:sp>
    </p:spTree>
    <p:extLst>
      <p:ext uri="{BB962C8B-B14F-4D97-AF65-F5344CB8AC3E}">
        <p14:creationId xmlns:p14="http://schemas.microsoft.com/office/powerpoint/2010/main" val="2707365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4319" y="982568"/>
            <a:ext cx="72271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46706" y="982568"/>
            <a:ext cx="3195638"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Find value of x.</a:t>
            </a:r>
            <a:endParaRPr lang="en-US" sz="2800" b="1" dirty="0">
              <a:solidFill>
                <a:srgbClr val="000000"/>
              </a:solidFill>
              <a:latin typeface="Arial" pitchFamily="34" charset="0"/>
              <a:cs typeface="Arial" pitchFamily="34" charset="0"/>
            </a:endParaRPr>
          </a:p>
        </p:txBody>
      </p:sp>
      <p:grpSp>
        <p:nvGrpSpPr>
          <p:cNvPr id="17" name="Group 16"/>
          <p:cNvGrpSpPr/>
          <p:nvPr/>
        </p:nvGrpSpPr>
        <p:grpSpPr>
          <a:xfrm>
            <a:off x="5476161" y="1491810"/>
            <a:ext cx="3283747" cy="1680248"/>
            <a:chOff x="4787900" y="1206500"/>
            <a:chExt cx="2871035" cy="1358901"/>
          </a:xfrm>
        </p:grpSpPr>
        <p:cxnSp>
          <p:nvCxnSpPr>
            <p:cNvPr id="4" name="Straight Connector 3"/>
            <p:cNvCxnSpPr/>
            <p:nvPr/>
          </p:nvCxnSpPr>
          <p:spPr>
            <a:xfrm>
              <a:off x="5384800" y="1282700"/>
              <a:ext cx="22606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4787900" y="1282700"/>
              <a:ext cx="571500" cy="1206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00600" y="2489200"/>
              <a:ext cx="22225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048500" y="1270000"/>
              <a:ext cx="609600" cy="12319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787900" y="1308100"/>
              <a:ext cx="2857500" cy="1168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rot="1735800">
              <a:off x="5035550" y="17653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0" name="Freeform 9"/>
            <p:cNvSpPr/>
            <p:nvPr/>
          </p:nvSpPr>
          <p:spPr>
            <a:xfrm rot="1735800">
              <a:off x="4984750" y="18923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1" name="Freeform 10"/>
            <p:cNvSpPr/>
            <p:nvPr/>
          </p:nvSpPr>
          <p:spPr>
            <a:xfrm rot="1735800">
              <a:off x="7397750" y="16129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2" name="Freeform 11"/>
            <p:cNvSpPr/>
            <p:nvPr/>
          </p:nvSpPr>
          <p:spPr>
            <a:xfrm rot="1735800">
              <a:off x="7321550" y="17653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3" name="Freeform 12"/>
            <p:cNvSpPr/>
            <p:nvPr/>
          </p:nvSpPr>
          <p:spPr>
            <a:xfrm rot="5567400">
              <a:off x="6356350" y="12319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4" name="Freeform 13"/>
            <p:cNvSpPr/>
            <p:nvPr/>
          </p:nvSpPr>
          <p:spPr>
            <a:xfrm rot="5567400">
              <a:off x="6153150" y="243840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5" name="TextBox 14"/>
            <p:cNvSpPr txBox="1"/>
            <p:nvPr/>
          </p:nvSpPr>
          <p:spPr>
            <a:xfrm>
              <a:off x="4927600" y="1970374"/>
              <a:ext cx="7366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(3x)</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16" name="TextBox 15"/>
            <p:cNvSpPr txBox="1"/>
            <p:nvPr/>
          </p:nvSpPr>
          <p:spPr>
            <a:xfrm>
              <a:off x="7023935" y="1485899"/>
              <a:ext cx="6350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54</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grpSp>
      <p:pic>
        <p:nvPicPr>
          <p:cNvPr id="18" name="Picture 1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94220"/>
            <a:ext cx="4648200" cy="78516"/>
          </a:xfrm>
          <a:prstGeom prst="rect">
            <a:avLst/>
          </a:prstGeom>
          <a:solidFill>
            <a:scrgbClr r="0" g="0" b="0">
              <a:alpha val="0"/>
            </a:scrgbClr>
          </a:solidFill>
        </p:spPr>
      </p:pic>
    </p:spTree>
    <p:extLst>
      <p:ext uri="{BB962C8B-B14F-4D97-AF65-F5344CB8AC3E}">
        <p14:creationId xmlns:p14="http://schemas.microsoft.com/office/powerpoint/2010/main" val="4141706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724650" y="1936268"/>
            <a:ext cx="2643664" cy="3313385"/>
            <a:chOff x="6134100" y="1143000"/>
            <a:chExt cx="2311400" cy="2679700"/>
          </a:xfrm>
        </p:grpSpPr>
        <p:cxnSp>
          <p:nvCxnSpPr>
            <p:cNvPr id="2" name="Straight Connector 1"/>
            <p:cNvCxnSpPr/>
            <p:nvPr/>
          </p:nvCxnSpPr>
          <p:spPr>
            <a:xfrm>
              <a:off x="6146800" y="1156953"/>
              <a:ext cx="2260600" cy="508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134100" y="1143000"/>
              <a:ext cx="228600" cy="26797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6347615" y="1663700"/>
              <a:ext cx="2057400" cy="215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172200" y="1765300"/>
              <a:ext cx="1803400" cy="4191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58100" y="1587500"/>
              <a:ext cx="7874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2x-3</a:t>
              </a:r>
              <a:endParaRPr lang="en-US" sz="2000" b="1" dirty="0">
                <a:solidFill>
                  <a:srgbClr val="000000"/>
                </a:solidFill>
                <a:latin typeface="Arial" pitchFamily="34" charset="0"/>
                <a:cs typeface="Arial" pitchFamily="34" charset="0"/>
              </a:endParaRPr>
            </a:p>
          </p:txBody>
        </p:sp>
        <p:sp>
          <p:nvSpPr>
            <p:cNvPr id="7" name="TextBox 6"/>
            <p:cNvSpPr txBox="1"/>
            <p:nvPr/>
          </p:nvSpPr>
          <p:spPr>
            <a:xfrm>
              <a:off x="7066821" y="2115486"/>
              <a:ext cx="8382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4x-61</a:t>
              </a:r>
              <a:endParaRPr lang="en-US" sz="2000" b="1" dirty="0">
                <a:solidFill>
                  <a:srgbClr val="000000"/>
                </a:solidFill>
                <a:latin typeface="Arial" pitchFamily="34" charset="0"/>
                <a:cs typeface="Arial" pitchFamily="34" charset="0"/>
              </a:endParaRPr>
            </a:p>
          </p:txBody>
        </p:sp>
        <p:sp>
          <p:nvSpPr>
            <p:cNvPr id="8" name="Freeform 7"/>
            <p:cNvSpPr/>
            <p:nvPr/>
          </p:nvSpPr>
          <p:spPr>
            <a:xfrm rot="6060600">
              <a:off x="6985000" y="1309353"/>
              <a:ext cx="79630" cy="79630"/>
            </a:xfrm>
            <a:custGeom>
              <a:avLst/>
              <a:gdLst/>
              <a:ahLst/>
              <a:cxnLst/>
              <a:rect l="0" t="0" r="0" b="0"/>
              <a:pathLst>
                <a:path w="79630" h="79630">
                  <a:moveTo>
                    <a:pt x="79629" y="33147"/>
                  </a:moveTo>
                  <a:lnTo>
                    <a:pt x="59690" y="33147"/>
                  </a:lnTo>
                  <a:lnTo>
                    <a:pt x="59690" y="79629"/>
                  </a:lnTo>
                  <a:lnTo>
                    <a:pt x="19939" y="79629"/>
                  </a:lnTo>
                  <a:lnTo>
                    <a:pt x="19939" y="33147"/>
                  </a:lnTo>
                  <a:lnTo>
                    <a:pt x="0" y="33147"/>
                  </a:lnTo>
                  <a:lnTo>
                    <a:pt x="39878" y="0"/>
                  </a:lnTo>
                  <a:close/>
                </a:path>
              </a:pathLst>
            </a:cu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9" name="Freeform 8"/>
            <p:cNvSpPr/>
            <p:nvPr/>
          </p:nvSpPr>
          <p:spPr>
            <a:xfrm rot="6029400">
              <a:off x="6858000" y="1892300"/>
              <a:ext cx="79630" cy="79630"/>
            </a:xfrm>
            <a:custGeom>
              <a:avLst/>
              <a:gdLst/>
              <a:ahLst/>
              <a:cxnLst/>
              <a:rect l="0" t="0" r="0" b="0"/>
              <a:pathLst>
                <a:path w="79630" h="79630">
                  <a:moveTo>
                    <a:pt x="79629" y="33147"/>
                  </a:moveTo>
                  <a:lnTo>
                    <a:pt x="59690" y="33147"/>
                  </a:lnTo>
                  <a:lnTo>
                    <a:pt x="59690" y="79629"/>
                  </a:lnTo>
                  <a:lnTo>
                    <a:pt x="19939" y="79629"/>
                  </a:lnTo>
                  <a:lnTo>
                    <a:pt x="19939" y="33147"/>
                  </a:lnTo>
                  <a:lnTo>
                    <a:pt x="0" y="33147"/>
                  </a:lnTo>
                  <a:lnTo>
                    <a:pt x="39878" y="0"/>
                  </a:lnTo>
                  <a:close/>
                </a:path>
              </a:pathLst>
            </a:cu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sp>
        <p:nvSpPr>
          <p:cNvPr id="11" name="TextBox 10"/>
          <p:cNvSpPr txBox="1"/>
          <p:nvPr/>
        </p:nvSpPr>
        <p:spPr>
          <a:xfrm>
            <a:off x="1137609" y="994072"/>
            <a:ext cx="7989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2049996" y="994073"/>
            <a:ext cx="3689509"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Find the value of x.</a:t>
            </a:r>
            <a:endParaRPr lang="en-US" sz="2800" b="1" dirty="0">
              <a:solidFill>
                <a:srgbClr val="000000"/>
              </a:solidFill>
              <a:latin typeface="Arial" pitchFamily="34" charset="0"/>
              <a:cs typeface="Arial" pitchFamily="34" charset="0"/>
            </a:endParaRPr>
          </a:p>
        </p:txBody>
      </p:sp>
      <p:pic>
        <p:nvPicPr>
          <p:cNvPr id="13" name="Picture 1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109923"/>
            <a:ext cx="4648200" cy="78516"/>
          </a:xfrm>
          <a:prstGeom prst="rect">
            <a:avLst/>
          </a:prstGeom>
          <a:solidFill>
            <a:scrgbClr r="0" g="0" b="0">
              <a:alpha val="0"/>
            </a:scrgbClr>
          </a:solidFill>
        </p:spPr>
      </p:pic>
    </p:spTree>
    <p:extLst>
      <p:ext uri="{BB962C8B-B14F-4D97-AF65-F5344CB8AC3E}">
        <p14:creationId xmlns:p14="http://schemas.microsoft.com/office/powerpoint/2010/main" val="1080379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544" y="995056"/>
            <a:ext cx="68580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39931" y="995056"/>
            <a:ext cx="3195638"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Find value of x.</a:t>
            </a:r>
            <a:endParaRPr lang="en-US" sz="2800" b="1">
              <a:solidFill>
                <a:srgbClr val="000000"/>
              </a:solidFill>
              <a:latin typeface="Arial" pitchFamily="34" charset="0"/>
              <a:cs typeface="Arial" pitchFamily="34" charset="0"/>
            </a:endParaRPr>
          </a:p>
        </p:txBody>
      </p:sp>
      <p:grpSp>
        <p:nvGrpSpPr>
          <p:cNvPr id="16" name="Group 15"/>
          <p:cNvGrpSpPr/>
          <p:nvPr/>
        </p:nvGrpSpPr>
        <p:grpSpPr>
          <a:xfrm>
            <a:off x="6343650" y="965200"/>
            <a:ext cx="3689509" cy="4286986"/>
            <a:chOff x="5194300" y="342900"/>
            <a:chExt cx="3225800" cy="3467100"/>
          </a:xfrm>
        </p:grpSpPr>
        <p:cxnSp>
          <p:nvCxnSpPr>
            <p:cNvPr id="4" name="Straight Connector 3"/>
            <p:cNvCxnSpPr/>
            <p:nvPr/>
          </p:nvCxnSpPr>
          <p:spPr>
            <a:xfrm>
              <a:off x="5321300" y="1447800"/>
              <a:ext cx="29845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194300" y="2984500"/>
              <a:ext cx="32258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486400" y="533400"/>
              <a:ext cx="876300" cy="31623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112000" y="342900"/>
              <a:ext cx="1092200" cy="34671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rot="978600">
              <a:off x="7531100" y="225425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9" name="Freeform 8"/>
            <p:cNvSpPr/>
            <p:nvPr/>
          </p:nvSpPr>
          <p:spPr>
            <a:xfrm rot="907800">
              <a:off x="5842000" y="210185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0" name="Freeform 9"/>
            <p:cNvSpPr/>
            <p:nvPr/>
          </p:nvSpPr>
          <p:spPr>
            <a:xfrm rot="5232600">
              <a:off x="7137400" y="140335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1" name="Freeform 10"/>
            <p:cNvSpPr/>
            <p:nvPr/>
          </p:nvSpPr>
          <p:spPr>
            <a:xfrm rot="5232600">
              <a:off x="6794500" y="292735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2" name="Freeform 11"/>
            <p:cNvSpPr/>
            <p:nvPr/>
          </p:nvSpPr>
          <p:spPr>
            <a:xfrm rot="5232600">
              <a:off x="6921500" y="292735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3" name="Freeform 12"/>
            <p:cNvSpPr/>
            <p:nvPr/>
          </p:nvSpPr>
          <p:spPr>
            <a:xfrm rot="5232600">
              <a:off x="7277100" y="1403350"/>
              <a:ext cx="152401" cy="101601"/>
            </a:xfrm>
            <a:custGeom>
              <a:avLst/>
              <a:gdLst/>
              <a:ahLst/>
              <a:cxnLst/>
              <a:rect l="0" t="0" r="0" b="0"/>
              <a:pathLst>
                <a:path w="152401" h="101601">
                  <a:moveTo>
                    <a:pt x="152400" y="42291"/>
                  </a:moveTo>
                  <a:lnTo>
                    <a:pt x="114300" y="42291"/>
                  </a:lnTo>
                  <a:lnTo>
                    <a:pt x="114300" y="101600"/>
                  </a:lnTo>
                  <a:lnTo>
                    <a:pt x="38100" y="101600"/>
                  </a:lnTo>
                  <a:lnTo>
                    <a:pt x="38100" y="42291"/>
                  </a:lnTo>
                  <a:lnTo>
                    <a:pt x="0" y="42291"/>
                  </a:lnTo>
                  <a:lnTo>
                    <a:pt x="76200" y="0"/>
                  </a:lnTo>
                  <a:close/>
                </a:path>
              </a:pathLst>
            </a:custGeom>
            <a:gradFill flip="none" rotWithShape="1">
              <a:gsLst>
                <a:gs pos="0">
                  <a:srgbClr val="FF0000"/>
                </a:gs>
                <a:gs pos="100000">
                  <a:srgbClr val="808080"/>
                </a:gs>
              </a:gsLst>
              <a:lin ang="0" scaled="1"/>
              <a:tileRect/>
            </a:gra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4" name="TextBox 13"/>
            <p:cNvSpPr txBox="1"/>
            <p:nvPr/>
          </p:nvSpPr>
          <p:spPr>
            <a:xfrm>
              <a:off x="6019800" y="1485900"/>
              <a:ext cx="7366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122</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15" name="TextBox 14"/>
            <p:cNvSpPr txBox="1"/>
            <p:nvPr/>
          </p:nvSpPr>
          <p:spPr>
            <a:xfrm>
              <a:off x="6228620" y="3060700"/>
              <a:ext cx="11938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(16x+10)</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grpSp>
      <p:pic>
        <p:nvPicPr>
          <p:cNvPr id="17" name="Picture 1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94220"/>
            <a:ext cx="4648200" cy="78516"/>
          </a:xfrm>
          <a:prstGeom prst="rect">
            <a:avLst/>
          </a:prstGeom>
          <a:solidFill>
            <a:scrgbClr r="0" g="0" b="0">
              <a:alpha val="0"/>
            </a:scrgbClr>
          </a:solidFill>
        </p:spPr>
      </p:pic>
    </p:spTree>
    <p:extLst>
      <p:ext uri="{BB962C8B-B14F-4D97-AF65-F5344CB8AC3E}">
        <p14:creationId xmlns:p14="http://schemas.microsoft.com/office/powerpoint/2010/main" val="3168648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4450" y="753853"/>
            <a:ext cx="9180195" cy="830997"/>
          </a:xfrm>
          <a:prstGeom prst="rect">
            <a:avLst/>
          </a:prstGeom>
          <a:noFill/>
        </p:spPr>
        <p:txBody>
          <a:bodyPr vert="horz" rtlCol="0">
            <a:spAutoFit/>
          </a:bodyPr>
          <a:lstStyle/>
          <a:p>
            <a:pPr algn="ctr"/>
            <a:r>
              <a:rPr lang="en-US" sz="4800" b="1" dirty="0" smtClean="0">
                <a:solidFill>
                  <a:srgbClr val="0000FF"/>
                </a:solidFill>
                <a:latin typeface="Arial" pitchFamily="34" charset="0"/>
                <a:cs typeface="Arial" pitchFamily="34" charset="0"/>
              </a:rPr>
              <a:t>Constructing Parallel Lines</a:t>
            </a:r>
            <a:endParaRPr lang="en-US" sz="4800" b="1" dirty="0">
              <a:solidFill>
                <a:srgbClr val="0000FF"/>
              </a:solidFill>
              <a:latin typeface="Arial" pitchFamily="34" charset="0"/>
              <a:cs typeface="Arial" pitchFamily="34" charset="0"/>
            </a:endParaRPr>
          </a:p>
        </p:txBody>
      </p:sp>
      <p:sp>
        <p:nvSpPr>
          <p:cNvPr id="3" name="TextBox 2"/>
          <p:cNvSpPr txBox="1"/>
          <p:nvPr/>
        </p:nvSpPr>
        <p:spPr>
          <a:xfrm>
            <a:off x="8002797" y="2437441"/>
            <a:ext cx="2245995" cy="707886"/>
          </a:xfrm>
          <a:prstGeom prst="rect">
            <a:avLst/>
          </a:prstGeom>
          <a:noFill/>
        </p:spPr>
        <p:txBody>
          <a:bodyPr vert="horz" wrap="square" rtlCol="0">
            <a:spAutoFit/>
          </a:bodyPr>
          <a:lstStyle/>
          <a:p>
            <a:r>
              <a:rPr lang="en-US" sz="2000" b="1" i="1" smtClean="0">
                <a:solidFill>
                  <a:srgbClr val="0000FF"/>
                </a:solidFill>
                <a:latin typeface="Arial" pitchFamily="34" charset="0"/>
                <a:cs typeface="Arial" pitchFamily="34" charset="0"/>
              </a:rPr>
              <a:t>Return to Table </a:t>
            </a:r>
          </a:p>
          <a:p>
            <a:r>
              <a:rPr lang="en-US" sz="2000" b="1" i="1" smtClean="0">
                <a:solidFill>
                  <a:srgbClr val="0000FF"/>
                </a:solidFill>
                <a:latin typeface="Arial" pitchFamily="34" charset="0"/>
                <a:cs typeface="Arial" pitchFamily="34" charset="0"/>
              </a:rPr>
              <a:t>of Contents</a:t>
            </a:r>
            <a:endParaRPr lang="en-US" sz="2000" b="1" i="1">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687859" y="2338015"/>
            <a:ext cx="2677138" cy="874440"/>
          </a:xfrm>
          <a:custGeom>
            <a:avLst/>
            <a:gdLst/>
            <a:ahLst/>
            <a:cxnLst/>
            <a:rect l="0" t="0" r="0" b="0"/>
            <a:pathLst>
              <a:path w="3238501" h="342901">
                <a:moveTo>
                  <a:pt x="0" y="0"/>
                </a:moveTo>
                <a:lnTo>
                  <a:pt x="3238500" y="0"/>
                </a:lnTo>
                <a:lnTo>
                  <a:pt x="3238500" y="342900"/>
                </a:lnTo>
                <a:lnTo>
                  <a:pt x="0" y="342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423737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545" y="1908905"/>
            <a:ext cx="64410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57185" y="1908905"/>
            <a:ext cx="8541068"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Based on the diagram below, which statement is true?</a:t>
            </a:r>
            <a:endParaRPr lang="en-US" sz="2800" b="1" dirty="0">
              <a:solidFill>
                <a:srgbClr val="000000"/>
              </a:solidFill>
              <a:latin typeface="Arial" pitchFamily="34" charset="0"/>
              <a:cs typeface="Arial" pitchFamily="34" charset="0"/>
            </a:endParaRPr>
          </a:p>
        </p:txBody>
      </p:sp>
      <p:grpSp>
        <p:nvGrpSpPr>
          <p:cNvPr id="26" name="Group 25"/>
          <p:cNvGrpSpPr/>
          <p:nvPr/>
        </p:nvGrpSpPr>
        <p:grpSpPr>
          <a:xfrm>
            <a:off x="5996203" y="2450696"/>
            <a:ext cx="4314111" cy="3650682"/>
            <a:chOff x="4635500" y="901700"/>
            <a:chExt cx="3771900" cy="2952489"/>
          </a:xfrm>
        </p:grpSpPr>
        <p:cxnSp>
          <p:nvCxnSpPr>
            <p:cNvPr id="12" name="Straight Connector 11"/>
            <p:cNvCxnSpPr/>
            <p:nvPr/>
          </p:nvCxnSpPr>
          <p:spPr>
            <a:xfrm>
              <a:off x="4635500" y="2044700"/>
              <a:ext cx="31242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35500" y="1206500"/>
              <a:ext cx="965200" cy="18161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549900" y="1231900"/>
              <a:ext cx="1079500" cy="25019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908800" y="1168400"/>
              <a:ext cx="863600" cy="18796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902200" y="3390900"/>
              <a:ext cx="2997200" cy="1143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86300" y="1765300"/>
              <a:ext cx="7366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123</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18" name="TextBox 17"/>
            <p:cNvSpPr txBox="1"/>
            <p:nvPr/>
          </p:nvSpPr>
          <p:spPr>
            <a:xfrm>
              <a:off x="5803900" y="2108200"/>
              <a:ext cx="6350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64</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19" name="TextBox 18"/>
            <p:cNvSpPr txBox="1"/>
            <p:nvPr/>
          </p:nvSpPr>
          <p:spPr>
            <a:xfrm>
              <a:off x="6858000" y="2095500"/>
              <a:ext cx="6350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57</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20" name="TextBox 19"/>
            <p:cNvSpPr txBox="1"/>
            <p:nvPr/>
          </p:nvSpPr>
          <p:spPr>
            <a:xfrm>
              <a:off x="5588000" y="3530600"/>
              <a:ext cx="7366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132</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21" name="TextBox 20"/>
            <p:cNvSpPr txBox="1"/>
            <p:nvPr/>
          </p:nvSpPr>
          <p:spPr>
            <a:xfrm>
              <a:off x="5422900" y="901700"/>
              <a:ext cx="431800" cy="323589"/>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e</a:t>
              </a:r>
              <a:endParaRPr lang="en-US" sz="2000" b="1">
                <a:solidFill>
                  <a:srgbClr val="000000"/>
                </a:solidFill>
                <a:latin typeface="Arial" pitchFamily="34" charset="0"/>
                <a:cs typeface="Arial" pitchFamily="34" charset="0"/>
              </a:endParaRPr>
            </a:p>
          </p:txBody>
        </p:sp>
        <p:sp>
          <p:nvSpPr>
            <p:cNvPr id="22" name="TextBox 21"/>
            <p:cNvSpPr txBox="1"/>
            <p:nvPr/>
          </p:nvSpPr>
          <p:spPr>
            <a:xfrm>
              <a:off x="6451600" y="914400"/>
              <a:ext cx="406400" cy="323589"/>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f</a:t>
              </a:r>
              <a:endParaRPr lang="en-US" sz="2000" b="1">
                <a:solidFill>
                  <a:srgbClr val="000000"/>
                </a:solidFill>
                <a:latin typeface="Arial" pitchFamily="34" charset="0"/>
                <a:cs typeface="Arial" pitchFamily="34" charset="0"/>
              </a:endParaRPr>
            </a:p>
          </p:txBody>
        </p:sp>
        <p:sp>
          <p:nvSpPr>
            <p:cNvPr id="23" name="TextBox 22"/>
            <p:cNvSpPr txBox="1"/>
            <p:nvPr/>
          </p:nvSpPr>
          <p:spPr>
            <a:xfrm>
              <a:off x="7810500" y="901700"/>
              <a:ext cx="431800" cy="323589"/>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g</a:t>
              </a:r>
              <a:endParaRPr lang="en-US" sz="2000" b="1">
                <a:solidFill>
                  <a:srgbClr val="000000"/>
                </a:solidFill>
                <a:latin typeface="Arial" pitchFamily="34" charset="0"/>
                <a:cs typeface="Arial" pitchFamily="34" charset="0"/>
              </a:endParaRPr>
            </a:p>
          </p:txBody>
        </p:sp>
        <p:sp>
          <p:nvSpPr>
            <p:cNvPr id="24" name="TextBox 23"/>
            <p:cNvSpPr txBox="1"/>
            <p:nvPr/>
          </p:nvSpPr>
          <p:spPr>
            <a:xfrm>
              <a:off x="7823200" y="1917700"/>
              <a:ext cx="4318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h</a:t>
              </a:r>
              <a:endParaRPr lang="en-US" sz="2000" b="1" dirty="0">
                <a:solidFill>
                  <a:srgbClr val="000000"/>
                </a:solidFill>
                <a:latin typeface="Arial" pitchFamily="34" charset="0"/>
                <a:cs typeface="Arial" pitchFamily="34" charset="0"/>
              </a:endParaRPr>
            </a:p>
          </p:txBody>
        </p:sp>
        <p:sp>
          <p:nvSpPr>
            <p:cNvPr id="25" name="TextBox 24"/>
            <p:cNvSpPr txBox="1"/>
            <p:nvPr/>
          </p:nvSpPr>
          <p:spPr>
            <a:xfrm>
              <a:off x="8026400" y="3263900"/>
              <a:ext cx="381000" cy="323589"/>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i</a:t>
              </a:r>
              <a:endParaRPr lang="en-US" sz="2000" b="1">
                <a:solidFill>
                  <a:srgbClr val="000000"/>
                </a:solidFill>
                <a:latin typeface="Arial" pitchFamily="34" charset="0"/>
                <a:cs typeface="Arial" pitchFamily="34" charset="0"/>
              </a:endParaRPr>
            </a:p>
          </p:txBody>
        </p:sp>
      </p:grpSp>
      <p:sp>
        <p:nvSpPr>
          <p:cNvPr id="27" name="TextBox 26"/>
          <p:cNvSpPr txBox="1"/>
          <p:nvPr/>
        </p:nvSpPr>
        <p:spPr>
          <a:xfrm>
            <a:off x="1144644" y="982453"/>
            <a:ext cx="9390006" cy="954107"/>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Try the following question. Be ready to explain your choice.</a:t>
            </a:r>
            <a:endParaRPr lang="en-US" sz="2800" b="1" dirty="0">
              <a:solidFill>
                <a:srgbClr val="0000FF"/>
              </a:solidFill>
              <a:latin typeface="Arial" pitchFamily="34" charset="0"/>
              <a:cs typeface="Arial" pitchFamily="34" charset="0"/>
            </a:endParaRPr>
          </a:p>
        </p:txBody>
      </p:sp>
      <p:sp>
        <p:nvSpPr>
          <p:cNvPr id="28" name="TextBox 27"/>
          <p:cNvSpPr txBox="1"/>
          <p:nvPr/>
        </p:nvSpPr>
        <p:spPr>
          <a:xfrm>
            <a:off x="1162050" y="6622871"/>
            <a:ext cx="9372600"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In the preceding section you saw that when two lines are parallel, you can conclude that certain angles are congruent or supplementary. In this section the situation is reversed. </a:t>
            </a:r>
            <a:endParaRPr lang="en-US" sz="2400" b="1" dirty="0">
              <a:solidFill>
                <a:srgbClr val="0000FF"/>
              </a:solidFill>
              <a:latin typeface="Arial" pitchFamily="34" charset="0"/>
              <a:cs typeface="Arial" pitchFamily="34" charset="0"/>
            </a:endParaRPr>
          </a:p>
        </p:txBody>
      </p:sp>
      <p:pic>
        <p:nvPicPr>
          <p:cNvPr id="29" name="Picture 2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94220"/>
            <a:ext cx="3950970" cy="78516"/>
          </a:xfrm>
          <a:prstGeom prst="rect">
            <a:avLst/>
          </a:prstGeom>
          <a:solidFill>
            <a:scrgbClr r="0" g="0" b="0">
              <a:alpha val="0"/>
            </a:scrgbClr>
          </a:solidFill>
        </p:spPr>
      </p:pic>
      <p:sp>
        <p:nvSpPr>
          <p:cNvPr id="34" name="Rectangle 33"/>
          <p:cNvSpPr/>
          <p:nvPr/>
        </p:nvSpPr>
        <p:spPr>
          <a:xfrm>
            <a:off x="3470257" y="3192253"/>
            <a:ext cx="90411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h || i</a:t>
            </a:r>
          </a:p>
        </p:txBody>
      </p:sp>
      <p:sp>
        <p:nvSpPr>
          <p:cNvPr id="35" name="Rectangle 34"/>
          <p:cNvSpPr/>
          <p:nvPr/>
        </p:nvSpPr>
        <p:spPr>
          <a:xfrm>
            <a:off x="3470257" y="3741637"/>
            <a:ext cx="73979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e|| f</a:t>
            </a:r>
          </a:p>
        </p:txBody>
      </p:sp>
      <p:sp>
        <p:nvSpPr>
          <p:cNvPr id="36" name="Rectangle 35"/>
          <p:cNvSpPr/>
          <p:nvPr/>
        </p:nvSpPr>
        <p:spPr>
          <a:xfrm>
            <a:off x="3470257" y="4245789"/>
            <a:ext cx="96948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f || g</a:t>
            </a:r>
          </a:p>
        </p:txBody>
      </p:sp>
      <p:sp>
        <p:nvSpPr>
          <p:cNvPr id="37" name="TextBox 36"/>
          <p:cNvSpPr txBox="1"/>
          <p:nvPr/>
        </p:nvSpPr>
        <p:spPr>
          <a:xfrm>
            <a:off x="2925021" y="3198039"/>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38" name="TextBox 37"/>
          <p:cNvSpPr txBox="1"/>
          <p:nvPr/>
        </p:nvSpPr>
        <p:spPr>
          <a:xfrm>
            <a:off x="2933596" y="3750489"/>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39" name="TextBox 38"/>
          <p:cNvSpPr txBox="1"/>
          <p:nvPr/>
        </p:nvSpPr>
        <p:spPr>
          <a:xfrm>
            <a:off x="2921687" y="4264698"/>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40" name="Oval 39"/>
          <p:cNvSpPr/>
          <p:nvPr/>
        </p:nvSpPr>
        <p:spPr>
          <a:xfrm>
            <a:off x="2149457" y="3244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1" name="Oval 40"/>
          <p:cNvSpPr/>
          <p:nvPr/>
        </p:nvSpPr>
        <p:spPr>
          <a:xfrm>
            <a:off x="2152102" y="37695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2" name="Oval 41"/>
          <p:cNvSpPr/>
          <p:nvPr/>
        </p:nvSpPr>
        <p:spPr>
          <a:xfrm>
            <a:off x="2135397" y="428769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3" name="Oval 42"/>
          <p:cNvSpPr/>
          <p:nvPr/>
        </p:nvSpPr>
        <p:spPr>
          <a:xfrm>
            <a:off x="2140590" y="48465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44" name="TextBox 43"/>
          <p:cNvSpPr txBox="1"/>
          <p:nvPr/>
        </p:nvSpPr>
        <p:spPr>
          <a:xfrm>
            <a:off x="2927754" y="4798098"/>
            <a:ext cx="400729" cy="476391"/>
          </a:xfrm>
          <a:prstGeom prst="rect">
            <a:avLst/>
          </a:prstGeom>
          <a:noFill/>
        </p:spPr>
        <p:txBody>
          <a:bodyPr wrap="square" lIns="106025" tIns="53012" rIns="106025" bIns="53012"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45" name="Rectangle 44"/>
          <p:cNvSpPr/>
          <p:nvPr/>
        </p:nvSpPr>
        <p:spPr>
          <a:xfrm>
            <a:off x="3455445" y="4800276"/>
            <a:ext cx="99882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e|| g</a:t>
            </a:r>
          </a:p>
        </p:txBody>
      </p:sp>
      <p:grpSp>
        <p:nvGrpSpPr>
          <p:cNvPr id="46" name="Group 45"/>
          <p:cNvGrpSpPr/>
          <p:nvPr/>
        </p:nvGrpSpPr>
        <p:grpSpPr>
          <a:xfrm>
            <a:off x="0" y="6101378"/>
            <a:ext cx="11830050" cy="7259021"/>
            <a:chOff x="0" y="4851400"/>
            <a:chExt cx="11233150" cy="5308600"/>
          </a:xfrm>
        </p:grpSpPr>
        <p:sp>
          <p:nvSpPr>
            <p:cNvPr id="47" name="Rectangle 46"/>
            <p:cNvSpPr/>
            <p:nvPr/>
          </p:nvSpPr>
          <p:spPr>
            <a:xfrm>
              <a:off x="0" y="5080000"/>
              <a:ext cx="11036300" cy="50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0617240" y="4851400"/>
              <a:ext cx="615910" cy="830997"/>
            </a:xfrm>
            <a:prstGeom prst="rect">
              <a:avLst/>
            </a:prstGeom>
            <a:noFill/>
            <a:ln>
              <a:noFill/>
            </a:ln>
          </p:spPr>
          <p:txBody>
            <a:bodyPr wrap="square" rtlCol="0">
              <a:spAutoFit/>
            </a:bodyPr>
            <a:lstStyle/>
            <a:p>
              <a:r>
                <a:rPr lang="en-US" sz="4800" dirty="0" smtClean="0">
                  <a:latin typeface="Arial" pitchFamily="34" charset="0"/>
                  <a:cs typeface="Arial" pitchFamily="34" charset="0"/>
                </a:rPr>
                <a:t>×</a:t>
              </a:r>
              <a:endParaRPr lang="en-US" sz="4800" dirty="0">
                <a:latin typeface="Arial" pitchFamily="34" charset="0"/>
                <a:cs typeface="Arial" pitchFamily="34" charset="0"/>
              </a:endParaRPr>
            </a:p>
          </p:txBody>
        </p:sp>
      </p:grpSp>
    </p:spTree>
    <p:extLst>
      <p:ext uri="{BB962C8B-B14F-4D97-AF65-F5344CB8AC3E}">
        <p14:creationId xmlns:p14="http://schemas.microsoft.com/office/powerpoint/2010/main" val="21437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75803" y="476083"/>
            <a:ext cx="3644041" cy="1674908"/>
          </a:xfrm>
          <a:custGeom>
            <a:avLst/>
            <a:gdLst/>
            <a:ahLst/>
            <a:cxnLst/>
            <a:rect l="0" t="0" r="0" b="0"/>
            <a:pathLst>
              <a:path w="3225674" h="855854">
                <a:moveTo>
                  <a:pt x="0" y="0"/>
                </a:moveTo>
                <a:lnTo>
                  <a:pt x="3225673" y="0"/>
                </a:lnTo>
                <a:lnTo>
                  <a:pt x="3225673" y="855853"/>
                </a:lnTo>
                <a:lnTo>
                  <a:pt x="0" y="855853"/>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3" name="TextBox 2"/>
          <p:cNvSpPr txBox="1"/>
          <p:nvPr/>
        </p:nvSpPr>
        <p:spPr>
          <a:xfrm>
            <a:off x="672646" y="584200"/>
            <a:ext cx="4017211" cy="1569660"/>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Postulate</a:t>
            </a:r>
            <a:endParaRPr lang="en-US" sz="2400" b="1" dirty="0">
              <a:solidFill>
                <a:srgbClr val="FF0000"/>
              </a:solidFill>
              <a:latin typeface="Arial" pitchFamily="34" charset="0"/>
              <a:cs typeface="Arial" pitchFamily="34" charset="0"/>
            </a:endParaRPr>
          </a:p>
          <a:p>
            <a:r>
              <a:rPr lang="en-US" sz="2400" b="1" dirty="0" smtClean="0">
                <a:solidFill>
                  <a:srgbClr val="FF0000"/>
                </a:solidFill>
                <a:latin typeface="Arial" pitchFamily="34" charset="0"/>
                <a:cs typeface="Arial" pitchFamily="34" charset="0"/>
              </a:rPr>
              <a:t>(Converse of Corresponding </a:t>
            </a:r>
          </a:p>
          <a:p>
            <a:r>
              <a:rPr lang="en-US" sz="2400" b="1" dirty="0" smtClean="0">
                <a:solidFill>
                  <a:srgbClr val="FF0000"/>
                </a:solidFill>
                <a:latin typeface="Arial" pitchFamily="34" charset="0"/>
                <a:cs typeface="Arial" pitchFamily="34" charset="0"/>
              </a:rPr>
              <a:t>Angles Postulate)</a:t>
            </a:r>
            <a:endParaRPr lang="en-US" sz="2400" b="1" dirty="0">
              <a:solidFill>
                <a:srgbClr val="FF0000"/>
              </a:solidFill>
              <a:latin typeface="Arial" pitchFamily="34" charset="0"/>
              <a:cs typeface="Arial" pitchFamily="34" charset="0"/>
            </a:endParaRPr>
          </a:p>
        </p:txBody>
      </p:sp>
      <p:sp>
        <p:nvSpPr>
          <p:cNvPr id="4" name="Freeform 3"/>
          <p:cNvSpPr/>
          <p:nvPr/>
        </p:nvSpPr>
        <p:spPr>
          <a:xfrm>
            <a:off x="4360447" y="491785"/>
            <a:ext cx="6584785" cy="1659205"/>
          </a:xfrm>
          <a:custGeom>
            <a:avLst/>
            <a:gdLst/>
            <a:ahLst/>
            <a:cxnLst/>
            <a:rect l="0" t="0" r="0" b="0"/>
            <a:pathLst>
              <a:path w="6733161" h="843154">
                <a:moveTo>
                  <a:pt x="0" y="0"/>
                </a:moveTo>
                <a:lnTo>
                  <a:pt x="6733160" y="0"/>
                </a:lnTo>
                <a:lnTo>
                  <a:pt x="6733160" y="843153"/>
                </a:lnTo>
                <a:lnTo>
                  <a:pt x="0" y="843153"/>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 name="TextBox 4"/>
          <p:cNvSpPr txBox="1"/>
          <p:nvPr/>
        </p:nvSpPr>
        <p:spPr>
          <a:xfrm>
            <a:off x="4445955" y="620239"/>
            <a:ext cx="6793508"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If two  lines are cut by transversal and corresponding angles are congruent, then the lines are parallel. </a:t>
            </a:r>
            <a:endParaRPr lang="en-US" sz="2400" b="1" dirty="0">
              <a:solidFill>
                <a:srgbClr val="0000FF"/>
              </a:solidFill>
              <a:latin typeface="Arial" pitchFamily="34" charset="0"/>
              <a:cs typeface="Arial" pitchFamily="34" charset="0"/>
            </a:endParaRPr>
          </a:p>
        </p:txBody>
      </p:sp>
      <p:grpSp>
        <p:nvGrpSpPr>
          <p:cNvPr id="22" name="Group 21"/>
          <p:cNvGrpSpPr/>
          <p:nvPr/>
        </p:nvGrpSpPr>
        <p:grpSpPr>
          <a:xfrm>
            <a:off x="400050" y="2150991"/>
            <a:ext cx="4131988" cy="2842287"/>
            <a:chOff x="215900" y="1028700"/>
            <a:chExt cx="3657600" cy="2298700"/>
          </a:xfrm>
        </p:grpSpPr>
        <p:grpSp>
          <p:nvGrpSpPr>
            <p:cNvPr id="20" name="Group 19"/>
            <p:cNvGrpSpPr/>
            <p:nvPr/>
          </p:nvGrpSpPr>
          <p:grpSpPr>
            <a:xfrm>
              <a:off x="774700" y="1028700"/>
              <a:ext cx="3098800" cy="2298700"/>
              <a:chOff x="774700" y="1028700"/>
              <a:chExt cx="3098800" cy="2298700"/>
            </a:xfrm>
          </p:grpSpPr>
          <p:cxnSp>
            <p:nvCxnSpPr>
              <p:cNvPr id="6" name="Straight Connector 5"/>
              <p:cNvCxnSpPr/>
              <p:nvPr/>
            </p:nvCxnSpPr>
            <p:spPr>
              <a:xfrm>
                <a:off x="800100" y="1943100"/>
                <a:ext cx="25019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4700" y="2781300"/>
                <a:ext cx="25781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625600" y="1257300"/>
                <a:ext cx="990600" cy="20701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74900" y="164288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endParaRPr lang="en-US" sz="2000" b="1" dirty="0">
                  <a:solidFill>
                    <a:srgbClr val="0000FF"/>
                  </a:solidFill>
                  <a:latin typeface="Arial" pitchFamily="34" charset="0"/>
                  <a:cs typeface="Arial" pitchFamily="34" charset="0"/>
                </a:endParaRPr>
              </a:p>
            </p:txBody>
          </p:sp>
          <p:sp>
            <p:nvSpPr>
              <p:cNvPr id="10" name="TextBox 9"/>
              <p:cNvSpPr txBox="1"/>
              <p:nvPr/>
            </p:nvSpPr>
            <p:spPr>
              <a:xfrm>
                <a:off x="2070100" y="1617479"/>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2</a:t>
                </a:r>
                <a:endParaRPr lang="en-US" sz="2000" b="1">
                  <a:solidFill>
                    <a:srgbClr val="0000FF"/>
                  </a:solidFill>
                  <a:latin typeface="Arial" pitchFamily="34" charset="0"/>
                  <a:cs typeface="Arial" pitchFamily="34" charset="0"/>
                </a:endParaRPr>
              </a:p>
            </p:txBody>
          </p:sp>
          <p:sp>
            <p:nvSpPr>
              <p:cNvPr id="11" name="TextBox 10"/>
              <p:cNvSpPr txBox="1"/>
              <p:nvPr/>
            </p:nvSpPr>
            <p:spPr>
              <a:xfrm>
                <a:off x="1947474" y="1940394"/>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12" name="TextBox 11"/>
              <p:cNvSpPr txBox="1"/>
              <p:nvPr/>
            </p:nvSpPr>
            <p:spPr>
              <a:xfrm>
                <a:off x="2222500" y="1968500"/>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4</a:t>
                </a:r>
                <a:endParaRPr lang="en-US" sz="2000" b="1">
                  <a:solidFill>
                    <a:srgbClr val="0000FF"/>
                  </a:solidFill>
                  <a:latin typeface="Arial" pitchFamily="34" charset="0"/>
                  <a:cs typeface="Arial" pitchFamily="34" charset="0"/>
                </a:endParaRPr>
              </a:p>
            </p:txBody>
          </p:sp>
          <p:sp>
            <p:nvSpPr>
              <p:cNvPr id="13" name="TextBox 12"/>
              <p:cNvSpPr txBox="1"/>
              <p:nvPr/>
            </p:nvSpPr>
            <p:spPr>
              <a:xfrm>
                <a:off x="1955800" y="2521886"/>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5</a:t>
                </a:r>
                <a:endParaRPr lang="en-US" sz="2000" b="1">
                  <a:solidFill>
                    <a:srgbClr val="0000FF"/>
                  </a:solidFill>
                  <a:latin typeface="Arial" pitchFamily="34" charset="0"/>
                  <a:cs typeface="Arial" pitchFamily="34" charset="0"/>
                </a:endParaRPr>
              </a:p>
            </p:txBody>
          </p:sp>
          <p:sp>
            <p:nvSpPr>
              <p:cNvPr id="14" name="TextBox 13"/>
              <p:cNvSpPr txBox="1"/>
              <p:nvPr/>
            </p:nvSpPr>
            <p:spPr>
              <a:xfrm>
                <a:off x="1676400" y="2496488"/>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sp>
            <p:nvSpPr>
              <p:cNvPr id="15" name="TextBox 14"/>
              <p:cNvSpPr txBox="1"/>
              <p:nvPr/>
            </p:nvSpPr>
            <p:spPr>
              <a:xfrm>
                <a:off x="1536913" y="2812114"/>
                <a:ext cx="338524" cy="323589"/>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7</a:t>
                </a:r>
                <a:endParaRPr lang="en-US" sz="2000" b="1" dirty="0">
                  <a:solidFill>
                    <a:srgbClr val="0000FF"/>
                  </a:solidFill>
                  <a:latin typeface="Arial" pitchFamily="34" charset="0"/>
                  <a:cs typeface="Arial" pitchFamily="34" charset="0"/>
                </a:endParaRPr>
              </a:p>
            </p:txBody>
          </p:sp>
          <p:sp>
            <p:nvSpPr>
              <p:cNvPr id="16" name="TextBox 15"/>
              <p:cNvSpPr txBox="1"/>
              <p:nvPr/>
            </p:nvSpPr>
            <p:spPr>
              <a:xfrm>
                <a:off x="1854200" y="2819400"/>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8</a:t>
                </a:r>
                <a:endParaRPr lang="en-US" sz="2000" b="1">
                  <a:solidFill>
                    <a:srgbClr val="0000FF"/>
                  </a:solidFill>
                  <a:latin typeface="Arial" pitchFamily="34" charset="0"/>
                  <a:cs typeface="Arial" pitchFamily="34" charset="0"/>
                </a:endParaRPr>
              </a:p>
            </p:txBody>
          </p:sp>
          <p:sp>
            <p:nvSpPr>
              <p:cNvPr id="17" name="TextBox 16"/>
              <p:cNvSpPr txBox="1"/>
              <p:nvPr/>
            </p:nvSpPr>
            <p:spPr>
              <a:xfrm>
                <a:off x="3365500" y="1803400"/>
                <a:ext cx="4318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a:t>
                </a:r>
                <a:endParaRPr lang="en-US" sz="2000" b="1" i="1" dirty="0">
                  <a:solidFill>
                    <a:srgbClr val="0000FF"/>
                  </a:solidFill>
                  <a:latin typeface="Arial" pitchFamily="34" charset="0"/>
                  <a:cs typeface="Arial" pitchFamily="34" charset="0"/>
                </a:endParaRPr>
              </a:p>
            </p:txBody>
          </p:sp>
          <p:sp>
            <p:nvSpPr>
              <p:cNvPr id="18" name="TextBox 17"/>
              <p:cNvSpPr txBox="1"/>
              <p:nvPr/>
            </p:nvSpPr>
            <p:spPr>
              <a:xfrm>
                <a:off x="3365500" y="2641600"/>
                <a:ext cx="5080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m</a:t>
                </a:r>
                <a:endParaRPr lang="en-US" sz="2000" b="1">
                  <a:solidFill>
                    <a:srgbClr val="0000FF"/>
                  </a:solidFill>
                  <a:latin typeface="Arial" pitchFamily="34" charset="0"/>
                  <a:cs typeface="Arial" pitchFamily="34" charset="0"/>
                </a:endParaRPr>
              </a:p>
            </p:txBody>
          </p:sp>
          <p:sp>
            <p:nvSpPr>
              <p:cNvPr id="19" name="TextBox 18"/>
              <p:cNvSpPr txBox="1"/>
              <p:nvPr/>
            </p:nvSpPr>
            <p:spPr>
              <a:xfrm>
                <a:off x="2705100" y="1028700"/>
                <a:ext cx="431800" cy="323589"/>
              </a:xfrm>
              <a:prstGeom prst="rect">
                <a:avLst/>
              </a:prstGeom>
              <a:noFill/>
            </p:spPr>
            <p:txBody>
              <a:bodyPr vert="horz" rtlCol="0">
                <a:spAutoFit/>
              </a:bodyPr>
              <a:lstStyle/>
              <a:p>
                <a:r>
                  <a:rPr lang="en-US" sz="2000" b="1" i="1" smtClean="0">
                    <a:solidFill>
                      <a:srgbClr val="0000FF"/>
                    </a:solidFill>
                    <a:latin typeface="Arial" pitchFamily="34" charset="0"/>
                    <a:cs typeface="Arial" pitchFamily="34" charset="0"/>
                  </a:rPr>
                  <a:t>n</a:t>
                </a:r>
                <a:endParaRPr lang="en-US" sz="2000" b="1" i="1">
                  <a:solidFill>
                    <a:srgbClr val="0000FF"/>
                  </a:solidFill>
                  <a:latin typeface="Arial" pitchFamily="34" charset="0"/>
                  <a:cs typeface="Arial" pitchFamily="34" charset="0"/>
                </a:endParaRPr>
              </a:p>
            </p:txBody>
          </p:sp>
        </p:grpSp>
        <p:sp>
          <p:nvSpPr>
            <p:cNvPr id="21" name="TextBox 20"/>
            <p:cNvSpPr txBox="1"/>
            <p:nvPr/>
          </p:nvSpPr>
          <p:spPr>
            <a:xfrm>
              <a:off x="215900" y="1219200"/>
              <a:ext cx="9144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 || m</a:t>
              </a:r>
              <a:endParaRPr lang="en-US" sz="2000" b="1" i="1" dirty="0">
                <a:solidFill>
                  <a:srgbClr val="0000FF"/>
                </a:solidFill>
                <a:latin typeface="Arial" pitchFamily="34" charset="0"/>
                <a:cs typeface="Arial" pitchFamily="34" charset="0"/>
              </a:endParaRPr>
            </a:p>
          </p:txBody>
        </p:sp>
      </p:grpSp>
      <p:sp>
        <p:nvSpPr>
          <p:cNvPr id="23" name="TextBox 22"/>
          <p:cNvSpPr txBox="1"/>
          <p:nvPr/>
        </p:nvSpPr>
        <p:spPr>
          <a:xfrm>
            <a:off x="4840620" y="2711694"/>
            <a:ext cx="6398843"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 ≅      6            1 ≅      5             3 ≅      7        4 ≅      8        </a:t>
            </a:r>
            <a:endParaRPr lang="en-US" sz="2000" b="1" dirty="0">
              <a:solidFill>
                <a:srgbClr val="0000FF"/>
              </a:solidFill>
              <a:latin typeface="Arial" pitchFamily="34" charset="0"/>
              <a:cs typeface="Arial" pitchFamily="34" charset="0"/>
            </a:endParaRPr>
          </a:p>
        </p:txBody>
      </p:sp>
      <p:grpSp>
        <p:nvGrpSpPr>
          <p:cNvPr id="54" name="Group 53"/>
          <p:cNvGrpSpPr/>
          <p:nvPr/>
        </p:nvGrpSpPr>
        <p:grpSpPr>
          <a:xfrm>
            <a:off x="758728" y="5316101"/>
            <a:ext cx="7775671" cy="830997"/>
            <a:chOff x="533398" y="3403600"/>
            <a:chExt cx="6882956" cy="672068"/>
          </a:xfrm>
        </p:grpSpPr>
        <p:sp>
          <p:nvSpPr>
            <p:cNvPr id="49" name="TextBox 48"/>
            <p:cNvSpPr txBox="1"/>
            <p:nvPr/>
          </p:nvSpPr>
          <p:spPr>
            <a:xfrm>
              <a:off x="533398" y="3403600"/>
              <a:ext cx="6882956" cy="67206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If m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3 = 56</a:t>
              </a:r>
              <a:r>
                <a:rPr lang="en-US" sz="2400" b="1" baseline="70000" dirty="0" smtClean="0">
                  <a:solidFill>
                    <a:srgbClr val="0000FF"/>
                  </a:solidFill>
                  <a:latin typeface="Arial" pitchFamily="34" charset="0"/>
                  <a:cs typeface="Arial" pitchFamily="34" charset="0"/>
                </a:rPr>
                <a:t>0</a:t>
              </a:r>
              <a:r>
                <a:rPr lang="en-US" sz="2400" b="1" dirty="0" smtClean="0">
                  <a:solidFill>
                    <a:srgbClr val="0000FF"/>
                  </a:solidFill>
                  <a:latin typeface="Arial" pitchFamily="34" charset="0"/>
                  <a:cs typeface="Arial" pitchFamily="34" charset="0"/>
                </a:rPr>
                <a:t>, find the measure of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7 that makes lines k and m parallel. Explain your answer.</a:t>
              </a:r>
              <a:endParaRPr lang="en-US" sz="2400" b="1" dirty="0">
                <a:solidFill>
                  <a:srgbClr val="0000FF"/>
                </a:solidFill>
                <a:latin typeface="Arial" pitchFamily="34" charset="0"/>
                <a:cs typeface="Arial" pitchFamily="34" charset="0"/>
              </a:endParaRPr>
            </a:p>
          </p:txBody>
        </p:sp>
        <p:cxnSp>
          <p:nvCxnSpPr>
            <p:cNvPr id="50" name="Straight Connector 49"/>
            <p:cNvCxnSpPr/>
            <p:nvPr/>
          </p:nvCxnSpPr>
          <p:spPr>
            <a:xfrm>
              <a:off x="633731" y="3720497"/>
              <a:ext cx="1133555"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7643552" y="6832600"/>
            <a:ext cx="2738698" cy="646331"/>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m </a:t>
            </a:r>
            <a:r>
              <a:rPr lang="en-US" sz="3600" b="1" dirty="0" smtClean="0">
                <a:solidFill>
                  <a:srgbClr val="0000FF"/>
                </a:solidFill>
                <a:latin typeface="Arial" pitchFamily="34" charset="0"/>
                <a:cs typeface="Arial" pitchFamily="34" charset="0"/>
                <a:sym typeface="Symbol"/>
              </a:rPr>
              <a:t> </a:t>
            </a:r>
            <a:r>
              <a:rPr lang="en-US" sz="3600" b="1" dirty="0" smtClean="0">
                <a:solidFill>
                  <a:srgbClr val="0000FF"/>
                </a:solidFill>
                <a:latin typeface="Arial" pitchFamily="34" charset="0"/>
                <a:cs typeface="Arial" pitchFamily="34" charset="0"/>
              </a:rPr>
              <a:t>7 = 56</a:t>
            </a:r>
            <a:r>
              <a:rPr lang="en-US" sz="3600" b="1" baseline="70000" dirty="0" smtClean="0">
                <a:solidFill>
                  <a:srgbClr val="0000FF"/>
                </a:solidFill>
                <a:latin typeface="Arial" pitchFamily="34" charset="0"/>
                <a:cs typeface="Arial" pitchFamily="34" charset="0"/>
              </a:rPr>
              <a:t>0</a:t>
            </a:r>
            <a:endParaRPr lang="en-US" sz="3600" b="1" baseline="70000" dirty="0">
              <a:solidFill>
                <a:srgbClr val="0000FF"/>
              </a:solidFill>
              <a:latin typeface="Arial" pitchFamily="34" charset="0"/>
              <a:cs typeface="Arial" pitchFamily="34" charset="0"/>
            </a:endParaRPr>
          </a:p>
        </p:txBody>
      </p:sp>
      <p:grpSp>
        <p:nvGrpSpPr>
          <p:cNvPr id="67" name="Group 66"/>
          <p:cNvGrpSpPr/>
          <p:nvPr/>
        </p:nvGrpSpPr>
        <p:grpSpPr>
          <a:xfrm>
            <a:off x="6706840" y="6598299"/>
            <a:ext cx="4212432" cy="1114932"/>
            <a:chOff x="5867400" y="4267200"/>
            <a:chExt cx="3683001" cy="901701"/>
          </a:xfrm>
        </p:grpSpPr>
        <p:sp>
          <p:nvSpPr>
            <p:cNvPr id="65" name="Freeform 64"/>
            <p:cNvSpPr/>
            <p:nvPr/>
          </p:nvSpPr>
          <p:spPr>
            <a:xfrm>
              <a:off x="5867400" y="4267200"/>
              <a:ext cx="3683001" cy="901701"/>
            </a:xfrm>
            <a:custGeom>
              <a:avLst/>
              <a:gdLst/>
              <a:ahLst/>
              <a:cxnLst/>
              <a:rect l="0" t="0" r="0" b="0"/>
              <a:pathLst>
                <a:path w="3683001" h="901701">
                  <a:moveTo>
                    <a:pt x="0" y="0"/>
                  </a:moveTo>
                  <a:lnTo>
                    <a:pt x="3683000" y="0"/>
                  </a:lnTo>
                  <a:lnTo>
                    <a:pt x="3683000" y="901700"/>
                  </a:lnTo>
                  <a:lnTo>
                    <a:pt x="0" y="901700"/>
                  </a:lnTo>
                  <a:close/>
                </a:path>
              </a:pathLst>
            </a:custGeom>
            <a:solidFill>
              <a:srgbClr val="E6E6FA"/>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66" name="TextBox 65"/>
            <p:cNvSpPr txBox="1"/>
            <p:nvPr/>
          </p:nvSpPr>
          <p:spPr>
            <a:xfrm>
              <a:off x="7169371" y="4584770"/>
              <a:ext cx="1226048" cy="323589"/>
            </a:xfrm>
            <a:prstGeom prst="rect">
              <a:avLst/>
            </a:prstGeom>
            <a:noFill/>
          </p:spPr>
          <p:txBody>
            <a:bodyPr vert="horz" wrap="square" rtlCol="0">
              <a:spAutoFit/>
            </a:bodyPr>
            <a:lstStyle/>
            <a:p>
              <a:r>
                <a:rPr lang="en-US" sz="2000" b="1" dirty="0" smtClean="0">
                  <a:solidFill>
                    <a:srgbClr val="FF0000"/>
                  </a:solidFill>
                  <a:latin typeface="Arial" pitchFamily="34" charset="0"/>
                  <a:cs typeface="Arial" pitchFamily="34" charset="0"/>
                </a:rPr>
                <a:t>Answer</a:t>
              </a:r>
              <a:endParaRPr lang="en-US" sz="2000" b="1" dirty="0">
                <a:solidFill>
                  <a:srgbClr val="FF0000"/>
                </a:solidFill>
                <a:latin typeface="Arial" pitchFamily="34" charset="0"/>
                <a:cs typeface="Arial" pitchFamily="34" charset="0"/>
              </a:endParaRPr>
            </a:p>
          </p:txBody>
        </p:sp>
      </p:grpSp>
      <p:pic>
        <p:nvPicPr>
          <p:cNvPr id="69" name="Pictur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934" y="2822102"/>
            <a:ext cx="234676" cy="181036"/>
          </a:xfrm>
          <a:prstGeom prst="rect">
            <a:avLst/>
          </a:prstGeom>
        </p:spPr>
      </p:pic>
      <p:pic>
        <p:nvPicPr>
          <p:cNvPr id="70" name="Picture 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374" y="2813050"/>
            <a:ext cx="234676" cy="181036"/>
          </a:xfrm>
          <a:prstGeom prst="rect">
            <a:avLst/>
          </a:prstGeom>
        </p:spPr>
      </p:pic>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164" y="2803998"/>
            <a:ext cx="234676" cy="181036"/>
          </a:xfrm>
          <a:prstGeom prst="rect">
            <a:avLst/>
          </a:prstGeom>
        </p:spPr>
      </p:pic>
      <p:pic>
        <p:nvPicPr>
          <p:cNvPr id="72" name="Picture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813996"/>
            <a:ext cx="234676" cy="181036"/>
          </a:xfrm>
          <a:prstGeom prst="rect">
            <a:avLst/>
          </a:prstGeom>
        </p:spPr>
      </p:pic>
      <p:pic>
        <p:nvPicPr>
          <p:cNvPr id="73" name="Picture 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724" y="2823994"/>
            <a:ext cx="234676" cy="181036"/>
          </a:xfrm>
          <a:prstGeom prst="rect">
            <a:avLst/>
          </a:prstGeom>
        </p:spPr>
      </p:pic>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824" y="2814942"/>
            <a:ext cx="234676" cy="181036"/>
          </a:xfrm>
          <a:prstGeom prst="rect">
            <a:avLst/>
          </a:prstGeom>
        </p:spPr>
      </p:pic>
      <p:pic>
        <p:nvPicPr>
          <p:cNvPr id="75" name="Picture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8850" y="2832100"/>
            <a:ext cx="234676" cy="181036"/>
          </a:xfrm>
          <a:prstGeom prst="rect">
            <a:avLst/>
          </a:prstGeom>
        </p:spPr>
      </p:pic>
      <p:pic>
        <p:nvPicPr>
          <p:cNvPr id="76" name="Picture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2874" y="2830208"/>
            <a:ext cx="234676" cy="181036"/>
          </a:xfrm>
          <a:prstGeom prst="rect">
            <a:avLst/>
          </a:prstGeom>
        </p:spPr>
      </p:pic>
    </p:spTree>
    <p:extLst>
      <p:ext uri="{BB962C8B-B14F-4D97-AF65-F5344CB8AC3E}">
        <p14:creationId xmlns:p14="http://schemas.microsoft.com/office/powerpoint/2010/main" val="6597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94774" y="7213600"/>
            <a:ext cx="2885968" cy="646331"/>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m</a:t>
            </a:r>
            <a:r>
              <a:rPr lang="en-US" sz="3600" b="1" dirty="0" smtClean="0">
                <a:solidFill>
                  <a:srgbClr val="0000FF"/>
                </a:solidFill>
                <a:latin typeface="Arial" pitchFamily="34" charset="0"/>
                <a:cs typeface="Arial" pitchFamily="34" charset="0"/>
                <a:sym typeface="Symbol"/>
              </a:rPr>
              <a:t> </a:t>
            </a:r>
            <a:r>
              <a:rPr lang="en-US" sz="3600" b="1" dirty="0" smtClean="0">
                <a:solidFill>
                  <a:srgbClr val="0000FF"/>
                </a:solidFill>
                <a:latin typeface="Arial" pitchFamily="34" charset="0"/>
                <a:cs typeface="Arial" pitchFamily="34" charset="0"/>
              </a:rPr>
              <a:t>6 = 110</a:t>
            </a:r>
            <a:r>
              <a:rPr lang="en-US" sz="3600" b="1" baseline="70000" dirty="0" smtClean="0">
                <a:solidFill>
                  <a:srgbClr val="0000FF"/>
                </a:solidFill>
                <a:latin typeface="Arial" pitchFamily="34" charset="0"/>
                <a:cs typeface="Arial" pitchFamily="34" charset="0"/>
              </a:rPr>
              <a:t>0</a:t>
            </a:r>
            <a:endParaRPr lang="en-US" sz="3600" b="1" baseline="70000" dirty="0">
              <a:solidFill>
                <a:srgbClr val="0000FF"/>
              </a:solidFill>
              <a:latin typeface="Arial" pitchFamily="34" charset="0"/>
              <a:cs typeface="Arial" pitchFamily="34" charset="0"/>
            </a:endParaRPr>
          </a:p>
        </p:txBody>
      </p:sp>
      <p:grpSp>
        <p:nvGrpSpPr>
          <p:cNvPr id="9" name="Group 8"/>
          <p:cNvGrpSpPr/>
          <p:nvPr/>
        </p:nvGrpSpPr>
        <p:grpSpPr>
          <a:xfrm>
            <a:off x="6343650" y="6979299"/>
            <a:ext cx="4212432" cy="1114932"/>
            <a:chOff x="5397500" y="4445000"/>
            <a:chExt cx="3683001" cy="901701"/>
          </a:xfrm>
        </p:grpSpPr>
        <p:sp>
          <p:nvSpPr>
            <p:cNvPr id="7" name="Freeform 6"/>
            <p:cNvSpPr/>
            <p:nvPr/>
          </p:nvSpPr>
          <p:spPr>
            <a:xfrm>
              <a:off x="5397500" y="4445000"/>
              <a:ext cx="3683001" cy="901701"/>
            </a:xfrm>
            <a:custGeom>
              <a:avLst/>
              <a:gdLst/>
              <a:ahLst/>
              <a:cxnLst/>
              <a:rect l="0" t="0" r="0" b="0"/>
              <a:pathLst>
                <a:path w="3683001" h="901701">
                  <a:moveTo>
                    <a:pt x="0" y="0"/>
                  </a:moveTo>
                  <a:lnTo>
                    <a:pt x="3683000" y="0"/>
                  </a:lnTo>
                  <a:lnTo>
                    <a:pt x="3683000" y="901700"/>
                  </a:lnTo>
                  <a:lnTo>
                    <a:pt x="0" y="901700"/>
                  </a:lnTo>
                  <a:close/>
                </a:path>
              </a:pathLst>
            </a:custGeom>
            <a:solidFill>
              <a:srgbClr val="E6E6FA"/>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8" name="TextBox 7"/>
            <p:cNvSpPr txBox="1"/>
            <p:nvPr/>
          </p:nvSpPr>
          <p:spPr>
            <a:xfrm>
              <a:off x="6813093" y="4700943"/>
              <a:ext cx="968603" cy="323589"/>
            </a:xfrm>
            <a:prstGeom prst="rect">
              <a:avLst/>
            </a:prstGeom>
            <a:noFill/>
          </p:spPr>
          <p:txBody>
            <a:bodyPr vert="horz" wrap="square" rtlCol="0">
              <a:spAutoFit/>
            </a:bodyPr>
            <a:lstStyle/>
            <a:p>
              <a:r>
                <a:rPr lang="en-US" sz="2000" b="1" dirty="0" smtClean="0">
                  <a:solidFill>
                    <a:srgbClr val="FF0000"/>
                  </a:solidFill>
                  <a:latin typeface="Arial" pitchFamily="34" charset="0"/>
                  <a:cs typeface="Arial" pitchFamily="34" charset="0"/>
                </a:rPr>
                <a:t>Answer</a:t>
              </a:r>
              <a:endParaRPr lang="en-US" sz="2000" b="1" dirty="0">
                <a:solidFill>
                  <a:srgbClr val="FF0000"/>
                </a:solidFill>
                <a:latin typeface="Arial" pitchFamily="34" charset="0"/>
                <a:cs typeface="Arial" pitchFamily="34" charset="0"/>
              </a:endParaRPr>
            </a:p>
          </p:txBody>
        </p:sp>
      </p:grpSp>
      <p:grpSp>
        <p:nvGrpSpPr>
          <p:cNvPr id="14" name="Group 13"/>
          <p:cNvGrpSpPr/>
          <p:nvPr/>
        </p:nvGrpSpPr>
        <p:grpSpPr>
          <a:xfrm>
            <a:off x="476249" y="476083"/>
            <a:ext cx="11144250" cy="1259276"/>
            <a:chOff x="313414" y="124714"/>
            <a:chExt cx="9743611" cy="1018440"/>
          </a:xfrm>
        </p:grpSpPr>
        <p:sp>
          <p:nvSpPr>
            <p:cNvPr id="10" name="Freeform 9"/>
            <p:cNvSpPr/>
            <p:nvPr/>
          </p:nvSpPr>
          <p:spPr>
            <a:xfrm>
              <a:off x="313414" y="124714"/>
              <a:ext cx="3364587" cy="1011844"/>
            </a:xfrm>
            <a:custGeom>
              <a:avLst/>
              <a:gdLst/>
              <a:ahLst/>
              <a:cxnLst/>
              <a:rect l="0" t="0" r="0" b="0"/>
              <a:pathLst>
                <a:path w="3233548" h="855854">
                  <a:moveTo>
                    <a:pt x="0" y="0"/>
                  </a:moveTo>
                  <a:lnTo>
                    <a:pt x="3233547" y="0"/>
                  </a:lnTo>
                  <a:lnTo>
                    <a:pt x="3233547" y="855853"/>
                  </a:lnTo>
                  <a:lnTo>
                    <a:pt x="0" y="855853"/>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1" name="TextBox 10"/>
            <p:cNvSpPr txBox="1"/>
            <p:nvPr/>
          </p:nvSpPr>
          <p:spPr>
            <a:xfrm>
              <a:off x="313415" y="150527"/>
              <a:ext cx="3403600" cy="970766"/>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          Theorem </a:t>
              </a:r>
            </a:p>
            <a:p>
              <a:r>
                <a:rPr lang="en-US" sz="2400" b="1" dirty="0" smtClean="0">
                  <a:solidFill>
                    <a:srgbClr val="FF0000"/>
                  </a:solidFill>
                  <a:latin typeface="Arial" pitchFamily="34" charset="0"/>
                  <a:cs typeface="Arial" pitchFamily="34" charset="0"/>
                </a:rPr>
                <a:t>(Converse of Alternate Interior Angles Theorem)</a:t>
              </a:r>
              <a:endParaRPr lang="en-US" sz="2400" b="1" dirty="0">
                <a:solidFill>
                  <a:srgbClr val="FF0000"/>
                </a:solidFill>
                <a:latin typeface="Arial" pitchFamily="34" charset="0"/>
                <a:cs typeface="Arial" pitchFamily="34" charset="0"/>
              </a:endParaRPr>
            </a:p>
          </p:txBody>
        </p:sp>
        <p:sp>
          <p:nvSpPr>
            <p:cNvPr id="12" name="Freeform 11"/>
            <p:cNvSpPr/>
            <p:nvPr/>
          </p:nvSpPr>
          <p:spPr>
            <a:xfrm>
              <a:off x="3668011" y="137414"/>
              <a:ext cx="6272419" cy="999145"/>
            </a:xfrm>
            <a:custGeom>
              <a:avLst/>
              <a:gdLst/>
              <a:ahLst/>
              <a:cxnLst/>
              <a:rect l="0" t="0" r="0" b="0"/>
              <a:pathLst>
                <a:path w="6702425" h="838455">
                  <a:moveTo>
                    <a:pt x="0" y="0"/>
                  </a:moveTo>
                  <a:lnTo>
                    <a:pt x="6702424" y="0"/>
                  </a:lnTo>
                  <a:lnTo>
                    <a:pt x="6702424" y="838454"/>
                  </a:lnTo>
                  <a:lnTo>
                    <a:pt x="0" y="83845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3" name="TextBox 12"/>
            <p:cNvSpPr txBox="1"/>
            <p:nvPr/>
          </p:nvSpPr>
          <p:spPr>
            <a:xfrm>
              <a:off x="3678002" y="172387"/>
              <a:ext cx="6379023" cy="9707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If two parallel lines are cut by transversal and alternate interior angles are congruent, then the lines are parallel</a:t>
              </a:r>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grpSp>
      <p:grpSp>
        <p:nvGrpSpPr>
          <p:cNvPr id="31" name="Group 30"/>
          <p:cNvGrpSpPr/>
          <p:nvPr/>
        </p:nvGrpSpPr>
        <p:grpSpPr>
          <a:xfrm>
            <a:off x="393768" y="2142237"/>
            <a:ext cx="4183380" cy="2842287"/>
            <a:chOff x="241300" y="1079500"/>
            <a:chExt cx="3657600" cy="2298700"/>
          </a:xfrm>
        </p:grpSpPr>
        <p:grpSp>
          <p:nvGrpSpPr>
            <p:cNvPr id="29" name="Group 28"/>
            <p:cNvGrpSpPr/>
            <p:nvPr/>
          </p:nvGrpSpPr>
          <p:grpSpPr>
            <a:xfrm>
              <a:off x="800100" y="1079500"/>
              <a:ext cx="3098800" cy="2298700"/>
              <a:chOff x="800100" y="1079500"/>
              <a:chExt cx="3098800" cy="2298700"/>
            </a:xfrm>
          </p:grpSpPr>
          <p:cxnSp>
            <p:nvCxnSpPr>
              <p:cNvPr id="15" name="Straight Connector 14"/>
              <p:cNvCxnSpPr/>
              <p:nvPr/>
            </p:nvCxnSpPr>
            <p:spPr>
              <a:xfrm>
                <a:off x="825500" y="1993900"/>
                <a:ext cx="25019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0100" y="2832100"/>
                <a:ext cx="25781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651000" y="1308100"/>
                <a:ext cx="990600" cy="20701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00300" y="1709087"/>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endParaRPr lang="en-US" sz="2000" b="1" dirty="0">
                  <a:solidFill>
                    <a:srgbClr val="0000FF"/>
                  </a:solidFill>
                  <a:latin typeface="Arial" pitchFamily="34" charset="0"/>
                  <a:cs typeface="Arial" pitchFamily="34" charset="0"/>
                </a:endParaRPr>
              </a:p>
            </p:txBody>
          </p:sp>
          <p:sp>
            <p:nvSpPr>
              <p:cNvPr id="19" name="TextBox 18"/>
              <p:cNvSpPr txBox="1"/>
              <p:nvPr/>
            </p:nvSpPr>
            <p:spPr>
              <a:xfrm>
                <a:off x="2095500" y="1699093"/>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a:t>
                </a:r>
                <a:endParaRPr lang="en-US" sz="2000" b="1" dirty="0">
                  <a:solidFill>
                    <a:srgbClr val="0000FF"/>
                  </a:solidFill>
                  <a:latin typeface="Arial" pitchFamily="34" charset="0"/>
                  <a:cs typeface="Arial" pitchFamily="34" charset="0"/>
                </a:endParaRPr>
              </a:p>
            </p:txBody>
          </p:sp>
          <p:sp>
            <p:nvSpPr>
              <p:cNvPr id="20" name="TextBox 19"/>
              <p:cNvSpPr txBox="1"/>
              <p:nvPr/>
            </p:nvSpPr>
            <p:spPr>
              <a:xfrm>
                <a:off x="1973289" y="20066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21" name="TextBox 20"/>
              <p:cNvSpPr txBox="1"/>
              <p:nvPr/>
            </p:nvSpPr>
            <p:spPr>
              <a:xfrm>
                <a:off x="2247900" y="2019300"/>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4</a:t>
                </a:r>
                <a:endParaRPr lang="en-US" sz="2000" b="1">
                  <a:solidFill>
                    <a:srgbClr val="0000FF"/>
                  </a:solidFill>
                  <a:latin typeface="Arial" pitchFamily="34" charset="0"/>
                  <a:cs typeface="Arial" pitchFamily="34" charset="0"/>
                </a:endParaRPr>
              </a:p>
            </p:txBody>
          </p:sp>
          <p:sp>
            <p:nvSpPr>
              <p:cNvPr id="22" name="TextBox 21"/>
              <p:cNvSpPr txBox="1"/>
              <p:nvPr/>
            </p:nvSpPr>
            <p:spPr>
              <a:xfrm>
                <a:off x="1981200" y="2541872"/>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5</a:t>
                </a:r>
                <a:endParaRPr lang="en-US" sz="2000" b="1" dirty="0">
                  <a:solidFill>
                    <a:srgbClr val="0000FF"/>
                  </a:solidFill>
                  <a:latin typeface="Arial" pitchFamily="34" charset="0"/>
                  <a:cs typeface="Arial" pitchFamily="34" charset="0"/>
                </a:endParaRPr>
              </a:p>
            </p:txBody>
          </p:sp>
          <p:sp>
            <p:nvSpPr>
              <p:cNvPr id="23" name="TextBox 22"/>
              <p:cNvSpPr txBox="1"/>
              <p:nvPr/>
            </p:nvSpPr>
            <p:spPr>
              <a:xfrm>
                <a:off x="1701800" y="2531881"/>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sp>
            <p:nvSpPr>
              <p:cNvPr id="24" name="TextBox 23"/>
              <p:cNvSpPr txBox="1"/>
              <p:nvPr/>
            </p:nvSpPr>
            <p:spPr>
              <a:xfrm>
                <a:off x="1562933" y="2854793"/>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7</a:t>
                </a:r>
                <a:endParaRPr lang="en-US" sz="2000" b="1">
                  <a:solidFill>
                    <a:srgbClr val="0000FF"/>
                  </a:solidFill>
                  <a:latin typeface="Arial" pitchFamily="34" charset="0"/>
                  <a:cs typeface="Arial" pitchFamily="34" charset="0"/>
                </a:endParaRPr>
              </a:p>
            </p:txBody>
          </p:sp>
          <p:sp>
            <p:nvSpPr>
              <p:cNvPr id="25" name="TextBox 24"/>
              <p:cNvSpPr txBox="1"/>
              <p:nvPr/>
            </p:nvSpPr>
            <p:spPr>
              <a:xfrm>
                <a:off x="1879600" y="2870200"/>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8</a:t>
                </a:r>
                <a:endParaRPr lang="en-US" sz="2000" b="1">
                  <a:solidFill>
                    <a:srgbClr val="0000FF"/>
                  </a:solidFill>
                  <a:latin typeface="Arial" pitchFamily="34" charset="0"/>
                  <a:cs typeface="Arial" pitchFamily="34" charset="0"/>
                </a:endParaRPr>
              </a:p>
            </p:txBody>
          </p:sp>
          <p:sp>
            <p:nvSpPr>
              <p:cNvPr id="26" name="TextBox 25"/>
              <p:cNvSpPr txBox="1"/>
              <p:nvPr/>
            </p:nvSpPr>
            <p:spPr>
              <a:xfrm>
                <a:off x="3390900" y="1854200"/>
                <a:ext cx="431800" cy="323589"/>
              </a:xfrm>
              <a:prstGeom prst="rect">
                <a:avLst/>
              </a:prstGeom>
              <a:noFill/>
            </p:spPr>
            <p:txBody>
              <a:bodyPr vert="horz" rtlCol="0">
                <a:spAutoFit/>
              </a:bodyPr>
              <a:lstStyle/>
              <a:p>
                <a:r>
                  <a:rPr lang="en-US" sz="2000" b="1" i="1" smtClean="0">
                    <a:solidFill>
                      <a:srgbClr val="0000FF"/>
                    </a:solidFill>
                    <a:latin typeface="Arial" pitchFamily="34" charset="0"/>
                    <a:cs typeface="Arial" pitchFamily="34" charset="0"/>
                  </a:rPr>
                  <a:t>k</a:t>
                </a:r>
                <a:endParaRPr lang="en-US" sz="2000" b="1" i="1">
                  <a:solidFill>
                    <a:srgbClr val="0000FF"/>
                  </a:solidFill>
                  <a:latin typeface="Arial" pitchFamily="34" charset="0"/>
                  <a:cs typeface="Arial" pitchFamily="34" charset="0"/>
                </a:endParaRPr>
              </a:p>
            </p:txBody>
          </p:sp>
          <p:sp>
            <p:nvSpPr>
              <p:cNvPr id="27" name="TextBox 26"/>
              <p:cNvSpPr txBox="1"/>
              <p:nvPr/>
            </p:nvSpPr>
            <p:spPr>
              <a:xfrm>
                <a:off x="3390900" y="2692400"/>
                <a:ext cx="5080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m</a:t>
                </a:r>
                <a:endParaRPr lang="en-US" sz="2000" b="1">
                  <a:solidFill>
                    <a:srgbClr val="0000FF"/>
                  </a:solidFill>
                  <a:latin typeface="Arial" pitchFamily="34" charset="0"/>
                  <a:cs typeface="Arial" pitchFamily="34" charset="0"/>
                </a:endParaRPr>
              </a:p>
            </p:txBody>
          </p:sp>
          <p:sp>
            <p:nvSpPr>
              <p:cNvPr id="28" name="TextBox 27"/>
              <p:cNvSpPr txBox="1"/>
              <p:nvPr/>
            </p:nvSpPr>
            <p:spPr>
              <a:xfrm>
                <a:off x="2730500" y="1079500"/>
                <a:ext cx="4318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n</a:t>
                </a:r>
                <a:endParaRPr lang="en-US" sz="2000" b="1" i="1" dirty="0">
                  <a:solidFill>
                    <a:srgbClr val="0000FF"/>
                  </a:solidFill>
                  <a:latin typeface="Arial" pitchFamily="34" charset="0"/>
                  <a:cs typeface="Arial" pitchFamily="34" charset="0"/>
                </a:endParaRPr>
              </a:p>
            </p:txBody>
          </p:sp>
        </p:grpSp>
        <p:sp>
          <p:nvSpPr>
            <p:cNvPr id="30" name="TextBox 29"/>
            <p:cNvSpPr txBox="1"/>
            <p:nvPr/>
          </p:nvSpPr>
          <p:spPr>
            <a:xfrm>
              <a:off x="241300" y="1270000"/>
              <a:ext cx="914400" cy="323589"/>
            </a:xfrm>
            <a:prstGeom prst="rect">
              <a:avLst/>
            </a:prstGeom>
            <a:noFill/>
          </p:spPr>
          <p:txBody>
            <a:bodyPr vert="horz" rtlCol="0">
              <a:spAutoFit/>
            </a:bodyPr>
            <a:lstStyle/>
            <a:p>
              <a:r>
                <a:rPr lang="en-US" sz="2000" b="1" i="1" smtClean="0">
                  <a:solidFill>
                    <a:srgbClr val="0000FF"/>
                  </a:solidFill>
                  <a:latin typeface="Arial" pitchFamily="34" charset="0"/>
                  <a:cs typeface="Arial" pitchFamily="34" charset="0"/>
                </a:rPr>
                <a:t>k || m</a:t>
              </a:r>
              <a:endParaRPr lang="en-US" sz="2000" b="1" i="1">
                <a:solidFill>
                  <a:srgbClr val="0000FF"/>
                </a:solidFill>
                <a:latin typeface="Arial" pitchFamily="34" charset="0"/>
                <a:cs typeface="Arial" pitchFamily="34" charset="0"/>
              </a:endParaRPr>
            </a:p>
          </p:txBody>
        </p:sp>
      </p:grpSp>
      <p:sp>
        <p:nvSpPr>
          <p:cNvPr id="32" name="TextBox 31"/>
          <p:cNvSpPr txBox="1"/>
          <p:nvPr/>
        </p:nvSpPr>
        <p:spPr>
          <a:xfrm>
            <a:off x="1105525" y="5620603"/>
            <a:ext cx="8579416"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If m</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4 = 110</a:t>
            </a:r>
            <a:r>
              <a:rPr lang="en-US" sz="2400" b="1" baseline="70000" dirty="0" smtClean="0">
                <a:solidFill>
                  <a:srgbClr val="0000FF"/>
                </a:solidFill>
                <a:latin typeface="Arial" pitchFamily="34" charset="0"/>
                <a:cs typeface="Arial" pitchFamily="34" charset="0"/>
              </a:rPr>
              <a:t>0</a:t>
            </a:r>
            <a:r>
              <a:rPr lang="en-US" sz="2400" b="1" dirty="0" smtClean="0">
                <a:solidFill>
                  <a:srgbClr val="0000FF"/>
                </a:solidFill>
                <a:latin typeface="Arial" pitchFamily="34" charset="0"/>
                <a:cs typeface="Arial" pitchFamily="34" charset="0"/>
              </a:rPr>
              <a:t>, find the measure of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6 that makes lines k and m parallel. Explain your answer.</a:t>
            </a:r>
            <a:endParaRPr lang="en-US" sz="2400" b="1" dirty="0">
              <a:solidFill>
                <a:srgbClr val="0000FF"/>
              </a:solidFill>
              <a:latin typeface="Arial" pitchFamily="34" charset="0"/>
              <a:cs typeface="Arial" pitchFamily="34" charset="0"/>
            </a:endParaRPr>
          </a:p>
        </p:txBody>
      </p:sp>
      <p:cxnSp>
        <p:nvCxnSpPr>
          <p:cNvPr id="33" name="Straight Connector 32"/>
          <p:cNvCxnSpPr/>
          <p:nvPr/>
        </p:nvCxnSpPr>
        <p:spPr>
          <a:xfrm>
            <a:off x="1196902" y="6070600"/>
            <a:ext cx="1412948"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395233" y="2550543"/>
            <a:ext cx="5520417" cy="461665"/>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If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3 </a:t>
            </a:r>
            <a:r>
              <a:rPr lang="en-US" sz="2400" b="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5 </a:t>
            </a:r>
            <a:r>
              <a:rPr lang="en-US" sz="2400" b="1" dirty="0">
                <a:solidFill>
                  <a:srgbClr val="0000FF"/>
                </a:solidFill>
                <a:latin typeface="Arial" pitchFamily="34" charset="0"/>
                <a:cs typeface="Arial" pitchFamily="34" charset="0"/>
              </a:rPr>
              <a:t>and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4 </a:t>
            </a:r>
            <a:r>
              <a:rPr lang="en-US" sz="2400" b="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6 , then </a:t>
            </a:r>
            <a:r>
              <a:rPr lang="en-US" sz="2400" b="1" dirty="0">
                <a:solidFill>
                  <a:srgbClr val="0000FF"/>
                </a:solidFill>
                <a:latin typeface="Arial" pitchFamily="34" charset="0"/>
                <a:cs typeface="Arial" pitchFamily="34" charset="0"/>
              </a:rPr>
              <a:t>k || </a:t>
            </a:r>
            <a:r>
              <a:rPr lang="en-US" sz="2400" b="1" dirty="0" smtClean="0">
                <a:solidFill>
                  <a:srgbClr val="0000FF"/>
                </a:solidFill>
                <a:latin typeface="Arial" pitchFamily="34" charset="0"/>
                <a:cs typeface="Arial" pitchFamily="34" charset="0"/>
              </a:rPr>
              <a:t>m</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04919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76250" y="503679"/>
            <a:ext cx="3845985" cy="1375921"/>
          </a:xfrm>
          <a:custGeom>
            <a:avLst/>
            <a:gdLst/>
            <a:ahLst/>
            <a:cxnLst/>
            <a:rect l="0" t="0" r="0" b="0"/>
            <a:pathLst>
              <a:path w="3233548" h="855854">
                <a:moveTo>
                  <a:pt x="0" y="0"/>
                </a:moveTo>
                <a:lnTo>
                  <a:pt x="3233547" y="0"/>
                </a:lnTo>
                <a:lnTo>
                  <a:pt x="3233547" y="855853"/>
                </a:lnTo>
                <a:lnTo>
                  <a:pt x="0" y="855853"/>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3" name="TextBox 2"/>
          <p:cNvSpPr txBox="1"/>
          <p:nvPr/>
        </p:nvSpPr>
        <p:spPr>
          <a:xfrm>
            <a:off x="470129" y="573282"/>
            <a:ext cx="4009072" cy="1200329"/>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          Theorem </a:t>
            </a:r>
          </a:p>
          <a:p>
            <a:r>
              <a:rPr lang="en-US" sz="2400" b="1" dirty="0" smtClean="0">
                <a:solidFill>
                  <a:srgbClr val="FF0000"/>
                </a:solidFill>
                <a:latin typeface="Arial" pitchFamily="34" charset="0"/>
                <a:cs typeface="Arial" pitchFamily="34" charset="0"/>
              </a:rPr>
              <a:t>(Converse of Alternate Exterior Angles Theorem) </a:t>
            </a:r>
            <a:endParaRPr lang="en-US" sz="2400" b="1" dirty="0">
              <a:solidFill>
                <a:srgbClr val="FF0000"/>
              </a:solidFill>
              <a:latin typeface="Arial" pitchFamily="34" charset="0"/>
              <a:cs typeface="Arial" pitchFamily="34" charset="0"/>
            </a:endParaRPr>
          </a:p>
        </p:txBody>
      </p:sp>
      <p:sp>
        <p:nvSpPr>
          <p:cNvPr id="4" name="Freeform 3"/>
          <p:cNvSpPr/>
          <p:nvPr/>
        </p:nvSpPr>
        <p:spPr>
          <a:xfrm>
            <a:off x="4354336" y="519382"/>
            <a:ext cx="6960243" cy="1360218"/>
          </a:xfrm>
          <a:custGeom>
            <a:avLst/>
            <a:gdLst/>
            <a:ahLst/>
            <a:cxnLst/>
            <a:rect l="0" t="0" r="0" b="0"/>
            <a:pathLst>
              <a:path w="6702425" h="838455">
                <a:moveTo>
                  <a:pt x="0" y="0"/>
                </a:moveTo>
                <a:lnTo>
                  <a:pt x="6702424" y="0"/>
                </a:lnTo>
                <a:lnTo>
                  <a:pt x="6702424" y="838454"/>
                </a:lnTo>
                <a:lnTo>
                  <a:pt x="0" y="83845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 name="TextBox 4"/>
          <p:cNvSpPr txBox="1"/>
          <p:nvPr/>
        </p:nvSpPr>
        <p:spPr>
          <a:xfrm>
            <a:off x="4354336" y="599326"/>
            <a:ext cx="7001352"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If two parallel lines are cut by transversal and alternate exterior angles are congruent, then the lines are parallel.</a:t>
            </a:r>
            <a:endParaRPr lang="en-US" sz="2400" b="1" dirty="0">
              <a:solidFill>
                <a:srgbClr val="0000FF"/>
              </a:solidFill>
              <a:latin typeface="Arial" pitchFamily="34" charset="0"/>
              <a:cs typeface="Arial" pitchFamily="34" charset="0"/>
            </a:endParaRPr>
          </a:p>
        </p:txBody>
      </p:sp>
      <p:grpSp>
        <p:nvGrpSpPr>
          <p:cNvPr id="22" name="Group 21"/>
          <p:cNvGrpSpPr/>
          <p:nvPr/>
        </p:nvGrpSpPr>
        <p:grpSpPr>
          <a:xfrm>
            <a:off x="710873" y="2177599"/>
            <a:ext cx="4183380" cy="2842288"/>
            <a:chOff x="406400" y="927100"/>
            <a:chExt cx="3657600" cy="2298700"/>
          </a:xfrm>
        </p:grpSpPr>
        <p:grpSp>
          <p:nvGrpSpPr>
            <p:cNvPr id="20" name="Group 19"/>
            <p:cNvGrpSpPr/>
            <p:nvPr/>
          </p:nvGrpSpPr>
          <p:grpSpPr>
            <a:xfrm>
              <a:off x="965200" y="927100"/>
              <a:ext cx="3098800" cy="2298700"/>
              <a:chOff x="965200" y="927100"/>
              <a:chExt cx="3098800" cy="2298700"/>
            </a:xfrm>
          </p:grpSpPr>
          <p:cxnSp>
            <p:nvCxnSpPr>
              <p:cNvPr id="6" name="Straight Connector 5"/>
              <p:cNvCxnSpPr/>
              <p:nvPr/>
            </p:nvCxnSpPr>
            <p:spPr>
              <a:xfrm>
                <a:off x="990600" y="1841500"/>
                <a:ext cx="25019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65200" y="2679700"/>
                <a:ext cx="25781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816100" y="1155700"/>
                <a:ext cx="990600" cy="20701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65400" y="1556687"/>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1</a:t>
                </a:r>
                <a:endParaRPr lang="en-US" sz="2000" b="1">
                  <a:solidFill>
                    <a:srgbClr val="0000FF"/>
                  </a:solidFill>
                  <a:latin typeface="Arial" pitchFamily="34" charset="0"/>
                  <a:cs typeface="Arial" pitchFamily="34" charset="0"/>
                </a:endParaRPr>
              </a:p>
            </p:txBody>
          </p:sp>
          <p:sp>
            <p:nvSpPr>
              <p:cNvPr id="10" name="TextBox 9"/>
              <p:cNvSpPr txBox="1"/>
              <p:nvPr/>
            </p:nvSpPr>
            <p:spPr>
              <a:xfrm>
                <a:off x="2260600" y="1531286"/>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2</a:t>
                </a:r>
                <a:endParaRPr lang="en-US" sz="2000" b="1">
                  <a:solidFill>
                    <a:srgbClr val="0000FF"/>
                  </a:solidFill>
                  <a:latin typeface="Arial" pitchFamily="34" charset="0"/>
                  <a:cs typeface="Arial" pitchFamily="34" charset="0"/>
                </a:endParaRPr>
              </a:p>
            </p:txBody>
          </p:sp>
          <p:sp>
            <p:nvSpPr>
              <p:cNvPr id="11" name="TextBox 10"/>
              <p:cNvSpPr txBox="1"/>
              <p:nvPr/>
            </p:nvSpPr>
            <p:spPr>
              <a:xfrm>
                <a:off x="2138389" y="1854200"/>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3</a:t>
                </a:r>
                <a:endParaRPr lang="en-US" sz="2000" b="1">
                  <a:solidFill>
                    <a:srgbClr val="0000FF"/>
                  </a:solidFill>
                  <a:latin typeface="Arial" pitchFamily="34" charset="0"/>
                  <a:cs typeface="Arial" pitchFamily="34" charset="0"/>
                </a:endParaRPr>
              </a:p>
            </p:txBody>
          </p:sp>
          <p:sp>
            <p:nvSpPr>
              <p:cNvPr id="12" name="TextBox 11"/>
              <p:cNvSpPr txBox="1"/>
              <p:nvPr/>
            </p:nvSpPr>
            <p:spPr>
              <a:xfrm>
                <a:off x="2413000" y="1866900"/>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4</a:t>
                </a:r>
                <a:endParaRPr lang="en-US" sz="2000" b="1">
                  <a:solidFill>
                    <a:srgbClr val="0000FF"/>
                  </a:solidFill>
                  <a:latin typeface="Arial" pitchFamily="34" charset="0"/>
                  <a:cs typeface="Arial" pitchFamily="34" charset="0"/>
                </a:endParaRPr>
              </a:p>
            </p:txBody>
          </p:sp>
          <p:sp>
            <p:nvSpPr>
              <p:cNvPr id="13" name="TextBox 12"/>
              <p:cNvSpPr txBox="1"/>
              <p:nvPr/>
            </p:nvSpPr>
            <p:spPr>
              <a:xfrm>
                <a:off x="2146300" y="2389473"/>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5</a:t>
                </a:r>
                <a:endParaRPr lang="en-US" sz="2000" b="1" dirty="0">
                  <a:solidFill>
                    <a:srgbClr val="0000FF"/>
                  </a:solidFill>
                  <a:latin typeface="Arial" pitchFamily="34" charset="0"/>
                  <a:cs typeface="Arial" pitchFamily="34" charset="0"/>
                </a:endParaRPr>
              </a:p>
            </p:txBody>
          </p:sp>
          <p:sp>
            <p:nvSpPr>
              <p:cNvPr id="14" name="TextBox 13"/>
              <p:cNvSpPr txBox="1"/>
              <p:nvPr/>
            </p:nvSpPr>
            <p:spPr>
              <a:xfrm>
                <a:off x="1866900" y="2394886"/>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6</a:t>
                </a:r>
                <a:endParaRPr lang="en-US" sz="2000" b="1">
                  <a:solidFill>
                    <a:srgbClr val="0000FF"/>
                  </a:solidFill>
                  <a:latin typeface="Arial" pitchFamily="34" charset="0"/>
                  <a:cs typeface="Arial" pitchFamily="34" charset="0"/>
                </a:endParaRPr>
              </a:p>
            </p:txBody>
          </p:sp>
          <p:sp>
            <p:nvSpPr>
              <p:cNvPr id="15" name="TextBox 14"/>
              <p:cNvSpPr txBox="1"/>
              <p:nvPr/>
            </p:nvSpPr>
            <p:spPr>
              <a:xfrm>
                <a:off x="1778000" y="2717800"/>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7</a:t>
                </a:r>
                <a:endParaRPr lang="en-US" sz="2000" b="1">
                  <a:solidFill>
                    <a:srgbClr val="0000FF"/>
                  </a:solidFill>
                  <a:latin typeface="Arial" pitchFamily="34" charset="0"/>
                  <a:cs typeface="Arial" pitchFamily="34" charset="0"/>
                </a:endParaRPr>
              </a:p>
            </p:txBody>
          </p:sp>
          <p:sp>
            <p:nvSpPr>
              <p:cNvPr id="16" name="TextBox 15"/>
              <p:cNvSpPr txBox="1"/>
              <p:nvPr/>
            </p:nvSpPr>
            <p:spPr>
              <a:xfrm>
                <a:off x="2044700" y="2717800"/>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8</a:t>
                </a:r>
                <a:endParaRPr lang="en-US" sz="2000" b="1">
                  <a:solidFill>
                    <a:srgbClr val="0000FF"/>
                  </a:solidFill>
                  <a:latin typeface="Arial" pitchFamily="34" charset="0"/>
                  <a:cs typeface="Arial" pitchFamily="34" charset="0"/>
                </a:endParaRPr>
              </a:p>
            </p:txBody>
          </p:sp>
          <p:sp>
            <p:nvSpPr>
              <p:cNvPr id="17" name="TextBox 16"/>
              <p:cNvSpPr txBox="1"/>
              <p:nvPr/>
            </p:nvSpPr>
            <p:spPr>
              <a:xfrm>
                <a:off x="3556000" y="1701800"/>
                <a:ext cx="4318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a:t>
                </a:r>
                <a:endParaRPr lang="en-US" sz="2000" b="1" i="1" dirty="0">
                  <a:solidFill>
                    <a:srgbClr val="0000FF"/>
                  </a:solidFill>
                  <a:latin typeface="Arial" pitchFamily="34" charset="0"/>
                  <a:cs typeface="Arial" pitchFamily="34" charset="0"/>
                </a:endParaRPr>
              </a:p>
            </p:txBody>
          </p:sp>
          <p:sp>
            <p:nvSpPr>
              <p:cNvPr id="18" name="TextBox 17"/>
              <p:cNvSpPr txBox="1"/>
              <p:nvPr/>
            </p:nvSpPr>
            <p:spPr>
              <a:xfrm>
                <a:off x="3556000" y="2540000"/>
                <a:ext cx="5080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m</a:t>
                </a:r>
                <a:endParaRPr lang="en-US" sz="2000" b="1" dirty="0">
                  <a:solidFill>
                    <a:srgbClr val="0000FF"/>
                  </a:solidFill>
                  <a:latin typeface="Arial" pitchFamily="34" charset="0"/>
                  <a:cs typeface="Arial" pitchFamily="34" charset="0"/>
                </a:endParaRPr>
              </a:p>
            </p:txBody>
          </p:sp>
          <p:sp>
            <p:nvSpPr>
              <p:cNvPr id="19" name="TextBox 18"/>
              <p:cNvSpPr txBox="1"/>
              <p:nvPr/>
            </p:nvSpPr>
            <p:spPr>
              <a:xfrm>
                <a:off x="2895600" y="927100"/>
                <a:ext cx="4318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n</a:t>
                </a:r>
                <a:endParaRPr lang="en-US" sz="2000" b="1" i="1" dirty="0">
                  <a:solidFill>
                    <a:srgbClr val="0000FF"/>
                  </a:solidFill>
                  <a:latin typeface="Arial" pitchFamily="34" charset="0"/>
                  <a:cs typeface="Arial" pitchFamily="34" charset="0"/>
                </a:endParaRPr>
              </a:p>
            </p:txBody>
          </p:sp>
        </p:grpSp>
        <p:sp>
          <p:nvSpPr>
            <p:cNvPr id="21" name="TextBox 20"/>
            <p:cNvSpPr txBox="1"/>
            <p:nvPr/>
          </p:nvSpPr>
          <p:spPr>
            <a:xfrm>
              <a:off x="406400" y="1117600"/>
              <a:ext cx="9144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 || m</a:t>
              </a:r>
              <a:endParaRPr lang="en-US" sz="2000" b="1" i="1" dirty="0">
                <a:solidFill>
                  <a:srgbClr val="0000FF"/>
                </a:solidFill>
                <a:latin typeface="Arial" pitchFamily="34" charset="0"/>
                <a:cs typeface="Arial" pitchFamily="34" charset="0"/>
              </a:endParaRPr>
            </a:p>
          </p:txBody>
        </p:sp>
      </p:grpSp>
      <p:grpSp>
        <p:nvGrpSpPr>
          <p:cNvPr id="31" name="Group 30"/>
          <p:cNvGrpSpPr/>
          <p:nvPr/>
        </p:nvGrpSpPr>
        <p:grpSpPr>
          <a:xfrm>
            <a:off x="1538832" y="5311302"/>
            <a:ext cx="8310018" cy="830997"/>
            <a:chOff x="1130298" y="3276600"/>
            <a:chExt cx="7265590" cy="672068"/>
          </a:xfrm>
        </p:grpSpPr>
        <p:sp>
          <p:nvSpPr>
            <p:cNvPr id="23" name="TextBox 22"/>
            <p:cNvSpPr txBox="1"/>
            <p:nvPr/>
          </p:nvSpPr>
          <p:spPr>
            <a:xfrm>
              <a:off x="1130298" y="3276600"/>
              <a:ext cx="7265590" cy="67206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If m</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1 = 48</a:t>
              </a:r>
              <a:r>
                <a:rPr lang="en-US" sz="2400" b="1" baseline="70000" dirty="0" smtClean="0">
                  <a:solidFill>
                    <a:srgbClr val="0000FF"/>
                  </a:solidFill>
                  <a:latin typeface="Arial" pitchFamily="34" charset="0"/>
                  <a:cs typeface="Arial" pitchFamily="34" charset="0"/>
                </a:rPr>
                <a:t>0</a:t>
              </a:r>
              <a:r>
                <a:rPr lang="en-US" sz="2400" b="1" dirty="0" smtClean="0">
                  <a:solidFill>
                    <a:srgbClr val="0000FF"/>
                  </a:solidFill>
                  <a:latin typeface="Arial" pitchFamily="34" charset="0"/>
                  <a:cs typeface="Arial" pitchFamily="34" charset="0"/>
                </a:rPr>
                <a:t>, find the measure of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7 that makes lines k and m parallel. Explain your answer.</a:t>
              </a:r>
              <a:endParaRPr lang="en-US" sz="2400" b="1" dirty="0">
                <a:solidFill>
                  <a:srgbClr val="0000FF"/>
                </a:solidFill>
                <a:latin typeface="Arial" pitchFamily="34" charset="0"/>
                <a:cs typeface="Arial" pitchFamily="34" charset="0"/>
              </a:endParaRPr>
            </a:p>
          </p:txBody>
        </p:sp>
        <p:cxnSp>
          <p:nvCxnSpPr>
            <p:cNvPr id="24" name="Straight Connector 23"/>
            <p:cNvCxnSpPr/>
            <p:nvPr/>
          </p:nvCxnSpPr>
          <p:spPr>
            <a:xfrm>
              <a:off x="1210141" y="3613361"/>
              <a:ext cx="1123058"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8180349" y="7033284"/>
            <a:ext cx="2506702" cy="646331"/>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m</a:t>
            </a:r>
            <a:r>
              <a:rPr lang="en-US" sz="3600" b="1" dirty="0">
                <a:latin typeface="Arial" pitchFamily="34" charset="0"/>
                <a:cs typeface="Arial" pitchFamily="34" charset="0"/>
                <a:sym typeface="Symbol"/>
              </a:rPr>
              <a:t> </a:t>
            </a:r>
            <a:r>
              <a:rPr lang="en-US" sz="3600" b="1" dirty="0" smtClean="0">
                <a:solidFill>
                  <a:srgbClr val="0000FF"/>
                </a:solidFill>
                <a:latin typeface="Arial" pitchFamily="34" charset="0"/>
                <a:cs typeface="Arial" pitchFamily="34" charset="0"/>
                <a:sym typeface="Symbol"/>
              </a:rPr>
              <a:t> </a:t>
            </a:r>
            <a:r>
              <a:rPr lang="en-US" sz="3600" b="1" dirty="0" smtClean="0">
                <a:solidFill>
                  <a:srgbClr val="0000FF"/>
                </a:solidFill>
                <a:latin typeface="Arial" pitchFamily="34" charset="0"/>
                <a:cs typeface="Arial" pitchFamily="34" charset="0"/>
              </a:rPr>
              <a:t>7=48</a:t>
            </a:r>
            <a:r>
              <a:rPr lang="en-US" sz="3600" b="1" baseline="70000" dirty="0" smtClean="0">
                <a:solidFill>
                  <a:srgbClr val="0000FF"/>
                </a:solidFill>
                <a:latin typeface="Arial" pitchFamily="34" charset="0"/>
                <a:cs typeface="Arial" pitchFamily="34" charset="0"/>
              </a:rPr>
              <a:t>0</a:t>
            </a:r>
            <a:endParaRPr lang="en-US" sz="3600" b="1" baseline="70000" dirty="0">
              <a:solidFill>
                <a:srgbClr val="0000FF"/>
              </a:solidFill>
              <a:latin typeface="Arial" pitchFamily="34" charset="0"/>
              <a:cs typeface="Arial" pitchFamily="34" charset="0"/>
            </a:endParaRPr>
          </a:p>
        </p:txBody>
      </p:sp>
      <p:grpSp>
        <p:nvGrpSpPr>
          <p:cNvPr id="57" name="Group 56"/>
          <p:cNvGrpSpPr/>
          <p:nvPr/>
        </p:nvGrpSpPr>
        <p:grpSpPr>
          <a:xfrm>
            <a:off x="7029450" y="6837083"/>
            <a:ext cx="4212432" cy="1114932"/>
            <a:chOff x="6248400" y="4305300"/>
            <a:chExt cx="3683001" cy="901701"/>
          </a:xfrm>
        </p:grpSpPr>
        <p:sp>
          <p:nvSpPr>
            <p:cNvPr id="55" name="Freeform 54"/>
            <p:cNvSpPr/>
            <p:nvPr/>
          </p:nvSpPr>
          <p:spPr>
            <a:xfrm>
              <a:off x="6248400" y="4305300"/>
              <a:ext cx="3683001" cy="901701"/>
            </a:xfrm>
            <a:custGeom>
              <a:avLst/>
              <a:gdLst/>
              <a:ahLst/>
              <a:cxnLst/>
              <a:rect l="0" t="0" r="0" b="0"/>
              <a:pathLst>
                <a:path w="3683001" h="901701">
                  <a:moveTo>
                    <a:pt x="0" y="0"/>
                  </a:moveTo>
                  <a:lnTo>
                    <a:pt x="3683000" y="0"/>
                  </a:lnTo>
                  <a:lnTo>
                    <a:pt x="3683000" y="901700"/>
                  </a:lnTo>
                  <a:lnTo>
                    <a:pt x="0" y="901700"/>
                  </a:lnTo>
                  <a:close/>
                </a:path>
              </a:pathLst>
            </a:custGeom>
            <a:solidFill>
              <a:srgbClr val="E6E6FA"/>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6" name="TextBox 55"/>
            <p:cNvSpPr txBox="1"/>
            <p:nvPr/>
          </p:nvSpPr>
          <p:spPr>
            <a:xfrm>
              <a:off x="7351259" y="4561243"/>
              <a:ext cx="1104798" cy="323589"/>
            </a:xfrm>
            <a:prstGeom prst="rect">
              <a:avLst/>
            </a:prstGeom>
            <a:noFill/>
          </p:spPr>
          <p:txBody>
            <a:bodyPr vert="horz" wrap="square" rtlCol="0">
              <a:spAutoFit/>
            </a:bodyPr>
            <a:lstStyle/>
            <a:p>
              <a:r>
                <a:rPr lang="en-US" sz="2000" b="1" dirty="0" smtClean="0">
                  <a:solidFill>
                    <a:srgbClr val="FF0000"/>
                  </a:solidFill>
                  <a:latin typeface="Arial" pitchFamily="34" charset="0"/>
                  <a:cs typeface="Arial" pitchFamily="34" charset="0"/>
                </a:rPr>
                <a:t>Answer</a:t>
              </a:r>
              <a:endParaRPr lang="en-US" b="1" dirty="0">
                <a:solidFill>
                  <a:srgbClr val="FF0000"/>
                </a:solidFill>
                <a:latin typeface="Arial" pitchFamily="34" charset="0"/>
                <a:cs typeface="Arial" pitchFamily="34" charset="0"/>
              </a:endParaRPr>
            </a:p>
          </p:txBody>
        </p:sp>
      </p:grpSp>
      <p:sp>
        <p:nvSpPr>
          <p:cNvPr id="25" name="TextBox 24"/>
          <p:cNvSpPr txBox="1"/>
          <p:nvPr/>
        </p:nvSpPr>
        <p:spPr>
          <a:xfrm>
            <a:off x="5810250" y="2489200"/>
            <a:ext cx="6081714" cy="461665"/>
          </a:xfrm>
          <a:prstGeom prst="rect">
            <a:avLst/>
          </a:prstGeom>
          <a:noFill/>
        </p:spPr>
        <p:txBody>
          <a:bodyPr wrap="square" rtlCol="0">
            <a:spAutoFit/>
          </a:bodyPr>
          <a:lstStyle/>
          <a:p>
            <a:r>
              <a:rPr lang="en-US" sz="2400" b="1" dirty="0">
                <a:solidFill>
                  <a:srgbClr val="0000FF"/>
                </a:solidFill>
                <a:latin typeface="Arial" pitchFamily="34" charset="0"/>
                <a:cs typeface="Arial" pitchFamily="34" charset="0"/>
              </a:rPr>
              <a:t>If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2 </a:t>
            </a:r>
            <a:r>
              <a:rPr lang="en-US" sz="2400" b="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8 </a:t>
            </a:r>
            <a:r>
              <a:rPr lang="en-US" sz="2400" b="1" dirty="0">
                <a:solidFill>
                  <a:srgbClr val="0000FF"/>
                </a:solidFill>
                <a:latin typeface="Arial" pitchFamily="34" charset="0"/>
                <a:cs typeface="Arial" pitchFamily="34" charset="0"/>
              </a:rPr>
              <a:t>and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1 </a:t>
            </a:r>
            <a:r>
              <a:rPr lang="en-US" sz="2400" b="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7 </a:t>
            </a:r>
            <a:r>
              <a:rPr lang="en-US" sz="2400" b="1" dirty="0">
                <a:solidFill>
                  <a:srgbClr val="0000FF"/>
                </a:solidFill>
                <a:latin typeface="Arial" pitchFamily="34" charset="0"/>
                <a:cs typeface="Arial" pitchFamily="34" charset="0"/>
              </a:rPr>
              <a:t>, then k || </a:t>
            </a:r>
            <a:r>
              <a:rPr lang="en-US" sz="2400" b="1" dirty="0" smtClean="0">
                <a:solidFill>
                  <a:srgbClr val="0000FF"/>
                </a:solidFill>
                <a:latin typeface="Arial" pitchFamily="34" charset="0"/>
                <a:cs typeface="Arial" pitchFamily="34" charset="0"/>
              </a:rPr>
              <a:t>m</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6304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58305" y="481906"/>
            <a:ext cx="11033594" cy="1321495"/>
            <a:chOff x="-117280" y="137413"/>
            <a:chExt cx="9646859" cy="1068759"/>
          </a:xfrm>
        </p:grpSpPr>
        <p:sp>
          <p:nvSpPr>
            <p:cNvPr id="2" name="Freeform 1"/>
            <p:cNvSpPr/>
            <p:nvPr/>
          </p:nvSpPr>
          <p:spPr>
            <a:xfrm>
              <a:off x="-80781" y="137413"/>
              <a:ext cx="2826649" cy="1053495"/>
            </a:xfrm>
            <a:custGeom>
              <a:avLst/>
              <a:gdLst/>
              <a:ahLst/>
              <a:cxnLst/>
              <a:rect l="0" t="0" r="0" b="0"/>
              <a:pathLst>
                <a:path w="2606041" h="805054">
                  <a:moveTo>
                    <a:pt x="0" y="0"/>
                  </a:moveTo>
                  <a:lnTo>
                    <a:pt x="2606040" y="0"/>
                  </a:lnTo>
                  <a:lnTo>
                    <a:pt x="2606040" y="805053"/>
                  </a:lnTo>
                  <a:lnTo>
                    <a:pt x="0" y="805053"/>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3" name="TextBox 2"/>
            <p:cNvSpPr txBox="1"/>
            <p:nvPr/>
          </p:nvSpPr>
          <p:spPr>
            <a:xfrm>
              <a:off x="-117280" y="137413"/>
              <a:ext cx="3167777" cy="970766"/>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          Theorem </a:t>
              </a:r>
            </a:p>
            <a:p>
              <a:r>
                <a:rPr lang="en-US" sz="2400" b="1" dirty="0" smtClean="0">
                  <a:solidFill>
                    <a:srgbClr val="FF0000"/>
                  </a:solidFill>
                  <a:latin typeface="Arial" pitchFamily="34" charset="0"/>
                  <a:cs typeface="Arial" pitchFamily="34" charset="0"/>
                </a:rPr>
                <a:t>(Converse of Same-side Angles Theorem)</a:t>
              </a:r>
              <a:endParaRPr lang="en-US" sz="2400" b="1" dirty="0">
                <a:solidFill>
                  <a:srgbClr val="FF0000"/>
                </a:solidFill>
                <a:latin typeface="Arial" pitchFamily="34" charset="0"/>
                <a:cs typeface="Arial" pitchFamily="34" charset="0"/>
              </a:endParaRPr>
            </a:p>
          </p:txBody>
        </p:sp>
        <p:sp>
          <p:nvSpPr>
            <p:cNvPr id="4" name="Freeform 3"/>
            <p:cNvSpPr/>
            <p:nvPr/>
          </p:nvSpPr>
          <p:spPr>
            <a:xfrm>
              <a:off x="2771775" y="137414"/>
              <a:ext cx="6524623" cy="1068758"/>
            </a:xfrm>
            <a:custGeom>
              <a:avLst/>
              <a:gdLst/>
              <a:ahLst/>
              <a:cxnLst/>
              <a:rect l="0" t="0" r="0" b="0"/>
              <a:pathLst>
                <a:path w="7484365" h="800482">
                  <a:moveTo>
                    <a:pt x="0" y="0"/>
                  </a:moveTo>
                  <a:lnTo>
                    <a:pt x="7484364" y="0"/>
                  </a:lnTo>
                  <a:lnTo>
                    <a:pt x="7484364" y="800481"/>
                  </a:lnTo>
                  <a:lnTo>
                    <a:pt x="0" y="80048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 name="TextBox 4"/>
            <p:cNvSpPr txBox="1"/>
            <p:nvPr/>
          </p:nvSpPr>
          <p:spPr>
            <a:xfrm>
              <a:off x="2785878" y="220143"/>
              <a:ext cx="6743701" cy="97076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If two parallel lines are cut by transversal and same-side interior angles are supplementary, then the lines are parallel.</a:t>
              </a:r>
              <a:endParaRPr lang="en-US" sz="2400" b="1" dirty="0">
                <a:solidFill>
                  <a:srgbClr val="0000FF"/>
                </a:solidFill>
                <a:latin typeface="Arial" pitchFamily="34" charset="0"/>
                <a:cs typeface="Arial" pitchFamily="34" charset="0"/>
              </a:endParaRPr>
            </a:p>
          </p:txBody>
        </p:sp>
      </p:grpSp>
      <p:grpSp>
        <p:nvGrpSpPr>
          <p:cNvPr id="23" name="Group 22"/>
          <p:cNvGrpSpPr/>
          <p:nvPr/>
        </p:nvGrpSpPr>
        <p:grpSpPr>
          <a:xfrm>
            <a:off x="628650" y="2313912"/>
            <a:ext cx="4183380" cy="2842288"/>
            <a:chOff x="546100" y="1079500"/>
            <a:chExt cx="3657600" cy="2298700"/>
          </a:xfrm>
        </p:grpSpPr>
        <p:grpSp>
          <p:nvGrpSpPr>
            <p:cNvPr id="21" name="Group 20"/>
            <p:cNvGrpSpPr/>
            <p:nvPr/>
          </p:nvGrpSpPr>
          <p:grpSpPr>
            <a:xfrm>
              <a:off x="1104900" y="1079500"/>
              <a:ext cx="3098800" cy="2298700"/>
              <a:chOff x="1104900" y="1079500"/>
              <a:chExt cx="3098800" cy="2298700"/>
            </a:xfrm>
          </p:grpSpPr>
          <p:cxnSp>
            <p:nvCxnSpPr>
              <p:cNvPr id="7" name="Straight Connector 6"/>
              <p:cNvCxnSpPr/>
              <p:nvPr/>
            </p:nvCxnSpPr>
            <p:spPr>
              <a:xfrm>
                <a:off x="1130300" y="1993900"/>
                <a:ext cx="25019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04900" y="2832100"/>
                <a:ext cx="2578100" cy="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55800" y="1308100"/>
                <a:ext cx="990600" cy="20701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05100" y="1709087"/>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a:t>
                </a:r>
                <a:endParaRPr lang="en-US" sz="2000" b="1" dirty="0">
                  <a:solidFill>
                    <a:srgbClr val="0000FF"/>
                  </a:solidFill>
                  <a:latin typeface="Arial" pitchFamily="34" charset="0"/>
                  <a:cs typeface="Arial" pitchFamily="34" charset="0"/>
                </a:endParaRPr>
              </a:p>
            </p:txBody>
          </p:sp>
          <p:sp>
            <p:nvSpPr>
              <p:cNvPr id="11" name="TextBox 10"/>
              <p:cNvSpPr txBox="1"/>
              <p:nvPr/>
            </p:nvSpPr>
            <p:spPr>
              <a:xfrm>
                <a:off x="2400300" y="1699093"/>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2</a:t>
                </a:r>
                <a:endParaRPr lang="en-US" sz="2000" b="1">
                  <a:solidFill>
                    <a:srgbClr val="0000FF"/>
                  </a:solidFill>
                  <a:latin typeface="Arial" pitchFamily="34" charset="0"/>
                  <a:cs typeface="Arial" pitchFamily="34" charset="0"/>
                </a:endParaRPr>
              </a:p>
            </p:txBody>
          </p:sp>
          <p:sp>
            <p:nvSpPr>
              <p:cNvPr id="12" name="TextBox 11"/>
              <p:cNvSpPr txBox="1"/>
              <p:nvPr/>
            </p:nvSpPr>
            <p:spPr>
              <a:xfrm>
                <a:off x="2294745" y="20066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a:t>
                </a:r>
                <a:endParaRPr lang="en-US" sz="2000" b="1" dirty="0">
                  <a:solidFill>
                    <a:srgbClr val="0000FF"/>
                  </a:solidFill>
                  <a:latin typeface="Arial" pitchFamily="34" charset="0"/>
                  <a:cs typeface="Arial" pitchFamily="34" charset="0"/>
                </a:endParaRPr>
              </a:p>
            </p:txBody>
          </p:sp>
          <p:sp>
            <p:nvSpPr>
              <p:cNvPr id="13" name="TextBox 12"/>
              <p:cNvSpPr txBox="1"/>
              <p:nvPr/>
            </p:nvSpPr>
            <p:spPr>
              <a:xfrm>
                <a:off x="2552700" y="2019300"/>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4</a:t>
                </a:r>
                <a:endParaRPr lang="en-US" sz="2000" b="1" dirty="0">
                  <a:solidFill>
                    <a:srgbClr val="0000FF"/>
                  </a:solidFill>
                  <a:latin typeface="Arial" pitchFamily="34" charset="0"/>
                  <a:cs typeface="Arial" pitchFamily="34" charset="0"/>
                </a:endParaRPr>
              </a:p>
            </p:txBody>
          </p:sp>
          <p:sp>
            <p:nvSpPr>
              <p:cNvPr id="14" name="TextBox 13"/>
              <p:cNvSpPr txBox="1"/>
              <p:nvPr/>
            </p:nvSpPr>
            <p:spPr>
              <a:xfrm>
                <a:off x="2302655" y="2557279"/>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5</a:t>
                </a:r>
                <a:endParaRPr lang="en-US" sz="2000" b="1">
                  <a:solidFill>
                    <a:srgbClr val="0000FF"/>
                  </a:solidFill>
                  <a:latin typeface="Arial" pitchFamily="34" charset="0"/>
                  <a:cs typeface="Arial" pitchFamily="34" charset="0"/>
                </a:endParaRPr>
              </a:p>
            </p:txBody>
          </p:sp>
          <p:sp>
            <p:nvSpPr>
              <p:cNvPr id="15" name="TextBox 14"/>
              <p:cNvSpPr txBox="1"/>
              <p:nvPr/>
            </p:nvSpPr>
            <p:spPr>
              <a:xfrm>
                <a:off x="2006600" y="2547286"/>
                <a:ext cx="431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6</a:t>
                </a:r>
                <a:endParaRPr lang="en-US" sz="2000" b="1" dirty="0">
                  <a:solidFill>
                    <a:srgbClr val="0000FF"/>
                  </a:solidFill>
                  <a:latin typeface="Arial" pitchFamily="34" charset="0"/>
                  <a:cs typeface="Arial" pitchFamily="34" charset="0"/>
                </a:endParaRPr>
              </a:p>
            </p:txBody>
          </p:sp>
          <p:sp>
            <p:nvSpPr>
              <p:cNvPr id="16" name="TextBox 15"/>
              <p:cNvSpPr txBox="1"/>
              <p:nvPr/>
            </p:nvSpPr>
            <p:spPr>
              <a:xfrm>
                <a:off x="1917700" y="2870200"/>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7</a:t>
                </a:r>
                <a:endParaRPr lang="en-US" sz="2000" b="1">
                  <a:solidFill>
                    <a:srgbClr val="0000FF"/>
                  </a:solidFill>
                  <a:latin typeface="Arial" pitchFamily="34" charset="0"/>
                  <a:cs typeface="Arial" pitchFamily="34" charset="0"/>
                </a:endParaRPr>
              </a:p>
            </p:txBody>
          </p:sp>
          <p:sp>
            <p:nvSpPr>
              <p:cNvPr id="17" name="TextBox 16"/>
              <p:cNvSpPr txBox="1"/>
              <p:nvPr/>
            </p:nvSpPr>
            <p:spPr>
              <a:xfrm>
                <a:off x="2184400" y="2870200"/>
                <a:ext cx="431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8</a:t>
                </a:r>
                <a:endParaRPr lang="en-US" sz="2000" b="1">
                  <a:solidFill>
                    <a:srgbClr val="0000FF"/>
                  </a:solidFill>
                  <a:latin typeface="Arial" pitchFamily="34" charset="0"/>
                  <a:cs typeface="Arial" pitchFamily="34" charset="0"/>
                </a:endParaRPr>
              </a:p>
            </p:txBody>
          </p:sp>
          <p:sp>
            <p:nvSpPr>
              <p:cNvPr id="18" name="TextBox 17"/>
              <p:cNvSpPr txBox="1"/>
              <p:nvPr/>
            </p:nvSpPr>
            <p:spPr>
              <a:xfrm>
                <a:off x="3695700" y="1854200"/>
                <a:ext cx="4318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a:t>
                </a:r>
                <a:endParaRPr lang="en-US" sz="2000" b="1" i="1" dirty="0">
                  <a:solidFill>
                    <a:srgbClr val="0000FF"/>
                  </a:solidFill>
                  <a:latin typeface="Arial" pitchFamily="34" charset="0"/>
                  <a:cs typeface="Arial" pitchFamily="34" charset="0"/>
                </a:endParaRPr>
              </a:p>
            </p:txBody>
          </p:sp>
          <p:sp>
            <p:nvSpPr>
              <p:cNvPr id="19" name="TextBox 18"/>
              <p:cNvSpPr txBox="1"/>
              <p:nvPr/>
            </p:nvSpPr>
            <p:spPr>
              <a:xfrm>
                <a:off x="3695700" y="2692400"/>
                <a:ext cx="5080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m</a:t>
                </a:r>
                <a:endParaRPr lang="en-US" sz="2000" b="1">
                  <a:solidFill>
                    <a:srgbClr val="0000FF"/>
                  </a:solidFill>
                  <a:latin typeface="Arial" pitchFamily="34" charset="0"/>
                  <a:cs typeface="Arial" pitchFamily="34" charset="0"/>
                </a:endParaRPr>
              </a:p>
            </p:txBody>
          </p:sp>
          <p:sp>
            <p:nvSpPr>
              <p:cNvPr id="20" name="TextBox 19"/>
              <p:cNvSpPr txBox="1"/>
              <p:nvPr/>
            </p:nvSpPr>
            <p:spPr>
              <a:xfrm>
                <a:off x="3035300" y="1079500"/>
                <a:ext cx="4318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n</a:t>
                </a:r>
                <a:endParaRPr lang="en-US" sz="2000" b="1" i="1" dirty="0">
                  <a:solidFill>
                    <a:srgbClr val="0000FF"/>
                  </a:solidFill>
                  <a:latin typeface="Arial" pitchFamily="34" charset="0"/>
                  <a:cs typeface="Arial" pitchFamily="34" charset="0"/>
                </a:endParaRPr>
              </a:p>
            </p:txBody>
          </p:sp>
        </p:grpSp>
        <p:sp>
          <p:nvSpPr>
            <p:cNvPr id="22" name="TextBox 21"/>
            <p:cNvSpPr txBox="1"/>
            <p:nvPr/>
          </p:nvSpPr>
          <p:spPr>
            <a:xfrm>
              <a:off x="546100" y="1270000"/>
              <a:ext cx="914400" cy="323589"/>
            </a:xfrm>
            <a:prstGeom prst="rect">
              <a:avLst/>
            </a:prstGeom>
            <a:noFill/>
          </p:spPr>
          <p:txBody>
            <a:bodyPr vert="horz" rtlCol="0">
              <a:spAutoFit/>
            </a:bodyPr>
            <a:lstStyle/>
            <a:p>
              <a:r>
                <a:rPr lang="en-US" sz="2000" b="1" i="1" dirty="0" smtClean="0">
                  <a:solidFill>
                    <a:srgbClr val="0000FF"/>
                  </a:solidFill>
                  <a:latin typeface="Arial" pitchFamily="34" charset="0"/>
                  <a:cs typeface="Arial" pitchFamily="34" charset="0"/>
                </a:rPr>
                <a:t>k || m</a:t>
              </a:r>
              <a:endParaRPr lang="en-US" sz="2000" b="1" i="1" dirty="0">
                <a:solidFill>
                  <a:srgbClr val="0000FF"/>
                </a:solidFill>
                <a:latin typeface="Arial" pitchFamily="34" charset="0"/>
                <a:cs typeface="Arial" pitchFamily="34" charset="0"/>
              </a:endParaRPr>
            </a:p>
          </p:txBody>
        </p:sp>
      </p:grpSp>
      <p:grpSp>
        <p:nvGrpSpPr>
          <p:cNvPr id="36" name="Group 35"/>
          <p:cNvGrpSpPr/>
          <p:nvPr/>
        </p:nvGrpSpPr>
        <p:grpSpPr>
          <a:xfrm>
            <a:off x="4231007" y="2164054"/>
            <a:ext cx="7160897" cy="830997"/>
            <a:chOff x="3473138" y="1072867"/>
            <a:chExt cx="6260891" cy="672068"/>
          </a:xfrm>
        </p:grpSpPr>
        <p:sp>
          <p:nvSpPr>
            <p:cNvPr id="24" name="TextBox 23"/>
            <p:cNvSpPr txBox="1"/>
            <p:nvPr/>
          </p:nvSpPr>
          <p:spPr>
            <a:xfrm>
              <a:off x="3473138" y="1072867"/>
              <a:ext cx="6260891" cy="67206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If m</a:t>
              </a:r>
              <a:r>
                <a:rPr lang="en-US" sz="2400" b="1" i="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3 + </a:t>
              </a:r>
              <a:r>
                <a:rPr lang="en-US" sz="2400" b="1" i="1" dirty="0" smtClean="0">
                  <a:solidFill>
                    <a:srgbClr val="0000FF"/>
                  </a:solidFill>
                  <a:latin typeface="Arial" pitchFamily="34" charset="0"/>
                  <a:cs typeface="Arial" pitchFamily="34" charset="0"/>
                </a:rPr>
                <a:t>m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6 = 180</a:t>
              </a:r>
              <a:r>
                <a:rPr lang="en-US" sz="2400" b="1" baseline="70000" dirty="0" smtClean="0">
                  <a:solidFill>
                    <a:srgbClr val="0000FF"/>
                  </a:solidFill>
                  <a:latin typeface="Arial" pitchFamily="34" charset="0"/>
                  <a:cs typeface="Arial" pitchFamily="34" charset="0"/>
                </a:rPr>
                <a:t>0  </a:t>
              </a:r>
              <a:r>
                <a:rPr lang="en-US" sz="2400" b="1" dirty="0" smtClean="0">
                  <a:solidFill>
                    <a:srgbClr val="0000FF"/>
                  </a:solidFill>
                  <a:latin typeface="Arial" pitchFamily="34" charset="0"/>
                  <a:cs typeface="Arial" pitchFamily="34" charset="0"/>
                </a:rPr>
                <a:t>and m</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4 + m</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5 = 180</a:t>
              </a:r>
              <a:r>
                <a:rPr lang="en-US" sz="2400" b="1" baseline="70000" dirty="0" smtClean="0">
                  <a:solidFill>
                    <a:srgbClr val="0000FF"/>
                  </a:solidFill>
                  <a:latin typeface="Arial" pitchFamily="34" charset="0"/>
                  <a:cs typeface="Arial" pitchFamily="34" charset="0"/>
                </a:rPr>
                <a:t>0</a:t>
              </a:r>
              <a:endParaRPr lang="en-US" sz="2400" b="1" baseline="70000" dirty="0">
                <a:solidFill>
                  <a:srgbClr val="0000FF"/>
                </a:solidFill>
                <a:latin typeface="Arial" pitchFamily="34" charset="0"/>
                <a:cs typeface="Arial" pitchFamily="34" charset="0"/>
              </a:endParaRPr>
            </a:p>
          </p:txBody>
        </p:sp>
        <p:sp>
          <p:nvSpPr>
            <p:cNvPr id="34" name="TextBox 33"/>
            <p:cNvSpPr txBox="1"/>
            <p:nvPr/>
          </p:nvSpPr>
          <p:spPr>
            <a:xfrm>
              <a:off x="9329713" y="1283640"/>
              <a:ext cx="121168" cy="298697"/>
            </a:xfrm>
            <a:prstGeom prst="rect">
              <a:avLst/>
            </a:prstGeom>
            <a:noFill/>
          </p:spPr>
          <p:txBody>
            <a:bodyPr vert="horz" wrap="square" rtlCol="0">
              <a:spAutoFit/>
            </a:bodyPr>
            <a:lstStyle/>
            <a:p>
              <a:r>
                <a:rPr lang="en-US" b="1" dirty="0" smtClean="0">
                  <a:solidFill>
                    <a:srgbClr val="0000FF"/>
                  </a:solidFill>
                  <a:latin typeface="Arial" pitchFamily="34" charset="0"/>
                  <a:cs typeface="Arial" pitchFamily="34" charset="0"/>
                </a:rPr>
                <a:t>,</a:t>
              </a:r>
              <a:endParaRPr lang="en-US" b="1" dirty="0">
                <a:solidFill>
                  <a:srgbClr val="0000FF"/>
                </a:solidFill>
                <a:latin typeface="Arial" pitchFamily="34" charset="0"/>
                <a:cs typeface="Arial" pitchFamily="34" charset="0"/>
              </a:endParaRPr>
            </a:p>
          </p:txBody>
        </p:sp>
      </p:grpSp>
      <p:sp>
        <p:nvSpPr>
          <p:cNvPr id="37" name="TextBox 36"/>
          <p:cNvSpPr txBox="1"/>
          <p:nvPr/>
        </p:nvSpPr>
        <p:spPr>
          <a:xfrm>
            <a:off x="7726204" y="3051637"/>
            <a:ext cx="1952494" cy="461665"/>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t</a:t>
            </a:r>
            <a:r>
              <a:rPr lang="en-US" sz="2400" b="1" dirty="0" smtClean="0">
                <a:solidFill>
                  <a:srgbClr val="0000FF"/>
                </a:solidFill>
                <a:latin typeface="Arial" pitchFamily="34" charset="0"/>
                <a:cs typeface="Arial" pitchFamily="34" charset="0"/>
              </a:rPr>
              <a:t>hen k||m</a:t>
            </a:r>
            <a:endParaRPr lang="en-US" sz="2400" b="1" dirty="0">
              <a:solidFill>
                <a:srgbClr val="0000FF"/>
              </a:solidFill>
              <a:latin typeface="Arial" pitchFamily="34" charset="0"/>
              <a:cs typeface="Arial" pitchFamily="34" charset="0"/>
            </a:endParaRPr>
          </a:p>
        </p:txBody>
      </p:sp>
      <p:grpSp>
        <p:nvGrpSpPr>
          <p:cNvPr id="47" name="Group 46"/>
          <p:cNvGrpSpPr/>
          <p:nvPr/>
        </p:nvGrpSpPr>
        <p:grpSpPr>
          <a:xfrm>
            <a:off x="857250" y="5423890"/>
            <a:ext cx="8198640" cy="1200329"/>
            <a:chOff x="318958" y="3556000"/>
            <a:chExt cx="6081072" cy="970768"/>
          </a:xfrm>
        </p:grpSpPr>
        <p:sp>
          <p:nvSpPr>
            <p:cNvPr id="41" name="TextBox 40"/>
            <p:cNvSpPr txBox="1"/>
            <p:nvPr/>
          </p:nvSpPr>
          <p:spPr>
            <a:xfrm>
              <a:off x="318958" y="3556000"/>
              <a:ext cx="6081072" cy="97076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If m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5 = 54</a:t>
              </a:r>
              <a:r>
                <a:rPr lang="en-US" sz="2400" b="1" baseline="70000" dirty="0" smtClean="0">
                  <a:solidFill>
                    <a:srgbClr val="0000FF"/>
                  </a:solidFill>
                  <a:latin typeface="Arial" pitchFamily="34" charset="0"/>
                  <a:cs typeface="Arial" pitchFamily="34" charset="0"/>
                </a:rPr>
                <a:t>0</a:t>
              </a:r>
              <a:r>
                <a:rPr lang="en-US" sz="2400" b="1" dirty="0" smtClean="0">
                  <a:solidFill>
                    <a:srgbClr val="0000FF"/>
                  </a:solidFill>
                  <a:latin typeface="Arial" pitchFamily="34" charset="0"/>
                  <a:cs typeface="Arial" pitchFamily="34" charset="0"/>
                </a:rPr>
                <a:t>, find the measure of </a:t>
              </a:r>
              <a:r>
                <a:rPr lang="en-US" sz="2400" b="1" dirty="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4 that makes lines k and m parallel. Explain your answer.</a:t>
              </a:r>
              <a:endParaRPr lang="en-US" sz="2400" b="1" dirty="0">
                <a:solidFill>
                  <a:srgbClr val="0000FF"/>
                </a:solidFill>
                <a:latin typeface="Arial" pitchFamily="34" charset="0"/>
                <a:cs typeface="Arial" pitchFamily="34" charset="0"/>
              </a:endParaRPr>
            </a:p>
          </p:txBody>
        </p:sp>
        <p:cxnSp>
          <p:nvCxnSpPr>
            <p:cNvPr id="42" name="Straight Connector 41"/>
            <p:cNvCxnSpPr/>
            <p:nvPr/>
          </p:nvCxnSpPr>
          <p:spPr>
            <a:xfrm>
              <a:off x="418262" y="3924961"/>
              <a:ext cx="92814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7688105" y="7137400"/>
            <a:ext cx="3241362" cy="646331"/>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m</a:t>
            </a:r>
            <a:r>
              <a:rPr lang="en-US" sz="3600" b="1" dirty="0" smtClean="0">
                <a:solidFill>
                  <a:srgbClr val="0000FF"/>
                </a:solidFill>
                <a:latin typeface="Arial" pitchFamily="34" charset="0"/>
                <a:cs typeface="Arial" pitchFamily="34" charset="0"/>
                <a:sym typeface="Symbol"/>
              </a:rPr>
              <a:t> </a:t>
            </a:r>
            <a:r>
              <a:rPr lang="en-US" sz="3600" b="1" dirty="0" smtClean="0">
                <a:solidFill>
                  <a:srgbClr val="0000FF"/>
                </a:solidFill>
                <a:latin typeface="Arial" pitchFamily="34" charset="0"/>
                <a:cs typeface="Arial" pitchFamily="34" charset="0"/>
              </a:rPr>
              <a:t>4 = 126</a:t>
            </a:r>
            <a:r>
              <a:rPr lang="en-US" sz="3600" b="1" baseline="70000" dirty="0" smtClean="0">
                <a:solidFill>
                  <a:srgbClr val="0000FF"/>
                </a:solidFill>
                <a:latin typeface="Arial" pitchFamily="34" charset="0"/>
                <a:cs typeface="Arial" pitchFamily="34" charset="0"/>
              </a:rPr>
              <a:t>0</a:t>
            </a:r>
            <a:endParaRPr lang="en-US" sz="3600" b="1" baseline="70000" dirty="0">
              <a:solidFill>
                <a:srgbClr val="0000FF"/>
              </a:solidFill>
              <a:latin typeface="Arial" pitchFamily="34" charset="0"/>
              <a:cs typeface="Arial" pitchFamily="34" charset="0"/>
            </a:endParaRPr>
          </a:p>
        </p:txBody>
      </p:sp>
      <p:grpSp>
        <p:nvGrpSpPr>
          <p:cNvPr id="55" name="Group 54"/>
          <p:cNvGrpSpPr/>
          <p:nvPr/>
        </p:nvGrpSpPr>
        <p:grpSpPr>
          <a:xfrm>
            <a:off x="6874948" y="6793382"/>
            <a:ext cx="4212432" cy="1114932"/>
            <a:chOff x="5803900" y="4356100"/>
            <a:chExt cx="3683001" cy="901701"/>
          </a:xfrm>
        </p:grpSpPr>
        <p:sp>
          <p:nvSpPr>
            <p:cNvPr id="53" name="Freeform 52"/>
            <p:cNvSpPr/>
            <p:nvPr/>
          </p:nvSpPr>
          <p:spPr>
            <a:xfrm>
              <a:off x="5803900" y="4356100"/>
              <a:ext cx="3683001" cy="901701"/>
            </a:xfrm>
            <a:custGeom>
              <a:avLst/>
              <a:gdLst/>
              <a:ahLst/>
              <a:cxnLst/>
              <a:rect l="0" t="0" r="0" b="0"/>
              <a:pathLst>
                <a:path w="3683001" h="901701">
                  <a:moveTo>
                    <a:pt x="0" y="0"/>
                  </a:moveTo>
                  <a:lnTo>
                    <a:pt x="3683000" y="0"/>
                  </a:lnTo>
                  <a:lnTo>
                    <a:pt x="3683000" y="901700"/>
                  </a:lnTo>
                  <a:lnTo>
                    <a:pt x="0" y="901700"/>
                  </a:lnTo>
                  <a:close/>
                </a:path>
              </a:pathLst>
            </a:custGeom>
            <a:solidFill>
              <a:srgbClr val="E6E6FA"/>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4" name="TextBox 53"/>
            <p:cNvSpPr txBox="1"/>
            <p:nvPr/>
          </p:nvSpPr>
          <p:spPr>
            <a:xfrm>
              <a:off x="7192364" y="4664234"/>
              <a:ext cx="1089062" cy="323589"/>
            </a:xfrm>
            <a:prstGeom prst="rect">
              <a:avLst/>
            </a:prstGeom>
            <a:noFill/>
          </p:spPr>
          <p:txBody>
            <a:bodyPr vert="horz" wrap="square" rtlCol="0">
              <a:spAutoFit/>
            </a:bodyPr>
            <a:lstStyle/>
            <a:p>
              <a:r>
                <a:rPr lang="en-US" sz="2000" b="1" dirty="0" smtClean="0">
                  <a:solidFill>
                    <a:srgbClr val="FF0000"/>
                  </a:solidFill>
                  <a:latin typeface="Arial" pitchFamily="34" charset="0"/>
                  <a:cs typeface="Arial" pitchFamily="34" charset="0"/>
                </a:rPr>
                <a:t>Answer</a:t>
              </a:r>
              <a:endParaRPr lang="en-US" sz="2000" b="1" dirty="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70032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00050" y="660400"/>
            <a:ext cx="9601200" cy="7580089"/>
            <a:chOff x="365177" y="-347950"/>
            <a:chExt cx="8394492" cy="6130395"/>
          </a:xfrm>
        </p:grpSpPr>
        <p:sp>
          <p:nvSpPr>
            <p:cNvPr id="2" name="TextBox 1"/>
            <p:cNvSpPr txBox="1"/>
            <p:nvPr/>
          </p:nvSpPr>
          <p:spPr>
            <a:xfrm>
              <a:off x="431800" y="-347950"/>
              <a:ext cx="8327869" cy="126946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When you're asked to construct a line through a point parallel to a given line, you are going to use three different methods. You could either choose corresponding angles, alternate interior angles or alternate exterior angles.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571500" y="1192721"/>
              <a:ext cx="4546600" cy="373372"/>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Method 1. Corresponding angles.</a:t>
              </a:r>
              <a:endParaRPr lang="en-US" sz="2400" b="1" dirty="0">
                <a:solidFill>
                  <a:srgbClr val="FF0000"/>
                </a:solidFill>
                <a:latin typeface="Arial" pitchFamily="34" charset="0"/>
                <a:cs typeface="Arial" pitchFamily="34" charset="0"/>
              </a:endParaRPr>
            </a:p>
          </p:txBody>
        </p:sp>
        <p:sp>
          <p:nvSpPr>
            <p:cNvPr id="4" name="TextBox 3"/>
            <p:cNvSpPr txBox="1"/>
            <p:nvPr/>
          </p:nvSpPr>
          <p:spPr>
            <a:xfrm>
              <a:off x="431800" y="1747360"/>
              <a:ext cx="5529705" cy="373372"/>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Given</a:t>
              </a:r>
              <a:r>
                <a:rPr lang="en-US" sz="2400" dirty="0" smtClean="0">
                  <a:solidFill>
                    <a:srgbClr val="000000"/>
                  </a:solidFill>
                  <a:latin typeface="Arial" pitchFamily="34" charset="0"/>
                  <a:cs typeface="Arial" pitchFamily="34" charset="0"/>
                </a:rPr>
                <a:t>: Line AB and point C not on the line.</a:t>
              </a:r>
              <a:endParaRPr lang="en-US" sz="2400" dirty="0">
                <a:solidFill>
                  <a:srgbClr val="000000"/>
                </a:solidFill>
                <a:latin typeface="Arial" pitchFamily="34" charset="0"/>
                <a:cs typeface="Arial" pitchFamily="34" charset="0"/>
              </a:endParaRPr>
            </a:p>
          </p:txBody>
        </p:sp>
        <p:grpSp>
          <p:nvGrpSpPr>
            <p:cNvPr id="7" name="Group 6"/>
            <p:cNvGrpSpPr/>
            <p:nvPr/>
          </p:nvGrpSpPr>
          <p:grpSpPr>
            <a:xfrm>
              <a:off x="6451771" y="1023772"/>
              <a:ext cx="1929747" cy="630351"/>
              <a:chOff x="6451771" y="1023772"/>
              <a:chExt cx="1929747" cy="630351"/>
            </a:xfrm>
          </p:grpSpPr>
          <p:cxnSp>
            <p:nvCxnSpPr>
              <p:cNvPr id="5" name="Straight Connector 4"/>
              <p:cNvCxnSpPr/>
              <p:nvPr/>
            </p:nvCxnSpPr>
            <p:spPr>
              <a:xfrm>
                <a:off x="6451771" y="1642925"/>
                <a:ext cx="1929747" cy="1119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rot="6600">
                <a:off x="7396378" y="1023772"/>
                <a:ext cx="26415"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cxnSp>
          <p:nvCxnSpPr>
            <p:cNvPr id="8" name="Straight Connector 7"/>
            <p:cNvCxnSpPr/>
            <p:nvPr/>
          </p:nvCxnSpPr>
          <p:spPr>
            <a:xfrm>
              <a:off x="1951220" y="1747595"/>
              <a:ext cx="279399"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5177" y="2397761"/>
              <a:ext cx="5529705" cy="1568160"/>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Step 1</a:t>
              </a:r>
              <a:r>
                <a:rPr lang="en-US" sz="2400" dirty="0" smtClean="0">
                  <a:solidFill>
                    <a:srgbClr val="000000"/>
                  </a:solidFill>
                  <a:latin typeface="Arial" pitchFamily="34" charset="0"/>
                  <a:cs typeface="Arial" pitchFamily="34" charset="0"/>
                </a:rPr>
                <a:t>. Draw a transversal to the line AB  through point C that intersects line AB at point D. An acute angle with point D as a vertex is formed (the measure of the angle is not important).</a:t>
              </a:r>
              <a:endParaRPr lang="en-US" sz="2400" dirty="0">
                <a:solidFill>
                  <a:srgbClr val="000000"/>
                </a:solidFill>
                <a:latin typeface="Arial" pitchFamily="34" charset="0"/>
                <a:cs typeface="Arial" pitchFamily="34" charset="0"/>
              </a:endParaRPr>
            </a:p>
          </p:txBody>
        </p:sp>
        <p:cxnSp>
          <p:nvCxnSpPr>
            <p:cNvPr id="10" name="Straight Connector 9"/>
            <p:cNvCxnSpPr/>
            <p:nvPr/>
          </p:nvCxnSpPr>
          <p:spPr>
            <a:xfrm>
              <a:off x="4928850" y="2425253"/>
              <a:ext cx="307339"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9078" y="2733386"/>
              <a:ext cx="307339"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503289" y="2247900"/>
              <a:ext cx="1930146" cy="1606289"/>
              <a:chOff x="6503289" y="2247900"/>
              <a:chExt cx="1930146" cy="1606289"/>
            </a:xfrm>
          </p:grpSpPr>
          <p:cxnSp>
            <p:nvCxnSpPr>
              <p:cNvPr id="12" name="Straight Connector 11"/>
              <p:cNvCxnSpPr/>
              <p:nvPr/>
            </p:nvCxnSpPr>
            <p:spPr>
              <a:xfrm>
                <a:off x="6503289" y="3477387"/>
                <a:ext cx="193014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790053" y="2687955"/>
                <a:ext cx="26416"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14" name="Straight Connector 13"/>
              <p:cNvCxnSpPr/>
              <p:nvPr/>
            </p:nvCxnSpPr>
            <p:spPr>
              <a:xfrm flipH="1">
                <a:off x="7023100" y="2247900"/>
                <a:ext cx="1117600" cy="14605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763893" y="3446487"/>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6" name="Oval 15"/>
              <p:cNvSpPr/>
              <p:nvPr/>
            </p:nvSpPr>
            <p:spPr>
              <a:xfrm>
                <a:off x="7856093" y="34618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7" name="TextBox 16"/>
              <p:cNvSpPr txBox="1"/>
              <p:nvPr/>
            </p:nvSpPr>
            <p:spPr>
              <a:xfrm>
                <a:off x="6578601" y="3530600"/>
                <a:ext cx="254000" cy="323589"/>
              </a:xfrm>
              <a:prstGeom prst="rect">
                <a:avLst/>
              </a:prstGeom>
              <a:noFill/>
            </p:spPr>
            <p:txBody>
              <a:bodyPr vert="horz" wrap="square" rtlCol="0">
                <a:spAutoFit/>
              </a:bodyPr>
              <a:lstStyle/>
              <a:p>
                <a:r>
                  <a:rPr lang="en-US" sz="2000" b="1" dirty="0" smtClean="0">
                    <a:solidFill>
                      <a:srgbClr val="000000"/>
                    </a:solidFill>
                    <a:latin typeface="Arial" pitchFamily="34" charset="0"/>
                    <a:cs typeface="Arial" pitchFamily="34" charset="0"/>
                  </a:rPr>
                  <a:t>A</a:t>
                </a:r>
                <a:endParaRPr lang="en-US" sz="2000" b="1" dirty="0">
                  <a:solidFill>
                    <a:srgbClr val="000000"/>
                  </a:solidFill>
                  <a:latin typeface="Arial" pitchFamily="34" charset="0"/>
                  <a:cs typeface="Arial" pitchFamily="34" charset="0"/>
                </a:endParaRPr>
              </a:p>
            </p:txBody>
          </p:sp>
          <p:sp>
            <p:nvSpPr>
              <p:cNvPr id="18" name="TextBox 17"/>
              <p:cNvSpPr txBox="1"/>
              <p:nvPr/>
            </p:nvSpPr>
            <p:spPr>
              <a:xfrm>
                <a:off x="7886700" y="2603500"/>
                <a:ext cx="482600" cy="323589"/>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C</a:t>
                </a:r>
                <a:endParaRPr lang="en-US" sz="2000" b="1">
                  <a:solidFill>
                    <a:srgbClr val="000000"/>
                  </a:solidFill>
                  <a:latin typeface="Arial" pitchFamily="34" charset="0"/>
                  <a:cs typeface="Arial" pitchFamily="34" charset="0"/>
                </a:endParaRPr>
              </a:p>
            </p:txBody>
          </p:sp>
          <p:sp>
            <p:nvSpPr>
              <p:cNvPr id="19" name="TextBox 18"/>
              <p:cNvSpPr txBox="1"/>
              <p:nvPr/>
            </p:nvSpPr>
            <p:spPr>
              <a:xfrm>
                <a:off x="7734300" y="3492500"/>
                <a:ext cx="5080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B</a:t>
                </a:r>
                <a:endParaRPr lang="en-US" sz="2000" b="1" dirty="0">
                  <a:solidFill>
                    <a:srgbClr val="000000"/>
                  </a:solidFill>
                  <a:latin typeface="Arial" pitchFamily="34" charset="0"/>
                  <a:cs typeface="Arial" pitchFamily="34" charset="0"/>
                </a:endParaRPr>
              </a:p>
            </p:txBody>
          </p:sp>
          <p:sp>
            <p:nvSpPr>
              <p:cNvPr id="20" name="TextBox 19"/>
              <p:cNvSpPr txBox="1"/>
              <p:nvPr/>
            </p:nvSpPr>
            <p:spPr>
              <a:xfrm>
                <a:off x="7124700" y="3492500"/>
                <a:ext cx="4826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D</a:t>
                </a:r>
                <a:endParaRPr lang="en-US" sz="2000" b="1" dirty="0">
                  <a:solidFill>
                    <a:srgbClr val="000000"/>
                  </a:solidFill>
                  <a:latin typeface="Arial" pitchFamily="34" charset="0"/>
                  <a:cs typeface="Arial" pitchFamily="34" charset="0"/>
                </a:endParaRPr>
              </a:p>
            </p:txBody>
          </p:sp>
        </p:grpSp>
        <p:sp>
          <p:nvSpPr>
            <p:cNvPr id="22" name="Oval 21"/>
            <p:cNvSpPr/>
            <p:nvPr/>
          </p:nvSpPr>
          <p:spPr>
            <a:xfrm>
              <a:off x="6687693" y="16330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23" name="Oval 22"/>
            <p:cNvSpPr/>
            <p:nvPr/>
          </p:nvSpPr>
          <p:spPr>
            <a:xfrm>
              <a:off x="7817993" y="16330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24" name="TextBox 23"/>
            <p:cNvSpPr txBox="1"/>
            <p:nvPr/>
          </p:nvSpPr>
          <p:spPr>
            <a:xfrm>
              <a:off x="6515100" y="1676400"/>
              <a:ext cx="508000" cy="323589"/>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A</a:t>
              </a:r>
              <a:endParaRPr lang="en-US" sz="2000" b="1">
                <a:solidFill>
                  <a:srgbClr val="000000"/>
                </a:solidFill>
                <a:latin typeface="Arial" pitchFamily="34" charset="0"/>
                <a:cs typeface="Arial" pitchFamily="34" charset="0"/>
              </a:endParaRPr>
            </a:p>
          </p:txBody>
        </p:sp>
        <p:sp>
          <p:nvSpPr>
            <p:cNvPr id="25" name="TextBox 24"/>
            <p:cNvSpPr txBox="1"/>
            <p:nvPr/>
          </p:nvSpPr>
          <p:spPr>
            <a:xfrm>
              <a:off x="7683500" y="1701800"/>
              <a:ext cx="508000" cy="323589"/>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B</a:t>
              </a:r>
              <a:endParaRPr lang="en-US" sz="2000" b="1">
                <a:solidFill>
                  <a:srgbClr val="000000"/>
                </a:solidFill>
                <a:latin typeface="Arial" pitchFamily="34" charset="0"/>
                <a:cs typeface="Arial" pitchFamily="34" charset="0"/>
              </a:endParaRPr>
            </a:p>
          </p:txBody>
        </p:sp>
        <p:sp>
          <p:nvSpPr>
            <p:cNvPr id="26" name="TextBox 25"/>
            <p:cNvSpPr txBox="1"/>
            <p:nvPr/>
          </p:nvSpPr>
          <p:spPr>
            <a:xfrm>
              <a:off x="7442200" y="1078904"/>
              <a:ext cx="4826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C</a:t>
              </a:r>
              <a:endParaRPr lang="en-US" sz="2000" b="1" dirty="0">
                <a:solidFill>
                  <a:srgbClr val="000000"/>
                </a:solidFill>
                <a:latin typeface="Arial" pitchFamily="34" charset="0"/>
                <a:cs typeface="Arial" pitchFamily="34" charset="0"/>
              </a:endParaRPr>
            </a:p>
          </p:txBody>
        </p:sp>
        <p:grpSp>
          <p:nvGrpSpPr>
            <p:cNvPr id="40" name="Group 39"/>
            <p:cNvGrpSpPr/>
            <p:nvPr/>
          </p:nvGrpSpPr>
          <p:grpSpPr>
            <a:xfrm>
              <a:off x="6477889" y="3674665"/>
              <a:ext cx="2031111" cy="2107780"/>
              <a:chOff x="6477889" y="3674665"/>
              <a:chExt cx="2031111" cy="2107780"/>
            </a:xfrm>
          </p:grpSpPr>
          <p:cxnSp>
            <p:nvCxnSpPr>
              <p:cNvPr id="27" name="Straight Connector 26"/>
              <p:cNvCxnSpPr/>
              <p:nvPr/>
            </p:nvCxnSpPr>
            <p:spPr>
              <a:xfrm>
                <a:off x="6477889" y="5217287"/>
                <a:ext cx="193014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764653" y="4427855"/>
                <a:ext cx="26416"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29" name="Straight Connector 28"/>
              <p:cNvCxnSpPr/>
              <p:nvPr/>
            </p:nvCxnSpPr>
            <p:spPr>
              <a:xfrm flipH="1">
                <a:off x="6997700" y="3987800"/>
                <a:ext cx="1117600" cy="14605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738493" y="52017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31" name="Oval 30"/>
              <p:cNvSpPr/>
              <p:nvPr/>
            </p:nvSpPr>
            <p:spPr>
              <a:xfrm>
                <a:off x="7830693" y="52017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32" name="TextBox 31"/>
              <p:cNvSpPr txBox="1"/>
              <p:nvPr/>
            </p:nvSpPr>
            <p:spPr>
              <a:xfrm>
                <a:off x="6553200" y="5270500"/>
                <a:ext cx="508000" cy="323589"/>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A</a:t>
                </a:r>
                <a:endParaRPr lang="en-US" sz="2000" b="1">
                  <a:solidFill>
                    <a:srgbClr val="000000"/>
                  </a:solidFill>
                  <a:latin typeface="Arial" pitchFamily="34" charset="0"/>
                  <a:cs typeface="Arial" pitchFamily="34" charset="0"/>
                </a:endParaRPr>
              </a:p>
            </p:txBody>
          </p:sp>
          <p:sp>
            <p:nvSpPr>
              <p:cNvPr id="33" name="TextBox 32"/>
              <p:cNvSpPr txBox="1"/>
              <p:nvPr/>
            </p:nvSpPr>
            <p:spPr>
              <a:xfrm>
                <a:off x="7772400" y="4356100"/>
                <a:ext cx="4826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C</a:t>
                </a:r>
                <a:endParaRPr lang="en-US" sz="2000" b="1" dirty="0">
                  <a:solidFill>
                    <a:srgbClr val="000000"/>
                  </a:solidFill>
                  <a:latin typeface="Arial" pitchFamily="34" charset="0"/>
                  <a:cs typeface="Arial" pitchFamily="34" charset="0"/>
                </a:endParaRPr>
              </a:p>
            </p:txBody>
          </p:sp>
          <p:sp>
            <p:nvSpPr>
              <p:cNvPr id="34" name="TextBox 33"/>
              <p:cNvSpPr txBox="1"/>
              <p:nvPr/>
            </p:nvSpPr>
            <p:spPr>
              <a:xfrm>
                <a:off x="7708900" y="5232400"/>
                <a:ext cx="508000" cy="323589"/>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B</a:t>
                </a:r>
                <a:endParaRPr lang="en-US" sz="2000" b="1">
                  <a:solidFill>
                    <a:srgbClr val="000000"/>
                  </a:solidFill>
                  <a:latin typeface="Arial" pitchFamily="34" charset="0"/>
                  <a:cs typeface="Arial" pitchFamily="34" charset="0"/>
                </a:endParaRPr>
              </a:p>
            </p:txBody>
          </p:sp>
          <p:sp>
            <p:nvSpPr>
              <p:cNvPr id="35" name="TextBox 34"/>
              <p:cNvSpPr txBox="1"/>
              <p:nvPr/>
            </p:nvSpPr>
            <p:spPr>
              <a:xfrm>
                <a:off x="7099300" y="5232400"/>
                <a:ext cx="482600" cy="323589"/>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D</a:t>
                </a:r>
                <a:endParaRPr lang="en-US" sz="2000" b="1" dirty="0">
                  <a:solidFill>
                    <a:srgbClr val="000000"/>
                  </a:solidFill>
                  <a:latin typeface="Arial" pitchFamily="34" charset="0"/>
                  <a:cs typeface="Arial" pitchFamily="34" charset="0"/>
                </a:endParaRPr>
              </a:p>
            </p:txBody>
          </p:sp>
          <p:sp>
            <p:nvSpPr>
              <p:cNvPr id="36" name="Oval 35"/>
              <p:cNvSpPr/>
              <p:nvPr/>
            </p:nvSpPr>
            <p:spPr>
              <a:xfrm>
                <a:off x="7487793" y="51890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37" name="Oval 36"/>
              <p:cNvSpPr/>
              <p:nvPr/>
            </p:nvSpPr>
            <p:spPr>
              <a:xfrm>
                <a:off x="7957693" y="41603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pic>
            <p:nvPicPr>
              <p:cNvPr id="38" name="Picture 37"/>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53300" y="3674665"/>
                <a:ext cx="1155700" cy="1308100"/>
              </a:xfrm>
              <a:prstGeom prst="rect">
                <a:avLst/>
              </a:prstGeom>
              <a:solidFill>
                <a:scrgbClr r="0" g="0" b="0">
                  <a:alpha val="0"/>
                </a:scrgbClr>
              </a:solidFill>
            </p:spPr>
          </p:pic>
          <p:pic>
            <p:nvPicPr>
              <p:cNvPr id="39" name="Picture 38"/>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56400" y="4474345"/>
                <a:ext cx="1155700" cy="1308100"/>
              </a:xfrm>
              <a:prstGeom prst="rect">
                <a:avLst/>
              </a:prstGeom>
              <a:solidFill>
                <a:scrgbClr r="0" g="0" b="0">
                  <a:alpha val="0"/>
                </a:scrgbClr>
              </a:solidFill>
            </p:spPr>
          </p:pic>
        </p:grpSp>
        <p:sp>
          <p:nvSpPr>
            <p:cNvPr id="41" name="TextBox 40"/>
            <p:cNvSpPr txBox="1"/>
            <p:nvPr/>
          </p:nvSpPr>
          <p:spPr>
            <a:xfrm>
              <a:off x="438254" y="4508500"/>
              <a:ext cx="5523251" cy="1269463"/>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Step 2</a:t>
              </a:r>
              <a:r>
                <a:rPr lang="en-US" sz="2400" dirty="0" smtClean="0">
                  <a:solidFill>
                    <a:srgbClr val="000000"/>
                  </a:solidFill>
                  <a:latin typeface="Arial" pitchFamily="34" charset="0"/>
                  <a:cs typeface="Arial" pitchFamily="34" charset="0"/>
                </a:rPr>
                <a:t>. Center the compass at point D and draw an arc to intersect both lines. Using the same radius of compass, center it at point C and draw another arc.</a:t>
              </a:r>
              <a:endParaRPr lang="en-US" sz="2400" dirty="0">
                <a:solidFill>
                  <a:srgbClr val="000000"/>
                </a:solidFill>
                <a:latin typeface="Arial" pitchFamily="34" charset="0"/>
                <a:cs typeface="Arial" pitchFamily="34" charset="0"/>
              </a:endParaRPr>
            </a:p>
          </p:txBody>
        </p:sp>
      </p:grpSp>
      <p:pic>
        <p:nvPicPr>
          <p:cNvPr id="43" name="Picture 42"/>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480" t="2968" r="33586" b="228"/>
          <a:stretch/>
        </p:blipFill>
        <p:spPr>
          <a:xfrm>
            <a:off x="9264253" y="3128990"/>
            <a:ext cx="2196227" cy="3997957"/>
          </a:xfrm>
          <a:prstGeom prst="rect">
            <a:avLst/>
          </a:prstGeom>
          <a:solidFill>
            <a:scrgbClr r="0" g="0" b="0">
              <a:alpha val="0"/>
            </a:scrgbClr>
          </a:solidFill>
        </p:spPr>
      </p:pic>
    </p:spTree>
    <p:extLst>
      <p:ext uri="{BB962C8B-B14F-4D97-AF65-F5344CB8AC3E}">
        <p14:creationId xmlns:p14="http://schemas.microsoft.com/office/powerpoint/2010/main" val="4065178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646241" y="832255"/>
            <a:ext cx="4735354" cy="646331"/>
          </a:xfrm>
          <a:prstGeom prst="rect">
            <a:avLst/>
          </a:prstGeom>
          <a:noFill/>
        </p:spPr>
        <p:txBody>
          <a:bodyPr vert="horz" rtlCol="0">
            <a:spAutoFit/>
          </a:bodyPr>
          <a:lstStyle/>
          <a:p>
            <a:r>
              <a:rPr lang="en-US" sz="3600" b="1" u="sng" smtClean="0">
                <a:solidFill>
                  <a:srgbClr val="0000FF"/>
                </a:solidFill>
                <a:latin typeface="Arial" pitchFamily="34" charset="0"/>
                <a:cs typeface="Arial" pitchFamily="34" charset="0"/>
              </a:rPr>
              <a:t>Table of Contents</a:t>
            </a:r>
            <a:endParaRPr lang="en-US" sz="3600" b="1" u="sng">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1535359" y="1922104"/>
            <a:ext cx="441579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Angles and Parallel Lines</a:t>
            </a:r>
            <a:endParaRPr lang="en-US" sz="2400" b="1" dirty="0">
              <a:solidFill>
                <a:srgbClr val="0000FF"/>
              </a:solidFill>
              <a:latin typeface="Arial" pitchFamily="34" charset="0"/>
              <a:cs typeface="Arial" pitchFamily="34" charset="0"/>
            </a:endParaRPr>
          </a:p>
        </p:txBody>
      </p:sp>
      <p:sp>
        <p:nvSpPr>
          <p:cNvPr id="4" name="TextBox 3">
            <a:hlinkClick r:id="rId3" action="ppaction://hlinksldjump"/>
          </p:cNvPr>
          <p:cNvSpPr txBox="1"/>
          <p:nvPr/>
        </p:nvSpPr>
        <p:spPr>
          <a:xfrm>
            <a:off x="1491782" y="2332946"/>
            <a:ext cx="4619149"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Constructing Parallel Lines</a:t>
            </a:r>
            <a:endParaRPr lang="en-US" sz="2400" b="1">
              <a:solidFill>
                <a:srgbClr val="0000FF"/>
              </a:solidFill>
              <a:latin typeface="Arial" pitchFamily="34" charset="0"/>
              <a:cs typeface="Arial" pitchFamily="34" charset="0"/>
            </a:endParaRPr>
          </a:p>
        </p:txBody>
      </p:sp>
      <p:sp>
        <p:nvSpPr>
          <p:cNvPr id="5" name="TextBox 4">
            <a:hlinkClick r:id="rId4" action="ppaction://hlinksldjump"/>
          </p:cNvPr>
          <p:cNvSpPr txBox="1"/>
          <p:nvPr/>
        </p:nvSpPr>
        <p:spPr>
          <a:xfrm>
            <a:off x="1520833" y="2743787"/>
            <a:ext cx="4996815"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Equations of Lines and Slope</a:t>
            </a:r>
            <a:endParaRPr lang="en-US" sz="2400" b="1">
              <a:solidFill>
                <a:srgbClr val="0000FF"/>
              </a:solidFill>
              <a:latin typeface="Arial" pitchFamily="34" charset="0"/>
              <a:cs typeface="Arial" pitchFamily="34" charset="0"/>
            </a:endParaRPr>
          </a:p>
        </p:txBody>
      </p:sp>
      <p:sp>
        <p:nvSpPr>
          <p:cNvPr id="6" name="TextBox 5">
            <a:hlinkClick r:id="rId5" action="ppaction://hlinksldjump"/>
          </p:cNvPr>
          <p:cNvSpPr txBox="1"/>
          <p:nvPr/>
        </p:nvSpPr>
        <p:spPr>
          <a:xfrm>
            <a:off x="1520834" y="3165733"/>
            <a:ext cx="409622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Slopes of Parallel Lines</a:t>
            </a:r>
            <a:endParaRPr lang="en-US" sz="2400" b="1">
              <a:solidFill>
                <a:srgbClr val="0000FF"/>
              </a:solidFill>
              <a:latin typeface="Arial" pitchFamily="34" charset="0"/>
              <a:cs typeface="Arial" pitchFamily="34" charset="0"/>
            </a:endParaRPr>
          </a:p>
        </p:txBody>
      </p:sp>
      <p:sp>
        <p:nvSpPr>
          <p:cNvPr id="7" name="TextBox 6">
            <a:hlinkClick r:id="rId6" action="ppaction://hlinksldjump"/>
          </p:cNvPr>
          <p:cNvSpPr txBox="1"/>
          <p:nvPr/>
        </p:nvSpPr>
        <p:spPr>
          <a:xfrm>
            <a:off x="1491782" y="3576574"/>
            <a:ext cx="5432584"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Perpendicular Lines and Angles</a:t>
            </a:r>
            <a:endParaRPr lang="en-US" sz="2400" b="1">
              <a:solidFill>
                <a:srgbClr val="0000FF"/>
              </a:solidFill>
              <a:latin typeface="Arial" pitchFamily="34" charset="0"/>
              <a:cs typeface="Arial" pitchFamily="34" charset="0"/>
            </a:endParaRPr>
          </a:p>
        </p:txBody>
      </p:sp>
      <p:sp>
        <p:nvSpPr>
          <p:cNvPr id="8" name="TextBox 7">
            <a:hlinkClick r:id="rId7" action="ppaction://hlinksldjump"/>
          </p:cNvPr>
          <p:cNvSpPr txBox="1"/>
          <p:nvPr/>
        </p:nvSpPr>
        <p:spPr>
          <a:xfrm>
            <a:off x="1506308" y="3998520"/>
            <a:ext cx="6100763"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Constructing Perpendicular Lines</a:t>
            </a:r>
          </a:p>
          <a:p>
            <a:r>
              <a:rPr lang="en-US" sz="2400" b="1" dirty="0" smtClean="0">
                <a:solidFill>
                  <a:srgbClr val="0000FF"/>
                </a:solidFill>
                <a:latin typeface="Arial" pitchFamily="34" charset="0"/>
                <a:cs typeface="Arial" pitchFamily="34" charset="0"/>
              </a:rPr>
              <a:t>(including shortest distance from a point to a line)</a:t>
            </a:r>
            <a:endParaRPr lang="en-US" sz="2400" b="1" dirty="0">
              <a:solidFill>
                <a:srgbClr val="0000FF"/>
              </a:solidFill>
              <a:latin typeface="Arial" pitchFamily="34" charset="0"/>
              <a:cs typeface="Arial" pitchFamily="34" charset="0"/>
            </a:endParaRPr>
          </a:p>
        </p:txBody>
      </p:sp>
      <p:sp>
        <p:nvSpPr>
          <p:cNvPr id="9" name="TextBox 8">
            <a:hlinkClick r:id="rId8" action="ppaction://hlinksldjump"/>
          </p:cNvPr>
          <p:cNvSpPr txBox="1"/>
          <p:nvPr/>
        </p:nvSpPr>
        <p:spPr>
          <a:xfrm>
            <a:off x="1506308" y="5008968"/>
            <a:ext cx="5142071"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Slopes of Perpendicular Lines</a:t>
            </a:r>
            <a:endParaRPr lang="en-US" sz="2400" b="1">
              <a:solidFill>
                <a:srgbClr val="0000FF"/>
              </a:solidFill>
              <a:latin typeface="Arial" pitchFamily="34" charset="0"/>
              <a:cs typeface="Arial" pitchFamily="34" charset="0"/>
            </a:endParaRPr>
          </a:p>
        </p:txBody>
      </p:sp>
      <p:sp>
        <p:nvSpPr>
          <p:cNvPr id="10" name="TextBox 9">
            <a:hlinkClick r:id="rId9" action="ppaction://hlinksldjump"/>
          </p:cNvPr>
          <p:cNvSpPr txBox="1"/>
          <p:nvPr/>
        </p:nvSpPr>
        <p:spPr>
          <a:xfrm>
            <a:off x="1491782" y="5430913"/>
            <a:ext cx="5287328"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Proofs Involving Parallel and Perpendicular Lines</a:t>
            </a:r>
            <a:endParaRPr lang="en-US" sz="2400" b="1" dirty="0">
              <a:solidFill>
                <a:srgbClr val="0000FF"/>
              </a:solidFill>
              <a:latin typeface="Arial" pitchFamily="34" charset="0"/>
              <a:cs typeface="Arial" pitchFamily="34" charset="0"/>
            </a:endParaRPr>
          </a:p>
        </p:txBody>
      </p:sp>
      <p:grpSp>
        <p:nvGrpSpPr>
          <p:cNvPr id="19" name="Group 18"/>
          <p:cNvGrpSpPr/>
          <p:nvPr/>
        </p:nvGrpSpPr>
        <p:grpSpPr>
          <a:xfrm>
            <a:off x="1257820" y="2087163"/>
            <a:ext cx="131273" cy="3582982"/>
            <a:chOff x="485554" y="909193"/>
            <a:chExt cx="114775" cy="4098036"/>
          </a:xfrm>
        </p:grpSpPr>
        <p:sp>
          <p:nvSpPr>
            <p:cNvPr id="11" name="Oval 10"/>
            <p:cNvSpPr/>
            <p:nvPr/>
          </p:nvSpPr>
          <p:spPr>
            <a:xfrm>
              <a:off x="528193" y="909193"/>
              <a:ext cx="72136" cy="72136"/>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latin typeface="Arial" pitchFamily="34" charset="0"/>
                <a:cs typeface="Arial" pitchFamily="34" charset="0"/>
              </a:endParaRPr>
            </a:p>
          </p:txBody>
        </p:sp>
        <p:sp>
          <p:nvSpPr>
            <p:cNvPr id="12" name="Oval 11"/>
            <p:cNvSpPr/>
            <p:nvPr/>
          </p:nvSpPr>
          <p:spPr>
            <a:xfrm>
              <a:off x="528193" y="1404493"/>
              <a:ext cx="72136" cy="72136"/>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latin typeface="Arial" pitchFamily="34" charset="0"/>
                <a:cs typeface="Arial" pitchFamily="34" charset="0"/>
              </a:endParaRPr>
            </a:p>
          </p:txBody>
        </p:sp>
        <p:sp>
          <p:nvSpPr>
            <p:cNvPr id="13" name="Oval 12"/>
            <p:cNvSpPr/>
            <p:nvPr/>
          </p:nvSpPr>
          <p:spPr>
            <a:xfrm>
              <a:off x="511183" y="1861693"/>
              <a:ext cx="72136" cy="72136"/>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latin typeface="Arial" pitchFamily="34" charset="0"/>
                <a:cs typeface="Arial" pitchFamily="34" charset="0"/>
              </a:endParaRPr>
            </a:p>
          </p:txBody>
        </p:sp>
        <p:sp>
          <p:nvSpPr>
            <p:cNvPr id="14" name="Oval 13"/>
            <p:cNvSpPr/>
            <p:nvPr/>
          </p:nvSpPr>
          <p:spPr>
            <a:xfrm>
              <a:off x="506873" y="2344293"/>
              <a:ext cx="72136" cy="72136"/>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latin typeface="Arial" pitchFamily="34" charset="0"/>
                <a:cs typeface="Arial" pitchFamily="34" charset="0"/>
              </a:endParaRPr>
            </a:p>
          </p:txBody>
        </p:sp>
        <p:sp>
          <p:nvSpPr>
            <p:cNvPr id="15" name="Oval 14"/>
            <p:cNvSpPr/>
            <p:nvPr/>
          </p:nvSpPr>
          <p:spPr>
            <a:xfrm>
              <a:off x="498253" y="2814193"/>
              <a:ext cx="72136" cy="72136"/>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latin typeface="Arial" pitchFamily="34" charset="0"/>
                <a:cs typeface="Arial" pitchFamily="34" charset="0"/>
              </a:endParaRPr>
            </a:p>
          </p:txBody>
        </p:sp>
        <p:sp>
          <p:nvSpPr>
            <p:cNvPr id="16" name="Oval 15"/>
            <p:cNvSpPr/>
            <p:nvPr/>
          </p:nvSpPr>
          <p:spPr>
            <a:xfrm>
              <a:off x="502564" y="3296793"/>
              <a:ext cx="72136" cy="72136"/>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latin typeface="Arial" pitchFamily="34" charset="0"/>
                <a:cs typeface="Arial" pitchFamily="34" charset="0"/>
              </a:endParaRPr>
            </a:p>
          </p:txBody>
        </p:sp>
        <p:sp>
          <p:nvSpPr>
            <p:cNvPr id="17" name="Oval 16"/>
            <p:cNvSpPr/>
            <p:nvPr/>
          </p:nvSpPr>
          <p:spPr>
            <a:xfrm>
              <a:off x="498254" y="4935093"/>
              <a:ext cx="72136" cy="72136"/>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latin typeface="Arial" pitchFamily="34" charset="0"/>
                <a:cs typeface="Arial" pitchFamily="34" charset="0"/>
              </a:endParaRPr>
            </a:p>
          </p:txBody>
        </p:sp>
        <p:sp>
          <p:nvSpPr>
            <p:cNvPr id="18" name="Oval 17"/>
            <p:cNvSpPr/>
            <p:nvPr/>
          </p:nvSpPr>
          <p:spPr>
            <a:xfrm>
              <a:off x="485554" y="4414392"/>
              <a:ext cx="72136" cy="72136"/>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a:latin typeface="Arial" pitchFamily="34" charset="0"/>
                <a:cs typeface="Arial" pitchFamily="34" charset="0"/>
              </a:endParaRPr>
            </a:p>
          </p:txBody>
        </p:sp>
      </p:grpSp>
    </p:spTree>
    <p:extLst>
      <p:ext uri="{BB962C8B-B14F-4D97-AF65-F5344CB8AC3E}">
        <p14:creationId xmlns:p14="http://schemas.microsoft.com/office/powerpoint/2010/main" val="906371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295037" y="660400"/>
            <a:ext cx="11325463" cy="11049000"/>
            <a:chOff x="0" y="-279036"/>
            <a:chExt cx="9902044" cy="8935890"/>
          </a:xfrm>
        </p:grpSpPr>
        <p:grpSp>
          <p:nvGrpSpPr>
            <p:cNvPr id="15" name="Group 14"/>
            <p:cNvGrpSpPr/>
            <p:nvPr/>
          </p:nvGrpSpPr>
          <p:grpSpPr>
            <a:xfrm>
              <a:off x="775589" y="1600200"/>
              <a:ext cx="2031111" cy="2120900"/>
              <a:chOff x="775589" y="1600200"/>
              <a:chExt cx="2031111" cy="2120900"/>
            </a:xfrm>
          </p:grpSpPr>
          <p:cxnSp>
            <p:nvCxnSpPr>
              <p:cNvPr id="2" name="Straight Connector 1"/>
              <p:cNvCxnSpPr/>
              <p:nvPr/>
            </p:nvCxnSpPr>
            <p:spPr>
              <a:xfrm>
                <a:off x="775589" y="3185287"/>
                <a:ext cx="193014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062353" y="2395855"/>
                <a:ext cx="26416"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4" name="Straight Connector 3"/>
              <p:cNvCxnSpPr/>
              <p:nvPr/>
            </p:nvCxnSpPr>
            <p:spPr>
              <a:xfrm flipH="1">
                <a:off x="1295400" y="1955800"/>
                <a:ext cx="1117600" cy="14605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36193" y="31697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6" name="Oval 5"/>
              <p:cNvSpPr/>
              <p:nvPr/>
            </p:nvSpPr>
            <p:spPr>
              <a:xfrm>
                <a:off x="2128393" y="31697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7" name="TextBox 6"/>
              <p:cNvSpPr txBox="1"/>
              <p:nvPr/>
            </p:nvSpPr>
            <p:spPr>
              <a:xfrm>
                <a:off x="850901" y="3236000"/>
                <a:ext cx="254000" cy="298697"/>
              </a:xfrm>
              <a:prstGeom prst="rect">
                <a:avLst/>
              </a:prstGeom>
              <a:noFill/>
            </p:spPr>
            <p:txBody>
              <a:bodyPr vert="horz" wrap="square" rtlCol="0">
                <a:spAutoFit/>
              </a:bodyPr>
              <a:lstStyle/>
              <a:p>
                <a:r>
                  <a:rPr lang="en-US" b="1" dirty="0" smtClean="0">
                    <a:solidFill>
                      <a:srgbClr val="000000"/>
                    </a:solidFill>
                    <a:latin typeface="Arial" pitchFamily="34" charset="0"/>
                    <a:cs typeface="Arial" pitchFamily="34" charset="0"/>
                  </a:rPr>
                  <a:t>A</a:t>
                </a:r>
                <a:endParaRPr lang="en-US" b="1" dirty="0">
                  <a:solidFill>
                    <a:srgbClr val="000000"/>
                  </a:solidFill>
                  <a:latin typeface="Arial" pitchFamily="34" charset="0"/>
                  <a:cs typeface="Arial" pitchFamily="34" charset="0"/>
                </a:endParaRPr>
              </a:p>
            </p:txBody>
          </p:sp>
          <p:sp>
            <p:nvSpPr>
              <p:cNvPr id="8" name="TextBox 7"/>
              <p:cNvSpPr txBox="1"/>
              <p:nvPr/>
            </p:nvSpPr>
            <p:spPr>
              <a:xfrm>
                <a:off x="2070100" y="2324100"/>
                <a:ext cx="4826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C</a:t>
                </a:r>
                <a:endParaRPr lang="en-US" b="1">
                  <a:solidFill>
                    <a:srgbClr val="000000"/>
                  </a:solidFill>
                  <a:latin typeface="Arial" pitchFamily="34" charset="0"/>
                  <a:cs typeface="Arial" pitchFamily="34" charset="0"/>
                </a:endParaRPr>
              </a:p>
            </p:txBody>
          </p:sp>
          <p:sp>
            <p:nvSpPr>
              <p:cNvPr id="9" name="TextBox 8"/>
              <p:cNvSpPr txBox="1"/>
              <p:nvPr/>
            </p:nvSpPr>
            <p:spPr>
              <a:xfrm>
                <a:off x="2006600" y="3200400"/>
                <a:ext cx="5080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B</a:t>
                </a:r>
                <a:endParaRPr lang="en-US" b="1">
                  <a:solidFill>
                    <a:srgbClr val="000000"/>
                  </a:solidFill>
                  <a:latin typeface="Arial" pitchFamily="34" charset="0"/>
                  <a:cs typeface="Arial" pitchFamily="34" charset="0"/>
                </a:endParaRPr>
              </a:p>
            </p:txBody>
          </p:sp>
          <p:sp>
            <p:nvSpPr>
              <p:cNvPr id="10" name="TextBox 9"/>
              <p:cNvSpPr txBox="1"/>
              <p:nvPr/>
            </p:nvSpPr>
            <p:spPr>
              <a:xfrm>
                <a:off x="1397000" y="3200400"/>
                <a:ext cx="4826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D</a:t>
                </a:r>
                <a:endParaRPr lang="en-US" b="1">
                  <a:solidFill>
                    <a:srgbClr val="000000"/>
                  </a:solidFill>
                  <a:latin typeface="Arial" pitchFamily="34" charset="0"/>
                  <a:cs typeface="Arial" pitchFamily="34" charset="0"/>
                </a:endParaRPr>
              </a:p>
            </p:txBody>
          </p:sp>
          <p:sp>
            <p:nvSpPr>
              <p:cNvPr id="11" name="Oval 10"/>
              <p:cNvSpPr/>
              <p:nvPr/>
            </p:nvSpPr>
            <p:spPr>
              <a:xfrm>
                <a:off x="1785493" y="31570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2" name="Oval 11"/>
              <p:cNvSpPr/>
              <p:nvPr/>
            </p:nvSpPr>
            <p:spPr>
              <a:xfrm>
                <a:off x="2255393" y="21283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pic>
            <p:nvPicPr>
              <p:cNvPr id="13" name="Picture 12"/>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00" y="1600200"/>
                <a:ext cx="1155700" cy="1308100"/>
              </a:xfrm>
              <a:prstGeom prst="rect">
                <a:avLst/>
              </a:prstGeom>
              <a:solidFill>
                <a:scrgbClr r="0" g="0" b="0">
                  <a:alpha val="0"/>
                </a:scrgbClr>
              </a:solidFill>
            </p:spPr>
          </p:pic>
          <p:pic>
            <p:nvPicPr>
              <p:cNvPr id="14" name="Picture 13"/>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100" y="2413000"/>
                <a:ext cx="1155700" cy="1308100"/>
              </a:xfrm>
              <a:prstGeom prst="rect">
                <a:avLst/>
              </a:prstGeom>
              <a:solidFill>
                <a:scrgbClr r="0" g="0" b="0">
                  <a:alpha val="0"/>
                </a:scrgbClr>
              </a:solidFill>
            </p:spPr>
          </p:pic>
        </p:grpSp>
        <p:sp>
          <p:nvSpPr>
            <p:cNvPr id="16" name="TextBox 15"/>
            <p:cNvSpPr txBox="1"/>
            <p:nvPr/>
          </p:nvSpPr>
          <p:spPr>
            <a:xfrm>
              <a:off x="0" y="-279036"/>
              <a:ext cx="9902044" cy="1568160"/>
            </a:xfrm>
            <a:prstGeom prst="rect">
              <a:avLst/>
            </a:prstGeom>
            <a:noFill/>
          </p:spPr>
          <p:txBody>
            <a:bodyPr vert="horz" wrap="square" rtlCol="0">
              <a:spAutoFit/>
            </a:bodyPr>
            <a:lstStyle/>
            <a:p>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S</a:t>
              </a:r>
              <a:r>
                <a:rPr lang="en-US" sz="2400" b="1" dirty="0" smtClean="0">
                  <a:solidFill>
                    <a:srgbClr val="000000"/>
                  </a:solidFill>
                  <a:latin typeface="Arial" pitchFamily="34" charset="0"/>
                  <a:cs typeface="Arial" pitchFamily="34" charset="0"/>
                </a:rPr>
                <a:t>tep 3</a:t>
              </a:r>
              <a:r>
                <a:rPr lang="en-US" sz="2400" dirty="0" smtClean="0">
                  <a:solidFill>
                    <a:srgbClr val="000000"/>
                  </a:solidFill>
                  <a:latin typeface="Arial" pitchFamily="34" charset="0"/>
                  <a:cs typeface="Arial" pitchFamily="34" charset="0"/>
                </a:rPr>
                <a:t>. Set the compass radius to the distance between the two intersection points of the first arc. Then center the compass at the point F where the second arc intersects line DC. Mark the arc intersection point E. Use a ruler to join </a:t>
              </a:r>
              <a:r>
                <a:rPr lang="en-US" sz="2400" dirty="0" smtClean="0">
                  <a:solidFill>
                    <a:srgbClr val="000000"/>
                  </a:solidFill>
                  <a:latin typeface="Arial" pitchFamily="34" charset="0"/>
                  <a:cs typeface="Arial" pitchFamily="34" charset="0"/>
                </a:rPr>
                <a:t>C</a:t>
              </a:r>
            </a:p>
            <a:p>
              <a:r>
                <a:rPr lang="en-US" sz="2400" dirty="0" smtClean="0">
                  <a:solidFill>
                    <a:srgbClr val="000000"/>
                  </a:solidFill>
                  <a:latin typeface="Arial" pitchFamily="34" charset="0"/>
                  <a:cs typeface="Arial" pitchFamily="34" charset="0"/>
                </a:rPr>
                <a:t>and </a:t>
              </a:r>
              <a:r>
                <a:rPr lang="en-US" sz="2400" dirty="0" smtClean="0">
                  <a:solidFill>
                    <a:srgbClr val="000000"/>
                  </a:solidFill>
                  <a:latin typeface="Arial" pitchFamily="34" charset="0"/>
                  <a:cs typeface="Arial" pitchFamily="34" charset="0"/>
                </a:rPr>
                <a:t>E and draw the line. </a:t>
              </a:r>
              <a:endParaRPr lang="en-US" sz="2400" dirty="0">
                <a:solidFill>
                  <a:srgbClr val="000000"/>
                </a:solidFill>
                <a:latin typeface="Arial" pitchFamily="34" charset="0"/>
                <a:cs typeface="Arial" pitchFamily="34" charset="0"/>
              </a:endParaRPr>
            </a:p>
          </p:txBody>
        </p:sp>
        <p:cxnSp>
          <p:nvCxnSpPr>
            <p:cNvPr id="17" name="Straight Connector 16"/>
            <p:cNvCxnSpPr/>
            <p:nvPr/>
          </p:nvCxnSpPr>
          <p:spPr>
            <a:xfrm>
              <a:off x="1676400" y="2946400"/>
              <a:ext cx="114300" cy="2413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5512689" y="1651000"/>
              <a:ext cx="2285111" cy="2120900"/>
              <a:chOff x="5512689" y="1651000"/>
              <a:chExt cx="2285111" cy="2120900"/>
            </a:xfrm>
          </p:grpSpPr>
          <p:pic>
            <p:nvPicPr>
              <p:cNvPr id="18" name="Picture 17"/>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5100" y="1727200"/>
                <a:ext cx="1282700" cy="1181100"/>
              </a:xfrm>
              <a:prstGeom prst="rect">
                <a:avLst/>
              </a:prstGeom>
              <a:solidFill>
                <a:scrgbClr r="0" g="0" b="0">
                  <a:alpha val="0"/>
                </a:scrgbClr>
              </a:solidFill>
            </p:spPr>
          </p:pic>
          <p:cxnSp>
            <p:nvCxnSpPr>
              <p:cNvPr id="19" name="Straight Connector 18"/>
              <p:cNvCxnSpPr/>
              <p:nvPr/>
            </p:nvCxnSpPr>
            <p:spPr>
              <a:xfrm>
                <a:off x="6388100" y="2971800"/>
                <a:ext cx="152400" cy="2794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23100" y="2209800"/>
                <a:ext cx="88900" cy="2667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6600" y="2489200"/>
                <a:ext cx="4572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E</a:t>
                </a:r>
                <a:endParaRPr lang="en-US" b="1">
                  <a:solidFill>
                    <a:srgbClr val="000000"/>
                  </a:solidFill>
                  <a:latin typeface="Arial" pitchFamily="34" charset="0"/>
                  <a:cs typeface="Arial" pitchFamily="34" charset="0"/>
                </a:endParaRPr>
              </a:p>
            </p:txBody>
          </p:sp>
          <p:sp>
            <p:nvSpPr>
              <p:cNvPr id="22" name="Oval 21"/>
              <p:cNvSpPr/>
              <p:nvPr/>
            </p:nvSpPr>
            <p:spPr>
              <a:xfrm>
                <a:off x="7119493" y="24585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23" name="Oval 22"/>
              <p:cNvSpPr/>
              <p:nvPr/>
            </p:nvSpPr>
            <p:spPr>
              <a:xfrm>
                <a:off x="6192393" y="32205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24" name="Straight Connector 23"/>
              <p:cNvCxnSpPr/>
              <p:nvPr/>
            </p:nvCxnSpPr>
            <p:spPr>
              <a:xfrm>
                <a:off x="5512689" y="3236087"/>
                <a:ext cx="193014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799453" y="2446655"/>
                <a:ext cx="26416"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26" name="Straight Connector 25"/>
              <p:cNvCxnSpPr/>
              <p:nvPr/>
            </p:nvCxnSpPr>
            <p:spPr>
              <a:xfrm flipH="1">
                <a:off x="6032500" y="2006600"/>
                <a:ext cx="1117600" cy="14605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773293" y="32205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28" name="Oval 27"/>
              <p:cNvSpPr/>
              <p:nvPr/>
            </p:nvSpPr>
            <p:spPr>
              <a:xfrm>
                <a:off x="6865493" y="32205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29" name="TextBox 28"/>
              <p:cNvSpPr txBox="1"/>
              <p:nvPr/>
            </p:nvSpPr>
            <p:spPr>
              <a:xfrm>
                <a:off x="5588000" y="3289300"/>
                <a:ext cx="5080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A</a:t>
                </a:r>
                <a:endParaRPr lang="en-US" b="1">
                  <a:solidFill>
                    <a:srgbClr val="000000"/>
                  </a:solidFill>
                  <a:latin typeface="Arial" pitchFamily="34" charset="0"/>
                  <a:cs typeface="Arial" pitchFamily="34" charset="0"/>
                </a:endParaRPr>
              </a:p>
            </p:txBody>
          </p:sp>
          <p:sp>
            <p:nvSpPr>
              <p:cNvPr id="30" name="TextBox 29"/>
              <p:cNvSpPr txBox="1"/>
              <p:nvPr/>
            </p:nvSpPr>
            <p:spPr>
              <a:xfrm>
                <a:off x="6718300" y="2463800"/>
                <a:ext cx="4826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C</a:t>
                </a:r>
                <a:endParaRPr lang="en-US" b="1">
                  <a:solidFill>
                    <a:srgbClr val="000000"/>
                  </a:solidFill>
                  <a:latin typeface="Arial" pitchFamily="34" charset="0"/>
                  <a:cs typeface="Arial" pitchFamily="34" charset="0"/>
                </a:endParaRPr>
              </a:p>
            </p:txBody>
          </p:sp>
          <p:sp>
            <p:nvSpPr>
              <p:cNvPr id="31" name="TextBox 30"/>
              <p:cNvSpPr txBox="1"/>
              <p:nvPr/>
            </p:nvSpPr>
            <p:spPr>
              <a:xfrm>
                <a:off x="6743700" y="3251200"/>
                <a:ext cx="5080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B</a:t>
                </a:r>
                <a:endParaRPr lang="en-US" b="1">
                  <a:solidFill>
                    <a:srgbClr val="000000"/>
                  </a:solidFill>
                  <a:latin typeface="Arial" pitchFamily="34" charset="0"/>
                  <a:cs typeface="Arial" pitchFamily="34" charset="0"/>
                </a:endParaRPr>
              </a:p>
            </p:txBody>
          </p:sp>
          <p:sp>
            <p:nvSpPr>
              <p:cNvPr id="32" name="TextBox 31"/>
              <p:cNvSpPr txBox="1"/>
              <p:nvPr/>
            </p:nvSpPr>
            <p:spPr>
              <a:xfrm>
                <a:off x="6134100" y="3251200"/>
                <a:ext cx="4826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D</a:t>
                </a:r>
                <a:endParaRPr lang="en-US" b="1">
                  <a:solidFill>
                    <a:srgbClr val="000000"/>
                  </a:solidFill>
                  <a:latin typeface="Arial" pitchFamily="34" charset="0"/>
                  <a:cs typeface="Arial" pitchFamily="34" charset="0"/>
                </a:endParaRPr>
              </a:p>
            </p:txBody>
          </p:sp>
          <p:sp>
            <p:nvSpPr>
              <p:cNvPr id="33" name="Oval 32"/>
              <p:cNvSpPr/>
              <p:nvPr/>
            </p:nvSpPr>
            <p:spPr>
              <a:xfrm>
                <a:off x="6522593" y="32078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34" name="Oval 33"/>
              <p:cNvSpPr/>
              <p:nvPr/>
            </p:nvSpPr>
            <p:spPr>
              <a:xfrm>
                <a:off x="6992493" y="21791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pic>
            <p:nvPicPr>
              <p:cNvPr id="35" name="Picture 34"/>
              <p:cNvPicPr>
                <a:picLock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5400" y="1651000"/>
                <a:ext cx="1181100" cy="1308100"/>
              </a:xfrm>
              <a:prstGeom prst="rect">
                <a:avLst/>
              </a:prstGeom>
              <a:solidFill>
                <a:scrgbClr r="0" g="0" b="0">
                  <a:alpha val="0"/>
                </a:scrgbClr>
              </a:solidFill>
            </p:spPr>
          </p:pic>
          <p:pic>
            <p:nvPicPr>
              <p:cNvPr id="36" name="Picture 35"/>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0" y="2463800"/>
                <a:ext cx="1155700" cy="1308100"/>
              </a:xfrm>
              <a:prstGeom prst="rect">
                <a:avLst/>
              </a:prstGeom>
              <a:solidFill>
                <a:scrgbClr r="0" g="0" b="0">
                  <a:alpha val="0"/>
                </a:scrgbClr>
              </a:solidFill>
            </p:spPr>
          </p:pic>
        </p:grpSp>
        <p:cxnSp>
          <p:nvCxnSpPr>
            <p:cNvPr id="38" name="Straight Connector 37"/>
            <p:cNvCxnSpPr/>
            <p:nvPr/>
          </p:nvCxnSpPr>
          <p:spPr>
            <a:xfrm>
              <a:off x="8115300" y="8656854"/>
              <a:ext cx="292100"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6084189" y="3657600"/>
              <a:ext cx="3402711" cy="2044700"/>
              <a:chOff x="6084189" y="3657600"/>
              <a:chExt cx="3402711" cy="2044700"/>
            </a:xfrm>
          </p:grpSpPr>
          <p:pic>
            <p:nvPicPr>
              <p:cNvPr id="39" name="Picture 38"/>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86600" y="3657600"/>
                <a:ext cx="1282700" cy="1181100"/>
              </a:xfrm>
              <a:prstGeom prst="rect">
                <a:avLst/>
              </a:prstGeom>
              <a:solidFill>
                <a:scrgbClr r="0" g="0" b="0">
                  <a:alpha val="0"/>
                </a:scrgbClr>
              </a:solidFill>
            </p:spPr>
          </p:pic>
          <p:cxnSp>
            <p:nvCxnSpPr>
              <p:cNvPr id="40" name="Straight Connector 39"/>
              <p:cNvCxnSpPr/>
              <p:nvPr/>
            </p:nvCxnSpPr>
            <p:spPr>
              <a:xfrm>
                <a:off x="6959600" y="4902200"/>
                <a:ext cx="152400" cy="2794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594600" y="4140200"/>
                <a:ext cx="88900" cy="2667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658100" y="4419600"/>
                <a:ext cx="4572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E</a:t>
                </a:r>
                <a:endParaRPr lang="en-US" b="1">
                  <a:solidFill>
                    <a:srgbClr val="000000"/>
                  </a:solidFill>
                  <a:latin typeface="Arial" pitchFamily="34" charset="0"/>
                  <a:cs typeface="Arial" pitchFamily="34" charset="0"/>
                </a:endParaRPr>
              </a:p>
            </p:txBody>
          </p:sp>
          <p:sp>
            <p:nvSpPr>
              <p:cNvPr id="43" name="Oval 42"/>
              <p:cNvSpPr/>
              <p:nvPr/>
            </p:nvSpPr>
            <p:spPr>
              <a:xfrm>
                <a:off x="7690993" y="43889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44" name="Oval 43"/>
              <p:cNvSpPr/>
              <p:nvPr/>
            </p:nvSpPr>
            <p:spPr>
              <a:xfrm>
                <a:off x="6763893" y="51509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45" name="Straight Connector 44"/>
              <p:cNvCxnSpPr/>
              <p:nvPr/>
            </p:nvCxnSpPr>
            <p:spPr>
              <a:xfrm>
                <a:off x="6084189" y="5166487"/>
                <a:ext cx="193014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370953" y="4377055"/>
                <a:ext cx="26416"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47" name="Straight Connector 46"/>
              <p:cNvCxnSpPr/>
              <p:nvPr/>
            </p:nvCxnSpPr>
            <p:spPr>
              <a:xfrm flipH="1">
                <a:off x="6604000" y="3937000"/>
                <a:ext cx="1117600" cy="14605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344793" y="51509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49" name="Oval 48"/>
              <p:cNvSpPr/>
              <p:nvPr/>
            </p:nvSpPr>
            <p:spPr>
              <a:xfrm>
                <a:off x="7436993" y="51509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0" name="TextBox 49"/>
              <p:cNvSpPr txBox="1"/>
              <p:nvPr/>
            </p:nvSpPr>
            <p:spPr>
              <a:xfrm>
                <a:off x="6159500" y="5219700"/>
                <a:ext cx="5080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A</a:t>
                </a:r>
                <a:endParaRPr lang="en-US" b="1">
                  <a:solidFill>
                    <a:srgbClr val="000000"/>
                  </a:solidFill>
                  <a:latin typeface="Arial" pitchFamily="34" charset="0"/>
                  <a:cs typeface="Arial" pitchFamily="34" charset="0"/>
                </a:endParaRPr>
              </a:p>
            </p:txBody>
          </p:sp>
          <p:sp>
            <p:nvSpPr>
              <p:cNvPr id="51" name="TextBox 50"/>
              <p:cNvSpPr txBox="1"/>
              <p:nvPr/>
            </p:nvSpPr>
            <p:spPr>
              <a:xfrm>
                <a:off x="7289800" y="4394200"/>
                <a:ext cx="4826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C</a:t>
                </a:r>
                <a:endParaRPr lang="en-US" b="1">
                  <a:solidFill>
                    <a:srgbClr val="000000"/>
                  </a:solidFill>
                  <a:latin typeface="Arial" pitchFamily="34" charset="0"/>
                  <a:cs typeface="Arial" pitchFamily="34" charset="0"/>
                </a:endParaRPr>
              </a:p>
            </p:txBody>
          </p:sp>
          <p:sp>
            <p:nvSpPr>
              <p:cNvPr id="52" name="TextBox 51"/>
              <p:cNvSpPr txBox="1"/>
              <p:nvPr/>
            </p:nvSpPr>
            <p:spPr>
              <a:xfrm>
                <a:off x="7315200" y="5181600"/>
                <a:ext cx="5080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B</a:t>
                </a:r>
                <a:endParaRPr lang="en-US" b="1">
                  <a:solidFill>
                    <a:srgbClr val="000000"/>
                  </a:solidFill>
                  <a:latin typeface="Arial" pitchFamily="34" charset="0"/>
                  <a:cs typeface="Arial" pitchFamily="34" charset="0"/>
                </a:endParaRPr>
              </a:p>
            </p:txBody>
          </p:sp>
          <p:sp>
            <p:nvSpPr>
              <p:cNvPr id="53" name="TextBox 52"/>
              <p:cNvSpPr txBox="1"/>
              <p:nvPr/>
            </p:nvSpPr>
            <p:spPr>
              <a:xfrm>
                <a:off x="6705600" y="5181600"/>
                <a:ext cx="4826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D</a:t>
                </a:r>
                <a:endParaRPr lang="en-US" b="1">
                  <a:solidFill>
                    <a:srgbClr val="000000"/>
                  </a:solidFill>
                  <a:latin typeface="Arial" pitchFamily="34" charset="0"/>
                  <a:cs typeface="Arial" pitchFamily="34" charset="0"/>
                </a:endParaRPr>
              </a:p>
            </p:txBody>
          </p:sp>
          <p:sp>
            <p:nvSpPr>
              <p:cNvPr id="54" name="Oval 53"/>
              <p:cNvSpPr/>
              <p:nvPr/>
            </p:nvSpPr>
            <p:spPr>
              <a:xfrm>
                <a:off x="7094093" y="51382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5" name="Oval 54"/>
              <p:cNvSpPr/>
              <p:nvPr/>
            </p:nvSpPr>
            <p:spPr>
              <a:xfrm>
                <a:off x="7563993" y="41095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pic>
            <p:nvPicPr>
              <p:cNvPr id="56" name="Picture 55"/>
              <p:cNvPicPr>
                <a:picLocks/>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1200" y="3670300"/>
                <a:ext cx="1079500" cy="1282700"/>
              </a:xfrm>
              <a:prstGeom prst="rect">
                <a:avLst/>
              </a:prstGeom>
              <a:solidFill>
                <a:scrgbClr r="0" g="0" b="0">
                  <a:alpha val="0"/>
                </a:scrgbClr>
              </a:solidFill>
            </p:spPr>
          </p:pic>
          <p:pic>
            <p:nvPicPr>
              <p:cNvPr id="57" name="Picture 56"/>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2700" y="4394200"/>
                <a:ext cx="1155700" cy="1308100"/>
              </a:xfrm>
              <a:prstGeom prst="rect">
                <a:avLst/>
              </a:prstGeom>
              <a:solidFill>
                <a:scrgbClr r="0" g="0" b="0">
                  <a:alpha val="0"/>
                </a:scrgbClr>
              </a:solidFill>
            </p:spPr>
          </p:pic>
          <p:cxnSp>
            <p:nvCxnSpPr>
              <p:cNvPr id="58" name="Straight Connector 57"/>
              <p:cNvCxnSpPr/>
              <p:nvPr/>
            </p:nvCxnSpPr>
            <p:spPr>
              <a:xfrm>
                <a:off x="6108700" y="4419600"/>
                <a:ext cx="33782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373493" y="4376293"/>
                <a:ext cx="35814" cy="35814"/>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60" name="TextBox 59"/>
              <p:cNvSpPr txBox="1"/>
              <p:nvPr/>
            </p:nvSpPr>
            <p:spPr>
              <a:xfrm>
                <a:off x="7416800" y="3771900"/>
                <a:ext cx="4826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F</a:t>
                </a:r>
                <a:endParaRPr lang="en-US" b="1">
                  <a:solidFill>
                    <a:srgbClr val="000000"/>
                  </a:solidFill>
                  <a:latin typeface="Arial" pitchFamily="34" charset="0"/>
                  <a:cs typeface="Arial" pitchFamily="34" charset="0"/>
                </a:endParaRPr>
              </a:p>
            </p:txBody>
          </p:sp>
        </p:grpSp>
        <p:sp>
          <p:nvSpPr>
            <p:cNvPr id="64" name="TextBox 63"/>
            <p:cNvSpPr txBox="1"/>
            <p:nvPr/>
          </p:nvSpPr>
          <p:spPr>
            <a:xfrm>
              <a:off x="25192" y="4287175"/>
              <a:ext cx="5883640" cy="672070"/>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sym typeface="Symbol"/>
                </a:rPr>
                <a:t></a:t>
              </a:r>
              <a:r>
                <a:rPr lang="en-US" sz="2400" b="1" dirty="0" smtClean="0">
                  <a:solidFill>
                    <a:srgbClr val="000000"/>
                  </a:solidFill>
                  <a:latin typeface="Arial" pitchFamily="34" charset="0"/>
                  <a:cs typeface="Arial" pitchFamily="34" charset="0"/>
                </a:rPr>
                <a:t>CAB and </a:t>
              </a:r>
              <a:r>
                <a:rPr lang="en-US" sz="2400" b="1" dirty="0">
                  <a:solidFill>
                    <a:srgbClr val="000000"/>
                  </a:solidFill>
                  <a:latin typeface="Arial" pitchFamily="34" charset="0"/>
                  <a:cs typeface="Arial" pitchFamily="34" charset="0"/>
                  <a:sym typeface="Symbol"/>
                </a:rPr>
                <a:t> </a:t>
              </a:r>
              <a:r>
                <a:rPr lang="en-US" sz="2400" b="1" dirty="0" smtClean="0">
                  <a:solidFill>
                    <a:srgbClr val="000000"/>
                  </a:solidFill>
                  <a:latin typeface="Arial" pitchFamily="34" charset="0"/>
                  <a:cs typeface="Arial" pitchFamily="34" charset="0"/>
                </a:rPr>
                <a:t>FCE are corresponding angles</a:t>
              </a:r>
            </a:p>
            <a:p>
              <a:r>
                <a:rPr lang="en-US" sz="2400" b="1" dirty="0" smtClean="0">
                  <a:solidFill>
                    <a:srgbClr val="000000"/>
                  </a:solidFill>
                  <a:latin typeface="Arial" pitchFamily="34" charset="0"/>
                  <a:cs typeface="Arial" pitchFamily="34" charset="0"/>
                </a:rPr>
                <a:t>and </a:t>
              </a:r>
              <a:r>
                <a:rPr lang="en-US" sz="2400" b="1" dirty="0" smtClean="0">
                  <a:solidFill>
                    <a:srgbClr val="000000"/>
                  </a:solidFill>
                  <a:latin typeface="Arial" pitchFamily="34" charset="0"/>
                  <a:cs typeface="Arial" pitchFamily="34" charset="0"/>
                  <a:sym typeface="Symbol"/>
                </a:rPr>
                <a:t></a:t>
              </a:r>
              <a:r>
                <a:rPr lang="en-US" sz="2400" b="1" i="1" dirty="0" smtClean="0">
                  <a:solidFill>
                    <a:srgbClr val="000000"/>
                  </a:solidFill>
                  <a:latin typeface="Arial" pitchFamily="34" charset="0"/>
                  <a:cs typeface="Arial" pitchFamily="34" charset="0"/>
                  <a:sym typeface="Symbol"/>
                </a:rPr>
                <a:t>CAB</a:t>
              </a:r>
              <a:r>
                <a:rPr lang="en-US" sz="2400" b="1" dirty="0" smtClean="0">
                  <a:solidFill>
                    <a:srgbClr val="000000"/>
                  </a:solidFill>
                  <a:latin typeface="Arial" pitchFamily="34" charset="0"/>
                  <a:cs typeface="Arial" pitchFamily="34" charset="0"/>
                  <a:sym typeface="Symbol"/>
                </a:rPr>
                <a:t>  </a:t>
              </a:r>
              <a:r>
                <a:rPr lang="en-US" sz="2400" b="1" i="1" dirty="0" smtClean="0">
                  <a:solidFill>
                    <a:srgbClr val="000000"/>
                  </a:solidFill>
                  <a:latin typeface="Arial" pitchFamily="34" charset="0"/>
                  <a:cs typeface="Arial" pitchFamily="34" charset="0"/>
                  <a:sym typeface="Symbol"/>
                </a:rPr>
                <a:t>FCE</a:t>
              </a:r>
              <a:r>
                <a:rPr lang="en-US" sz="2400" b="1" dirty="0" smtClean="0">
                  <a:solidFill>
                    <a:srgbClr val="000000"/>
                  </a:solidFill>
                  <a:latin typeface="Arial" pitchFamily="34" charset="0"/>
                  <a:cs typeface="Arial" pitchFamily="34" charset="0"/>
                  <a:sym typeface="Symbol"/>
                </a:rPr>
                <a:t>, then AB||CE</a:t>
              </a:r>
              <a:r>
                <a:rPr lang="en-US" sz="2400" b="1" dirty="0" smtClean="0">
                  <a:solidFill>
                    <a:srgbClr val="000000"/>
                  </a:solidFill>
                  <a:latin typeface="Arial" pitchFamily="34" charset="0"/>
                  <a:cs typeface="Arial" pitchFamily="34" charset="0"/>
                </a:rPr>
                <a:t> </a:t>
              </a:r>
              <a:endParaRPr lang="en-US" sz="2400" b="1" dirty="0">
                <a:solidFill>
                  <a:srgbClr val="000000"/>
                </a:solidFill>
                <a:latin typeface="Arial" pitchFamily="34" charset="0"/>
                <a:cs typeface="Arial" pitchFamily="34" charset="0"/>
              </a:endParaRPr>
            </a:p>
          </p:txBody>
        </p:sp>
        <p:sp>
          <p:nvSpPr>
            <p:cNvPr id="72" name="TextBox 71"/>
            <p:cNvSpPr txBox="1"/>
            <p:nvPr/>
          </p:nvSpPr>
          <p:spPr>
            <a:xfrm>
              <a:off x="6718300" y="2070100"/>
              <a:ext cx="4826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F</a:t>
              </a:r>
              <a:endParaRPr lang="en-US" b="1">
                <a:solidFill>
                  <a:srgbClr val="000000"/>
                </a:solidFill>
                <a:latin typeface="Arial" pitchFamily="34" charset="0"/>
                <a:cs typeface="Arial" pitchFamily="34" charset="0"/>
              </a:endParaRPr>
            </a:p>
          </p:txBody>
        </p:sp>
      </p:grpSp>
      <p:cxnSp>
        <p:nvCxnSpPr>
          <p:cNvPr id="74" name="Straight Connector 73"/>
          <p:cNvCxnSpPr/>
          <p:nvPr/>
        </p:nvCxnSpPr>
        <p:spPr>
          <a:xfrm>
            <a:off x="2896431" y="1803400"/>
            <a:ext cx="334089"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057650" y="6721901"/>
            <a:ext cx="334089"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76" name="Picture 75"/>
          <p:cNvPicPr>
            <a:picLocks/>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7853" t="39225" r="27466" b="31181"/>
          <a:stretch/>
        </p:blipFill>
        <p:spPr>
          <a:xfrm>
            <a:off x="2110740" y="2641600"/>
            <a:ext cx="3355420" cy="2950987"/>
          </a:xfrm>
          <a:prstGeom prst="rect">
            <a:avLst/>
          </a:prstGeom>
          <a:solidFill>
            <a:scrgbClr r="0" g="0" b="0">
              <a:alpha val="0"/>
            </a:scrgbClr>
          </a:solidFill>
        </p:spPr>
      </p:pic>
      <p:pic>
        <p:nvPicPr>
          <p:cNvPr id="77" name="Picture 76"/>
          <p:cNvPicPr>
            <a:picLocks/>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1347" t="39876" r="26306" b="33092"/>
          <a:stretch/>
        </p:blipFill>
        <p:spPr>
          <a:xfrm>
            <a:off x="8349850" y="1785772"/>
            <a:ext cx="3327800" cy="2674268"/>
          </a:xfrm>
          <a:prstGeom prst="rect">
            <a:avLst/>
          </a:prstGeom>
          <a:solidFill>
            <a:scrgbClr r="0" g="0" b="0">
              <a:alpha val="0"/>
            </a:scrgbClr>
          </a:solidFill>
        </p:spPr>
      </p:pic>
      <p:cxnSp>
        <p:nvCxnSpPr>
          <p:cNvPr id="80" name="Straight Connector 79"/>
          <p:cNvCxnSpPr/>
          <p:nvPr/>
        </p:nvCxnSpPr>
        <p:spPr>
          <a:xfrm>
            <a:off x="4667250" y="6721901"/>
            <a:ext cx="334089"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466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348" y="1041400"/>
            <a:ext cx="5316379" cy="461665"/>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Method 2. Alternate interior angles.</a:t>
            </a:r>
            <a:endParaRPr lang="en-US" sz="2400" b="1" dirty="0">
              <a:solidFill>
                <a:srgbClr val="FF0000"/>
              </a:solidFill>
              <a:latin typeface="Arial" pitchFamily="34" charset="0"/>
              <a:cs typeface="Arial" pitchFamily="34" charset="0"/>
            </a:endParaRPr>
          </a:p>
        </p:txBody>
      </p:sp>
      <p:sp>
        <p:nvSpPr>
          <p:cNvPr id="3" name="TextBox 2"/>
          <p:cNvSpPr txBox="1"/>
          <p:nvPr/>
        </p:nvSpPr>
        <p:spPr>
          <a:xfrm>
            <a:off x="1162050" y="2115403"/>
            <a:ext cx="6309276" cy="461665"/>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Given</a:t>
            </a:r>
            <a:r>
              <a:rPr lang="en-US" sz="2400" dirty="0" smtClean="0">
                <a:solidFill>
                  <a:srgbClr val="000000"/>
                </a:solidFill>
                <a:latin typeface="Arial" pitchFamily="34" charset="0"/>
                <a:cs typeface="Arial" pitchFamily="34" charset="0"/>
              </a:rPr>
              <a:t>: Line AB and point C not on the line.</a:t>
            </a:r>
            <a:endParaRPr lang="en-US" sz="2400" dirty="0">
              <a:solidFill>
                <a:srgbClr val="000000"/>
              </a:solidFill>
              <a:latin typeface="Arial" pitchFamily="34" charset="0"/>
              <a:cs typeface="Arial" pitchFamily="34" charset="0"/>
            </a:endParaRPr>
          </a:p>
        </p:txBody>
      </p:sp>
      <p:grpSp>
        <p:nvGrpSpPr>
          <p:cNvPr id="36" name="Group 35"/>
          <p:cNvGrpSpPr/>
          <p:nvPr/>
        </p:nvGrpSpPr>
        <p:grpSpPr>
          <a:xfrm>
            <a:off x="7791450" y="1108939"/>
            <a:ext cx="2557478" cy="6251758"/>
            <a:chOff x="6781589" y="283979"/>
            <a:chExt cx="2236046" cy="5056110"/>
          </a:xfrm>
        </p:grpSpPr>
        <p:grpSp>
          <p:nvGrpSpPr>
            <p:cNvPr id="6" name="Group 5"/>
            <p:cNvGrpSpPr/>
            <p:nvPr/>
          </p:nvGrpSpPr>
          <p:grpSpPr>
            <a:xfrm>
              <a:off x="6781589" y="465568"/>
              <a:ext cx="1930129" cy="807556"/>
              <a:chOff x="6781589" y="465568"/>
              <a:chExt cx="1930129" cy="807556"/>
            </a:xfrm>
          </p:grpSpPr>
          <p:cxnSp>
            <p:nvCxnSpPr>
              <p:cNvPr id="4" name="Straight Connector 3"/>
              <p:cNvCxnSpPr/>
              <p:nvPr/>
            </p:nvCxnSpPr>
            <p:spPr>
              <a:xfrm>
                <a:off x="6781589" y="1261925"/>
                <a:ext cx="1930129" cy="11199"/>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rot="6600">
                <a:off x="7726578" y="465568"/>
                <a:ext cx="26415"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grpSp>
          <p:nvGrpSpPr>
            <p:cNvPr id="16" name="Group 15"/>
            <p:cNvGrpSpPr/>
            <p:nvPr/>
          </p:nvGrpSpPr>
          <p:grpSpPr>
            <a:xfrm>
              <a:off x="7087489" y="1841500"/>
              <a:ext cx="1930146" cy="1606289"/>
              <a:chOff x="7087489" y="1841500"/>
              <a:chExt cx="1930146" cy="1606289"/>
            </a:xfrm>
          </p:grpSpPr>
          <p:cxnSp>
            <p:nvCxnSpPr>
              <p:cNvPr id="7" name="Straight Connector 6"/>
              <p:cNvCxnSpPr/>
              <p:nvPr/>
            </p:nvCxnSpPr>
            <p:spPr>
              <a:xfrm>
                <a:off x="7087489" y="3070987"/>
                <a:ext cx="193014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374253" y="2281555"/>
                <a:ext cx="26416"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9" name="Straight Connector 8"/>
              <p:cNvCxnSpPr/>
              <p:nvPr/>
            </p:nvCxnSpPr>
            <p:spPr>
              <a:xfrm flipH="1">
                <a:off x="7607300" y="1841500"/>
                <a:ext cx="1117600" cy="14605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348093" y="30554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Oval 10"/>
              <p:cNvSpPr/>
              <p:nvPr/>
            </p:nvSpPr>
            <p:spPr>
              <a:xfrm>
                <a:off x="8440293" y="30554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TextBox 11"/>
              <p:cNvSpPr txBox="1"/>
              <p:nvPr/>
            </p:nvSpPr>
            <p:spPr>
              <a:xfrm>
                <a:off x="7162800" y="3124200"/>
                <a:ext cx="508000" cy="323589"/>
              </a:xfrm>
              <a:prstGeom prst="rect">
                <a:avLst/>
              </a:prstGeom>
              <a:noFill/>
            </p:spPr>
            <p:txBody>
              <a:bodyPr vert="horz" rtlCol="0">
                <a:spAutoFit/>
              </a:bodyPr>
              <a:lstStyle/>
              <a:p>
                <a:r>
                  <a:rPr lang="en-US" sz="2000" smtClean="0">
                    <a:solidFill>
                      <a:srgbClr val="000000"/>
                    </a:solidFill>
                    <a:latin typeface="Arial" pitchFamily="34" charset="0"/>
                    <a:cs typeface="Arial" pitchFamily="34" charset="0"/>
                  </a:rPr>
                  <a:t>A</a:t>
                </a:r>
                <a:endParaRPr lang="en-US" sz="2000">
                  <a:solidFill>
                    <a:srgbClr val="000000"/>
                  </a:solidFill>
                  <a:latin typeface="Arial" pitchFamily="34" charset="0"/>
                  <a:cs typeface="Arial" pitchFamily="34" charset="0"/>
                </a:endParaRPr>
              </a:p>
            </p:txBody>
          </p:sp>
          <p:sp>
            <p:nvSpPr>
              <p:cNvPr id="13" name="TextBox 12"/>
              <p:cNvSpPr txBox="1"/>
              <p:nvPr/>
            </p:nvSpPr>
            <p:spPr>
              <a:xfrm>
                <a:off x="8470900" y="2197100"/>
                <a:ext cx="482600" cy="323589"/>
              </a:xfrm>
              <a:prstGeom prst="rect">
                <a:avLst/>
              </a:prstGeom>
              <a:noFill/>
            </p:spPr>
            <p:txBody>
              <a:bodyPr vert="horz" rtlCol="0">
                <a:spAutoFit/>
              </a:bodyPr>
              <a:lstStyle/>
              <a:p>
                <a:r>
                  <a:rPr lang="en-US" sz="2000" smtClean="0">
                    <a:solidFill>
                      <a:srgbClr val="000000"/>
                    </a:solidFill>
                    <a:latin typeface="Arial" pitchFamily="34" charset="0"/>
                    <a:cs typeface="Arial" pitchFamily="34" charset="0"/>
                  </a:rPr>
                  <a:t>C</a:t>
                </a:r>
                <a:endParaRPr lang="en-US" sz="2000">
                  <a:solidFill>
                    <a:srgbClr val="000000"/>
                  </a:solidFill>
                  <a:latin typeface="Arial" pitchFamily="34" charset="0"/>
                  <a:cs typeface="Arial" pitchFamily="34" charset="0"/>
                </a:endParaRPr>
              </a:p>
            </p:txBody>
          </p:sp>
          <p:sp>
            <p:nvSpPr>
              <p:cNvPr id="14" name="TextBox 13"/>
              <p:cNvSpPr txBox="1"/>
              <p:nvPr/>
            </p:nvSpPr>
            <p:spPr>
              <a:xfrm>
                <a:off x="8318500" y="3086100"/>
                <a:ext cx="508000" cy="323589"/>
              </a:xfrm>
              <a:prstGeom prst="rect">
                <a:avLst/>
              </a:prstGeom>
              <a:noFill/>
            </p:spPr>
            <p:txBody>
              <a:bodyPr vert="horz" rtlCol="0">
                <a:spAutoFit/>
              </a:bodyPr>
              <a:lstStyle/>
              <a:p>
                <a:r>
                  <a:rPr lang="en-US" sz="2000" smtClean="0">
                    <a:solidFill>
                      <a:srgbClr val="000000"/>
                    </a:solidFill>
                    <a:latin typeface="Arial" pitchFamily="34" charset="0"/>
                    <a:cs typeface="Arial" pitchFamily="34" charset="0"/>
                  </a:rPr>
                  <a:t>B</a:t>
                </a:r>
                <a:endParaRPr lang="en-US" sz="2000">
                  <a:solidFill>
                    <a:srgbClr val="000000"/>
                  </a:solidFill>
                  <a:latin typeface="Arial" pitchFamily="34" charset="0"/>
                  <a:cs typeface="Arial" pitchFamily="34" charset="0"/>
                </a:endParaRPr>
              </a:p>
            </p:txBody>
          </p:sp>
          <p:sp>
            <p:nvSpPr>
              <p:cNvPr id="15" name="TextBox 14"/>
              <p:cNvSpPr txBox="1"/>
              <p:nvPr/>
            </p:nvSpPr>
            <p:spPr>
              <a:xfrm>
                <a:off x="7708900" y="3086100"/>
                <a:ext cx="482600" cy="323589"/>
              </a:xfrm>
              <a:prstGeom prst="rect">
                <a:avLst/>
              </a:prstGeom>
              <a:noFill/>
            </p:spPr>
            <p:txBody>
              <a:bodyPr vert="horz" rtlCol="0">
                <a:spAutoFit/>
              </a:bodyPr>
              <a:lstStyle/>
              <a:p>
                <a:r>
                  <a:rPr lang="en-US" sz="2000" smtClean="0">
                    <a:solidFill>
                      <a:srgbClr val="000000"/>
                    </a:solidFill>
                    <a:latin typeface="Arial" pitchFamily="34" charset="0"/>
                    <a:cs typeface="Arial" pitchFamily="34" charset="0"/>
                  </a:rPr>
                  <a:t>D</a:t>
                </a:r>
                <a:endParaRPr lang="en-US" sz="2000">
                  <a:solidFill>
                    <a:srgbClr val="000000"/>
                  </a:solidFill>
                  <a:latin typeface="Arial" pitchFamily="34" charset="0"/>
                  <a:cs typeface="Arial" pitchFamily="34" charset="0"/>
                </a:endParaRPr>
              </a:p>
            </p:txBody>
          </p:sp>
        </p:grpSp>
        <p:sp>
          <p:nvSpPr>
            <p:cNvPr id="17" name="Oval 16"/>
            <p:cNvSpPr/>
            <p:nvPr/>
          </p:nvSpPr>
          <p:spPr>
            <a:xfrm>
              <a:off x="7144893" y="12266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Oval 17"/>
            <p:cNvSpPr/>
            <p:nvPr/>
          </p:nvSpPr>
          <p:spPr>
            <a:xfrm>
              <a:off x="8110093" y="12393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9" name="TextBox 18"/>
            <p:cNvSpPr txBox="1"/>
            <p:nvPr/>
          </p:nvSpPr>
          <p:spPr>
            <a:xfrm>
              <a:off x="7048500" y="1348906"/>
              <a:ext cx="508000" cy="373372"/>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A</a:t>
              </a:r>
              <a:endParaRPr lang="en-US" sz="2400" dirty="0">
                <a:solidFill>
                  <a:srgbClr val="000000"/>
                </a:solidFill>
                <a:latin typeface="Arial" pitchFamily="34" charset="0"/>
                <a:cs typeface="Arial" pitchFamily="34" charset="0"/>
              </a:endParaRPr>
            </a:p>
          </p:txBody>
        </p:sp>
        <p:sp>
          <p:nvSpPr>
            <p:cNvPr id="20" name="TextBox 19"/>
            <p:cNvSpPr txBox="1"/>
            <p:nvPr/>
          </p:nvSpPr>
          <p:spPr>
            <a:xfrm>
              <a:off x="8001000" y="1397000"/>
              <a:ext cx="508000" cy="373372"/>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B</a:t>
              </a:r>
              <a:endParaRPr lang="en-US" sz="2400" dirty="0">
                <a:solidFill>
                  <a:srgbClr val="000000"/>
                </a:solidFill>
                <a:latin typeface="Arial" pitchFamily="34" charset="0"/>
                <a:cs typeface="Arial" pitchFamily="34" charset="0"/>
              </a:endParaRPr>
            </a:p>
          </p:txBody>
        </p:sp>
        <p:sp>
          <p:nvSpPr>
            <p:cNvPr id="21" name="TextBox 20"/>
            <p:cNvSpPr txBox="1"/>
            <p:nvPr/>
          </p:nvSpPr>
          <p:spPr>
            <a:xfrm>
              <a:off x="7759700" y="283979"/>
              <a:ext cx="482600" cy="373372"/>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rPr>
                <a:t>C</a:t>
              </a:r>
              <a:endParaRPr lang="en-US" sz="2400" dirty="0">
                <a:solidFill>
                  <a:srgbClr val="000000"/>
                </a:solidFill>
                <a:latin typeface="Arial" pitchFamily="34" charset="0"/>
                <a:cs typeface="Arial" pitchFamily="34" charset="0"/>
              </a:endParaRPr>
            </a:p>
          </p:txBody>
        </p:sp>
        <p:cxnSp>
          <p:nvCxnSpPr>
            <p:cNvPr id="22" name="Straight Connector 21"/>
            <p:cNvCxnSpPr/>
            <p:nvPr/>
          </p:nvCxnSpPr>
          <p:spPr>
            <a:xfrm>
              <a:off x="6858889" y="4963287"/>
              <a:ext cx="193014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145653" y="4173855"/>
              <a:ext cx="26416"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24" name="Straight Connector 23"/>
            <p:cNvCxnSpPr/>
            <p:nvPr/>
          </p:nvCxnSpPr>
          <p:spPr>
            <a:xfrm flipH="1">
              <a:off x="7378700" y="3733800"/>
              <a:ext cx="1117600" cy="14605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119493" y="49477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6" name="Oval 25"/>
            <p:cNvSpPr/>
            <p:nvPr/>
          </p:nvSpPr>
          <p:spPr>
            <a:xfrm>
              <a:off x="8211693" y="49477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7" name="TextBox 26"/>
            <p:cNvSpPr txBox="1"/>
            <p:nvPr/>
          </p:nvSpPr>
          <p:spPr>
            <a:xfrm>
              <a:off x="6934200" y="5016500"/>
              <a:ext cx="5080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A</a:t>
              </a:r>
              <a:endParaRPr lang="en-US" sz="2000" dirty="0">
                <a:solidFill>
                  <a:srgbClr val="000000"/>
                </a:solidFill>
                <a:latin typeface="Arial" pitchFamily="34" charset="0"/>
                <a:cs typeface="Arial" pitchFamily="34" charset="0"/>
              </a:endParaRPr>
            </a:p>
          </p:txBody>
        </p:sp>
        <p:sp>
          <p:nvSpPr>
            <p:cNvPr id="28" name="TextBox 27"/>
            <p:cNvSpPr txBox="1"/>
            <p:nvPr/>
          </p:nvSpPr>
          <p:spPr>
            <a:xfrm>
              <a:off x="8153400" y="4102100"/>
              <a:ext cx="482600" cy="298697"/>
            </a:xfrm>
            <a:prstGeom prst="rect">
              <a:avLst/>
            </a:prstGeom>
            <a:noFill/>
          </p:spPr>
          <p:txBody>
            <a:bodyPr vert="horz" rtlCol="0">
              <a:spAutoFit/>
            </a:bodyPr>
            <a:lstStyle/>
            <a:p>
              <a:r>
                <a:rPr lang="en-US" smtClean="0">
                  <a:solidFill>
                    <a:srgbClr val="000000"/>
                  </a:solidFill>
                  <a:latin typeface="Arial" pitchFamily="34" charset="0"/>
                  <a:cs typeface="Arial" pitchFamily="34" charset="0"/>
                </a:rPr>
                <a:t>C</a:t>
              </a:r>
              <a:endParaRPr lang="en-US">
                <a:solidFill>
                  <a:srgbClr val="000000"/>
                </a:solidFill>
                <a:latin typeface="Arial" pitchFamily="34" charset="0"/>
                <a:cs typeface="Arial" pitchFamily="34" charset="0"/>
              </a:endParaRPr>
            </a:p>
          </p:txBody>
        </p:sp>
        <p:sp>
          <p:nvSpPr>
            <p:cNvPr id="29" name="TextBox 28"/>
            <p:cNvSpPr txBox="1"/>
            <p:nvPr/>
          </p:nvSpPr>
          <p:spPr>
            <a:xfrm>
              <a:off x="8089900" y="4978400"/>
              <a:ext cx="5080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B</a:t>
              </a:r>
              <a:endParaRPr lang="en-US" sz="2000" dirty="0">
                <a:solidFill>
                  <a:srgbClr val="000000"/>
                </a:solidFill>
                <a:latin typeface="Arial" pitchFamily="34" charset="0"/>
                <a:cs typeface="Arial" pitchFamily="34" charset="0"/>
              </a:endParaRPr>
            </a:p>
          </p:txBody>
        </p:sp>
        <p:sp>
          <p:nvSpPr>
            <p:cNvPr id="30" name="TextBox 29"/>
            <p:cNvSpPr txBox="1"/>
            <p:nvPr/>
          </p:nvSpPr>
          <p:spPr>
            <a:xfrm>
              <a:off x="7480300" y="4978400"/>
              <a:ext cx="4826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D</a:t>
              </a:r>
              <a:endParaRPr lang="en-US" sz="2000" dirty="0">
                <a:solidFill>
                  <a:srgbClr val="000000"/>
                </a:solidFill>
                <a:latin typeface="Arial" pitchFamily="34" charset="0"/>
                <a:cs typeface="Arial" pitchFamily="34" charset="0"/>
              </a:endParaRPr>
            </a:p>
          </p:txBody>
        </p:sp>
        <p:sp>
          <p:nvSpPr>
            <p:cNvPr id="31" name="Oval 30"/>
            <p:cNvSpPr/>
            <p:nvPr/>
          </p:nvSpPr>
          <p:spPr>
            <a:xfrm>
              <a:off x="7868793" y="49350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2" name="Oval 31"/>
            <p:cNvSpPr/>
            <p:nvPr/>
          </p:nvSpPr>
          <p:spPr>
            <a:xfrm>
              <a:off x="7970393" y="43889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33" name="Picture 32"/>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0299" t="23070" r="21649" b="22001"/>
            <a:stretch/>
          </p:blipFill>
          <p:spPr>
            <a:xfrm>
              <a:off x="7743205" y="3855064"/>
              <a:ext cx="591950" cy="718539"/>
            </a:xfrm>
            <a:prstGeom prst="rect">
              <a:avLst/>
            </a:prstGeom>
            <a:solidFill>
              <a:scrgbClr r="0" g="0" b="0">
                <a:alpha val="0"/>
              </a:scrgbClr>
            </a:solidFill>
          </p:spPr>
        </p:pic>
        <p:pic>
          <p:nvPicPr>
            <p:cNvPr id="34" name="Picture 33"/>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879" t="20874" r="26274" b="16972"/>
            <a:stretch/>
          </p:blipFill>
          <p:spPr>
            <a:xfrm>
              <a:off x="7378700" y="4469704"/>
              <a:ext cx="610743" cy="813048"/>
            </a:xfrm>
            <a:prstGeom prst="rect">
              <a:avLst/>
            </a:prstGeom>
            <a:solidFill>
              <a:scrgbClr r="0" g="0" b="0">
                <a:alpha val="0"/>
              </a:scrgbClr>
            </a:solidFill>
          </p:spPr>
        </p:pic>
        <p:sp>
          <p:nvSpPr>
            <p:cNvPr id="35" name="Oval 34"/>
            <p:cNvSpPr/>
            <p:nvPr/>
          </p:nvSpPr>
          <p:spPr>
            <a:xfrm>
              <a:off x="7741793" y="46556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cxnSp>
        <p:nvCxnSpPr>
          <p:cNvPr id="37" name="Straight Connector 36"/>
          <p:cNvCxnSpPr/>
          <p:nvPr/>
        </p:nvCxnSpPr>
        <p:spPr>
          <a:xfrm>
            <a:off x="2990850" y="2122885"/>
            <a:ext cx="351520"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133475" y="3141008"/>
            <a:ext cx="6366426" cy="1938992"/>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Step 1</a:t>
            </a:r>
            <a:r>
              <a:rPr lang="en-US" sz="2400" dirty="0" smtClean="0">
                <a:solidFill>
                  <a:srgbClr val="000000"/>
                </a:solidFill>
                <a:latin typeface="Arial" pitchFamily="34" charset="0"/>
                <a:cs typeface="Arial" pitchFamily="34" charset="0"/>
              </a:rPr>
              <a:t>. Draw a transversal to the line AB  through point C that intersects line AB at point D. An acute angle with point D as a vertex is formed(the measure of the  angle is not important).</a:t>
            </a:r>
            <a:endParaRPr lang="en-US" sz="2400" dirty="0">
              <a:solidFill>
                <a:srgbClr val="000000"/>
              </a:solidFill>
              <a:latin typeface="Arial" pitchFamily="34" charset="0"/>
              <a:cs typeface="Arial" pitchFamily="34" charset="0"/>
            </a:endParaRPr>
          </a:p>
        </p:txBody>
      </p:sp>
      <p:cxnSp>
        <p:nvCxnSpPr>
          <p:cNvPr id="39" name="Straight Connector 38"/>
          <p:cNvCxnSpPr/>
          <p:nvPr/>
        </p:nvCxnSpPr>
        <p:spPr>
          <a:xfrm>
            <a:off x="5950447" y="3583888"/>
            <a:ext cx="351520"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301967" y="3184426"/>
            <a:ext cx="351520"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83790" y="5924173"/>
            <a:ext cx="6174259" cy="1569660"/>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Step 2</a:t>
            </a:r>
            <a:r>
              <a:rPr lang="en-US" sz="2400" dirty="0" smtClean="0">
                <a:solidFill>
                  <a:srgbClr val="000000"/>
                </a:solidFill>
                <a:latin typeface="Arial" pitchFamily="34" charset="0"/>
                <a:cs typeface="Arial" pitchFamily="34" charset="0"/>
              </a:rPr>
              <a:t>. Center the compass at point D and draw an arc to intersect both lines. Using the same radius of compass, center it at point C and draw another arc.</a:t>
            </a:r>
            <a:endParaRPr lang="en-US" sz="2400" dirty="0">
              <a:solidFill>
                <a:srgbClr val="000000"/>
              </a:solidFill>
              <a:latin typeface="Arial" pitchFamily="34" charset="0"/>
              <a:cs typeface="Arial" pitchFamily="34" charset="0"/>
            </a:endParaRPr>
          </a:p>
        </p:txBody>
      </p:sp>
      <p:grpSp>
        <p:nvGrpSpPr>
          <p:cNvPr id="42" name="Group 41"/>
          <p:cNvGrpSpPr/>
          <p:nvPr/>
        </p:nvGrpSpPr>
        <p:grpSpPr>
          <a:xfrm>
            <a:off x="-6452" y="2985327"/>
            <a:ext cx="11646940" cy="7146442"/>
            <a:chOff x="0" y="5107002"/>
            <a:chExt cx="11059280" cy="5080000"/>
          </a:xfrm>
        </p:grpSpPr>
        <p:sp>
          <p:nvSpPr>
            <p:cNvPr id="43" name="Rectangle 42"/>
            <p:cNvSpPr/>
            <p:nvPr/>
          </p:nvSpPr>
          <p:spPr>
            <a:xfrm>
              <a:off x="0" y="5107002"/>
              <a:ext cx="11036300" cy="50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443370" y="5114994"/>
              <a:ext cx="615910" cy="830997"/>
            </a:xfrm>
            <a:prstGeom prst="rect">
              <a:avLst/>
            </a:prstGeom>
            <a:noFill/>
            <a:ln>
              <a:noFill/>
            </a:ln>
          </p:spPr>
          <p:txBody>
            <a:bodyPr wrap="square" rtlCol="0">
              <a:spAutoFit/>
            </a:bodyPr>
            <a:lstStyle/>
            <a:p>
              <a:r>
                <a:rPr lang="en-US" sz="4800" dirty="0" smtClean="0">
                  <a:latin typeface="Arial" pitchFamily="34" charset="0"/>
                  <a:cs typeface="Arial" pitchFamily="34" charset="0"/>
                </a:rPr>
                <a:t>×</a:t>
              </a:r>
              <a:endParaRPr lang="en-US" sz="4800" dirty="0">
                <a:latin typeface="Arial" pitchFamily="34" charset="0"/>
                <a:cs typeface="Arial" pitchFamily="34" charset="0"/>
              </a:endParaRPr>
            </a:p>
          </p:txBody>
        </p:sp>
      </p:grpSp>
    </p:spTree>
    <p:extLst>
      <p:ext uri="{BB962C8B-B14F-4D97-AF65-F5344CB8AC3E}">
        <p14:creationId xmlns:p14="http://schemas.microsoft.com/office/powerpoint/2010/main" val="68810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476249" y="765643"/>
            <a:ext cx="10916119" cy="5749249"/>
            <a:chOff x="83490" y="144279"/>
            <a:chExt cx="9327210" cy="4649710"/>
          </a:xfrm>
        </p:grpSpPr>
        <p:grpSp>
          <p:nvGrpSpPr>
            <p:cNvPr id="23" name="Group 22"/>
            <p:cNvGrpSpPr/>
            <p:nvPr/>
          </p:nvGrpSpPr>
          <p:grpSpPr>
            <a:xfrm>
              <a:off x="1194689" y="2032000"/>
              <a:ext cx="1930146" cy="1606289"/>
              <a:chOff x="1194689" y="2032000"/>
              <a:chExt cx="1930146" cy="1606289"/>
            </a:xfrm>
          </p:grpSpPr>
          <p:cxnSp>
            <p:nvCxnSpPr>
              <p:cNvPr id="2" name="Straight Connector 1"/>
              <p:cNvCxnSpPr/>
              <p:nvPr/>
            </p:nvCxnSpPr>
            <p:spPr>
              <a:xfrm>
                <a:off x="1194689" y="3261487"/>
                <a:ext cx="193014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506853" y="2433955"/>
                <a:ext cx="26416"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4" name="Straight Connector 3"/>
              <p:cNvCxnSpPr/>
              <p:nvPr/>
            </p:nvCxnSpPr>
            <p:spPr>
              <a:xfrm flipH="1">
                <a:off x="1739900" y="2032000"/>
                <a:ext cx="1117600" cy="14605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455293" y="32459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Oval 5"/>
              <p:cNvSpPr/>
              <p:nvPr/>
            </p:nvSpPr>
            <p:spPr>
              <a:xfrm>
                <a:off x="2547493" y="32459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 name="TextBox 6"/>
              <p:cNvSpPr txBox="1"/>
              <p:nvPr/>
            </p:nvSpPr>
            <p:spPr>
              <a:xfrm>
                <a:off x="1270000" y="3314700"/>
                <a:ext cx="5080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A</a:t>
                </a:r>
                <a:endParaRPr lang="en-US" sz="2000" dirty="0">
                  <a:solidFill>
                    <a:srgbClr val="000000"/>
                  </a:solidFill>
                  <a:latin typeface="Arial" pitchFamily="34" charset="0"/>
                  <a:cs typeface="Arial" pitchFamily="34" charset="0"/>
                </a:endParaRPr>
              </a:p>
            </p:txBody>
          </p:sp>
          <p:sp>
            <p:nvSpPr>
              <p:cNvPr id="8" name="TextBox 7"/>
              <p:cNvSpPr txBox="1"/>
              <p:nvPr/>
            </p:nvSpPr>
            <p:spPr>
              <a:xfrm>
                <a:off x="2489200" y="2400300"/>
                <a:ext cx="4826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C</a:t>
                </a:r>
                <a:endParaRPr lang="en-US" sz="2000" dirty="0">
                  <a:solidFill>
                    <a:srgbClr val="000000"/>
                  </a:solidFill>
                  <a:latin typeface="Arial" pitchFamily="34" charset="0"/>
                  <a:cs typeface="Arial" pitchFamily="34" charset="0"/>
                </a:endParaRPr>
              </a:p>
            </p:txBody>
          </p:sp>
          <p:sp>
            <p:nvSpPr>
              <p:cNvPr id="9" name="TextBox 8"/>
              <p:cNvSpPr txBox="1"/>
              <p:nvPr/>
            </p:nvSpPr>
            <p:spPr>
              <a:xfrm>
                <a:off x="2425700" y="3276600"/>
                <a:ext cx="5080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B</a:t>
                </a:r>
                <a:endParaRPr lang="en-US" dirty="0">
                  <a:solidFill>
                    <a:srgbClr val="000000"/>
                  </a:solidFill>
                  <a:latin typeface="Arial" pitchFamily="34" charset="0"/>
                  <a:cs typeface="Arial" pitchFamily="34" charset="0"/>
                </a:endParaRPr>
              </a:p>
            </p:txBody>
          </p:sp>
          <p:sp>
            <p:nvSpPr>
              <p:cNvPr id="10" name="TextBox 9"/>
              <p:cNvSpPr txBox="1"/>
              <p:nvPr/>
            </p:nvSpPr>
            <p:spPr>
              <a:xfrm>
                <a:off x="1816100" y="3276600"/>
                <a:ext cx="4826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D</a:t>
                </a:r>
                <a:endParaRPr lang="en-US" sz="2000" dirty="0">
                  <a:solidFill>
                    <a:srgbClr val="000000"/>
                  </a:solidFill>
                  <a:latin typeface="Arial" pitchFamily="34" charset="0"/>
                  <a:cs typeface="Arial" pitchFamily="34" charset="0"/>
                </a:endParaRPr>
              </a:p>
            </p:txBody>
          </p:sp>
          <p:sp>
            <p:nvSpPr>
              <p:cNvPr id="11" name="Oval 10"/>
              <p:cNvSpPr/>
              <p:nvPr/>
            </p:nvSpPr>
            <p:spPr>
              <a:xfrm>
                <a:off x="2204593" y="32332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Oval 11"/>
              <p:cNvSpPr/>
              <p:nvPr/>
            </p:nvSpPr>
            <p:spPr>
              <a:xfrm>
                <a:off x="2077593" y="29792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3" name="Picture 12"/>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0394" t="16505" r="19192" b="20641"/>
              <a:stretch/>
            </p:blipFill>
            <p:spPr>
              <a:xfrm>
                <a:off x="2047926" y="2133599"/>
                <a:ext cx="633859" cy="822196"/>
              </a:xfrm>
              <a:prstGeom prst="rect">
                <a:avLst/>
              </a:prstGeom>
              <a:solidFill>
                <a:scrgbClr r="0" g="0" b="0">
                  <a:alpha val="0"/>
                </a:scrgbClr>
              </a:solidFill>
            </p:spPr>
          </p:pic>
          <p:pic>
            <p:nvPicPr>
              <p:cNvPr id="14" name="Picture 13"/>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879" t="19991" r="24726" b="15873"/>
              <a:stretch/>
            </p:blipFill>
            <p:spPr>
              <a:xfrm>
                <a:off x="1749064" y="2750693"/>
                <a:ext cx="628651" cy="838961"/>
              </a:xfrm>
              <a:prstGeom prst="rect">
                <a:avLst/>
              </a:prstGeom>
              <a:solidFill>
                <a:scrgbClr r="0" g="0" b="0">
                  <a:alpha val="0"/>
                </a:scrgbClr>
              </a:solidFill>
            </p:spPr>
          </p:pic>
          <p:cxnSp>
            <p:nvCxnSpPr>
              <p:cNvPr id="15" name="Straight Connector 14"/>
              <p:cNvCxnSpPr/>
              <p:nvPr/>
            </p:nvCxnSpPr>
            <p:spPr>
              <a:xfrm>
                <a:off x="2095500" y="3009900"/>
                <a:ext cx="114300" cy="2413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71700" y="2451100"/>
                <a:ext cx="114300" cy="2413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874393" y="32459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Oval 17"/>
              <p:cNvSpPr/>
              <p:nvPr/>
            </p:nvSpPr>
            <p:spPr>
              <a:xfrm>
                <a:off x="2268093" y="27125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9" name="Oval 18"/>
              <p:cNvSpPr/>
              <p:nvPr/>
            </p:nvSpPr>
            <p:spPr>
              <a:xfrm>
                <a:off x="2141093" y="24331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20" name="Picture 19"/>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915" t="23232" b="11374"/>
              <a:stretch/>
            </p:blipFill>
            <p:spPr>
              <a:xfrm>
                <a:off x="2040744" y="2154473"/>
                <a:ext cx="812799" cy="822195"/>
              </a:xfrm>
              <a:prstGeom prst="rect">
                <a:avLst/>
              </a:prstGeom>
              <a:solidFill>
                <a:scrgbClr r="0" g="0" b="0">
                  <a:alpha val="0"/>
                </a:scrgbClr>
              </a:solidFill>
            </p:spPr>
          </p:pic>
          <p:sp>
            <p:nvSpPr>
              <p:cNvPr id="21" name="TextBox 20"/>
              <p:cNvSpPr txBox="1"/>
              <p:nvPr/>
            </p:nvSpPr>
            <p:spPr>
              <a:xfrm>
                <a:off x="2197100" y="2794000"/>
                <a:ext cx="4826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F</a:t>
                </a:r>
                <a:endParaRPr lang="en-US" sz="2000" dirty="0">
                  <a:solidFill>
                    <a:srgbClr val="000000"/>
                  </a:solidFill>
                  <a:latin typeface="Arial" pitchFamily="34" charset="0"/>
                  <a:cs typeface="Arial" pitchFamily="34" charset="0"/>
                </a:endParaRPr>
              </a:p>
            </p:txBody>
          </p:sp>
          <p:sp>
            <p:nvSpPr>
              <p:cNvPr id="22" name="TextBox 21"/>
              <p:cNvSpPr txBox="1"/>
              <p:nvPr/>
            </p:nvSpPr>
            <p:spPr>
              <a:xfrm>
                <a:off x="1930400" y="2133600"/>
                <a:ext cx="5080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E</a:t>
                </a:r>
                <a:endParaRPr lang="en-US" sz="2000" dirty="0">
                  <a:solidFill>
                    <a:srgbClr val="000000"/>
                  </a:solidFill>
                  <a:latin typeface="Arial" pitchFamily="34" charset="0"/>
                  <a:cs typeface="Arial" pitchFamily="34" charset="0"/>
                </a:endParaRPr>
              </a:p>
            </p:txBody>
          </p:sp>
        </p:grpSp>
        <p:sp>
          <p:nvSpPr>
            <p:cNvPr id="24" name="TextBox 23"/>
            <p:cNvSpPr txBox="1"/>
            <p:nvPr/>
          </p:nvSpPr>
          <p:spPr>
            <a:xfrm>
              <a:off x="83490" y="144279"/>
              <a:ext cx="8743646" cy="1518379"/>
            </a:xfrm>
            <a:prstGeom prst="rect">
              <a:avLst/>
            </a:prstGeom>
            <a:noFill/>
          </p:spPr>
          <p:txBody>
            <a:bodyPr vert="horz" wrap="square" rtlCol="0">
              <a:spAutoFit/>
            </a:bodyPr>
            <a:lstStyle/>
            <a:p>
              <a:endParaRPr lang="en-US" sz="2000" dirty="0" smtClean="0">
                <a:latin typeface="Arial" pitchFamily="34" charset="0"/>
                <a:cs typeface="Arial" pitchFamily="34" charset="0"/>
              </a:endParaRPr>
            </a:p>
            <a:p>
              <a:r>
                <a:rPr lang="en-US" sz="2400" b="1" dirty="0" smtClean="0">
                  <a:latin typeface="Arial" pitchFamily="34" charset="0"/>
                  <a:cs typeface="Arial" pitchFamily="34" charset="0"/>
                </a:rPr>
                <a:t>S</a:t>
              </a:r>
              <a:r>
                <a:rPr lang="en-US" sz="2400" b="1" dirty="0" smtClean="0">
                  <a:solidFill>
                    <a:srgbClr val="000000"/>
                  </a:solidFill>
                  <a:latin typeface="Arial" pitchFamily="34" charset="0"/>
                  <a:cs typeface="Arial" pitchFamily="34" charset="0"/>
                </a:rPr>
                <a:t>tep 3. </a:t>
              </a:r>
              <a:r>
                <a:rPr lang="en-US" sz="2400" dirty="0" smtClean="0">
                  <a:solidFill>
                    <a:srgbClr val="000000"/>
                  </a:solidFill>
                  <a:latin typeface="Arial" pitchFamily="34" charset="0"/>
                  <a:cs typeface="Arial" pitchFamily="34" charset="0"/>
                </a:rPr>
                <a:t>Set the compass radius to the distance between the two intersection points of the first arc. Then center the compass at the point F where the second arc intersects line DC.  Mark the arc intersection point E. Use a ruler to join C and E and draw the line. </a:t>
              </a:r>
              <a:endParaRPr lang="en-US" sz="2400" dirty="0">
                <a:solidFill>
                  <a:srgbClr val="000000"/>
                </a:solidFill>
                <a:latin typeface="Arial" pitchFamily="34" charset="0"/>
                <a:cs typeface="Arial" pitchFamily="34" charset="0"/>
              </a:endParaRPr>
            </a:p>
          </p:txBody>
        </p:sp>
        <p:cxnSp>
          <p:nvCxnSpPr>
            <p:cNvPr id="25" name="Straight Connector 24"/>
            <p:cNvCxnSpPr/>
            <p:nvPr/>
          </p:nvCxnSpPr>
          <p:spPr>
            <a:xfrm>
              <a:off x="662770" y="1322512"/>
              <a:ext cx="353441"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2770" y="3848100"/>
              <a:ext cx="5918200" cy="672069"/>
            </a:xfrm>
            <a:prstGeom prst="rect">
              <a:avLst/>
            </a:prstGeom>
            <a:noFill/>
          </p:spPr>
          <p:txBody>
            <a:bodyPr vert="horz" rtlCol="0">
              <a:spAutoFit/>
            </a:bodyPr>
            <a:lstStyle/>
            <a:p>
              <a:r>
                <a:rPr lang="en-US" sz="2400" dirty="0" smtClean="0">
                  <a:solidFill>
                    <a:srgbClr val="000000"/>
                  </a:solidFill>
                  <a:latin typeface="Arial" pitchFamily="34" charset="0"/>
                  <a:cs typeface="Arial" pitchFamily="34" charset="0"/>
                  <a:sym typeface="Symbol"/>
                </a:rPr>
                <a:t></a:t>
              </a:r>
              <a:r>
                <a:rPr lang="en-US" sz="2400" dirty="0" smtClean="0">
                  <a:solidFill>
                    <a:srgbClr val="000000"/>
                  </a:solidFill>
                  <a:latin typeface="Arial" pitchFamily="34" charset="0"/>
                  <a:cs typeface="Arial" pitchFamily="34" charset="0"/>
                </a:rPr>
                <a:t>CAB and </a:t>
              </a:r>
              <a:r>
                <a:rPr lang="en-US" sz="2400" dirty="0" smtClean="0">
                  <a:solidFill>
                    <a:srgbClr val="000000"/>
                  </a:solidFill>
                  <a:latin typeface="Arial" pitchFamily="34" charset="0"/>
                  <a:cs typeface="Arial" pitchFamily="34" charset="0"/>
                  <a:sym typeface="Symbol"/>
                </a:rPr>
                <a:t></a:t>
              </a:r>
              <a:r>
                <a:rPr lang="en-US" sz="2400" dirty="0" smtClean="0">
                  <a:solidFill>
                    <a:srgbClr val="000000"/>
                  </a:solidFill>
                  <a:latin typeface="Arial" pitchFamily="34" charset="0"/>
                  <a:cs typeface="Arial" pitchFamily="34" charset="0"/>
                </a:rPr>
                <a:t>FCE are alternate interior angles</a:t>
              </a:r>
            </a:p>
            <a:p>
              <a:r>
                <a:rPr lang="en-US" sz="2400" dirty="0">
                  <a:solidFill>
                    <a:srgbClr val="000000"/>
                  </a:solidFill>
                  <a:latin typeface="Arial" pitchFamily="34" charset="0"/>
                  <a:cs typeface="Arial" pitchFamily="34" charset="0"/>
                </a:rPr>
                <a:t>a</a:t>
              </a:r>
              <a:r>
                <a:rPr lang="en-US" sz="2400" dirty="0" smtClean="0">
                  <a:solidFill>
                    <a:srgbClr val="000000"/>
                  </a:solidFill>
                  <a:latin typeface="Arial" pitchFamily="34" charset="0"/>
                  <a:cs typeface="Arial" pitchFamily="34" charset="0"/>
                </a:rPr>
                <a:t>nd </a:t>
              </a:r>
              <a:r>
                <a:rPr lang="en-US" sz="2400" dirty="0" smtClean="0">
                  <a:solidFill>
                    <a:srgbClr val="000000"/>
                  </a:solidFill>
                  <a:latin typeface="Arial" pitchFamily="34" charset="0"/>
                  <a:cs typeface="Arial" pitchFamily="34" charset="0"/>
                  <a:sym typeface="Symbol"/>
                </a:rPr>
                <a:t>CAB  FCE, then AB||EC</a:t>
              </a:r>
              <a:endParaRPr lang="en-US" sz="2400" dirty="0">
                <a:solidFill>
                  <a:srgbClr val="000000"/>
                </a:solidFill>
                <a:latin typeface="Arial" pitchFamily="34" charset="0"/>
                <a:cs typeface="Arial" pitchFamily="34" charset="0"/>
              </a:endParaRPr>
            </a:p>
          </p:txBody>
        </p:sp>
        <p:grpSp>
          <p:nvGrpSpPr>
            <p:cNvPr id="56" name="Group 55"/>
            <p:cNvGrpSpPr/>
            <p:nvPr/>
          </p:nvGrpSpPr>
          <p:grpSpPr>
            <a:xfrm>
              <a:off x="6896989" y="3187700"/>
              <a:ext cx="1930146" cy="1606289"/>
              <a:chOff x="6896989" y="3187700"/>
              <a:chExt cx="1930146" cy="1606289"/>
            </a:xfrm>
          </p:grpSpPr>
          <p:cxnSp>
            <p:nvCxnSpPr>
              <p:cNvPr id="35" name="Straight Connector 34"/>
              <p:cNvCxnSpPr/>
              <p:nvPr/>
            </p:nvCxnSpPr>
            <p:spPr>
              <a:xfrm>
                <a:off x="6896989" y="4417187"/>
                <a:ext cx="193014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8209153" y="3589655"/>
                <a:ext cx="26416" cy="2641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37" name="Straight Connector 36"/>
              <p:cNvCxnSpPr/>
              <p:nvPr/>
            </p:nvCxnSpPr>
            <p:spPr>
              <a:xfrm flipH="1">
                <a:off x="7442200" y="3187700"/>
                <a:ext cx="1117600" cy="14605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157593" y="44016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9" name="Oval 38"/>
              <p:cNvSpPr/>
              <p:nvPr/>
            </p:nvSpPr>
            <p:spPr>
              <a:xfrm>
                <a:off x="8249793" y="44016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0" name="TextBox 39"/>
              <p:cNvSpPr txBox="1"/>
              <p:nvPr/>
            </p:nvSpPr>
            <p:spPr>
              <a:xfrm>
                <a:off x="6972300" y="4470400"/>
                <a:ext cx="5080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A</a:t>
                </a:r>
                <a:endParaRPr lang="en-US" sz="2000" dirty="0">
                  <a:solidFill>
                    <a:srgbClr val="000000"/>
                  </a:solidFill>
                  <a:latin typeface="Arial" pitchFamily="34" charset="0"/>
                  <a:cs typeface="Arial" pitchFamily="34" charset="0"/>
                </a:endParaRPr>
              </a:p>
            </p:txBody>
          </p:sp>
          <p:sp>
            <p:nvSpPr>
              <p:cNvPr id="41" name="TextBox 40"/>
              <p:cNvSpPr txBox="1"/>
              <p:nvPr/>
            </p:nvSpPr>
            <p:spPr>
              <a:xfrm>
                <a:off x="8191500" y="3556000"/>
                <a:ext cx="4826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C</a:t>
                </a:r>
                <a:endParaRPr lang="en-US" sz="2000" dirty="0">
                  <a:solidFill>
                    <a:srgbClr val="000000"/>
                  </a:solidFill>
                  <a:latin typeface="Arial" pitchFamily="34" charset="0"/>
                  <a:cs typeface="Arial" pitchFamily="34" charset="0"/>
                </a:endParaRPr>
              </a:p>
            </p:txBody>
          </p:sp>
          <p:sp>
            <p:nvSpPr>
              <p:cNvPr id="42" name="TextBox 41"/>
              <p:cNvSpPr txBox="1"/>
              <p:nvPr/>
            </p:nvSpPr>
            <p:spPr>
              <a:xfrm>
                <a:off x="8128000" y="4432300"/>
                <a:ext cx="508000" cy="298697"/>
              </a:xfrm>
              <a:prstGeom prst="rect">
                <a:avLst/>
              </a:prstGeom>
              <a:noFill/>
            </p:spPr>
            <p:txBody>
              <a:bodyPr vert="horz" rtlCol="0">
                <a:spAutoFit/>
              </a:bodyPr>
              <a:lstStyle/>
              <a:p>
                <a:r>
                  <a:rPr lang="en-US" dirty="0" smtClean="0">
                    <a:solidFill>
                      <a:srgbClr val="000000"/>
                    </a:solidFill>
                    <a:latin typeface="Arial" pitchFamily="34" charset="0"/>
                    <a:cs typeface="Arial" pitchFamily="34" charset="0"/>
                  </a:rPr>
                  <a:t>B</a:t>
                </a:r>
                <a:endParaRPr lang="en-US" dirty="0">
                  <a:solidFill>
                    <a:srgbClr val="000000"/>
                  </a:solidFill>
                  <a:latin typeface="Arial" pitchFamily="34" charset="0"/>
                  <a:cs typeface="Arial" pitchFamily="34" charset="0"/>
                </a:endParaRPr>
              </a:p>
            </p:txBody>
          </p:sp>
          <p:sp>
            <p:nvSpPr>
              <p:cNvPr id="43" name="TextBox 42"/>
              <p:cNvSpPr txBox="1"/>
              <p:nvPr/>
            </p:nvSpPr>
            <p:spPr>
              <a:xfrm>
                <a:off x="7518400" y="4432300"/>
                <a:ext cx="4826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D</a:t>
                </a:r>
                <a:endParaRPr lang="en-US" sz="2000" dirty="0">
                  <a:solidFill>
                    <a:srgbClr val="000000"/>
                  </a:solidFill>
                  <a:latin typeface="Arial" pitchFamily="34" charset="0"/>
                  <a:cs typeface="Arial" pitchFamily="34" charset="0"/>
                </a:endParaRPr>
              </a:p>
            </p:txBody>
          </p:sp>
          <p:sp>
            <p:nvSpPr>
              <p:cNvPr id="44" name="Oval 43"/>
              <p:cNvSpPr/>
              <p:nvPr/>
            </p:nvSpPr>
            <p:spPr>
              <a:xfrm>
                <a:off x="7906893" y="43889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5" name="Oval 44"/>
              <p:cNvSpPr/>
              <p:nvPr/>
            </p:nvSpPr>
            <p:spPr>
              <a:xfrm>
                <a:off x="7779893" y="41349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46" name="Picture 45"/>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767" t="15136" r="19192" b="15932"/>
              <a:stretch/>
            </p:blipFill>
            <p:spPr>
              <a:xfrm>
                <a:off x="7745130" y="3271393"/>
                <a:ext cx="679451" cy="901701"/>
              </a:xfrm>
              <a:prstGeom prst="rect">
                <a:avLst/>
              </a:prstGeom>
              <a:solidFill>
                <a:scrgbClr r="0" g="0" b="0">
                  <a:alpha val="0"/>
                </a:scrgbClr>
              </a:solidFill>
            </p:spPr>
          </p:pic>
          <p:pic>
            <p:nvPicPr>
              <p:cNvPr id="47" name="Picture 46"/>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077" t="23301" r="27923" b="22797"/>
              <a:stretch/>
            </p:blipFill>
            <p:spPr>
              <a:xfrm>
                <a:off x="7442200" y="3941649"/>
                <a:ext cx="566293" cy="705097"/>
              </a:xfrm>
              <a:prstGeom prst="rect">
                <a:avLst/>
              </a:prstGeom>
              <a:solidFill>
                <a:scrgbClr r="0" g="0" b="0">
                  <a:alpha val="0"/>
                </a:scrgbClr>
              </a:solidFill>
            </p:spPr>
          </p:pic>
          <p:cxnSp>
            <p:nvCxnSpPr>
              <p:cNvPr id="48" name="Straight Connector 47"/>
              <p:cNvCxnSpPr/>
              <p:nvPr/>
            </p:nvCxnSpPr>
            <p:spPr>
              <a:xfrm>
                <a:off x="7797800" y="4165600"/>
                <a:ext cx="114300" cy="2413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874000" y="3606800"/>
                <a:ext cx="114300" cy="2413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7576693" y="44016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1" name="Oval 50"/>
              <p:cNvSpPr/>
              <p:nvPr/>
            </p:nvSpPr>
            <p:spPr>
              <a:xfrm>
                <a:off x="7970393" y="38682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2" name="Oval 51"/>
              <p:cNvSpPr/>
              <p:nvPr/>
            </p:nvSpPr>
            <p:spPr>
              <a:xfrm>
                <a:off x="7843393" y="35888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53" name="Picture 52"/>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383" t="22819" r="11702" b="12363"/>
              <a:stretch/>
            </p:blipFill>
            <p:spPr>
              <a:xfrm>
                <a:off x="7765221" y="3284094"/>
                <a:ext cx="679450" cy="814957"/>
              </a:xfrm>
              <a:prstGeom prst="rect">
                <a:avLst/>
              </a:prstGeom>
              <a:solidFill>
                <a:scrgbClr r="0" g="0" b="0">
                  <a:alpha val="0"/>
                </a:scrgbClr>
              </a:solidFill>
            </p:spPr>
          </p:pic>
          <p:sp>
            <p:nvSpPr>
              <p:cNvPr id="54" name="TextBox 53"/>
              <p:cNvSpPr txBox="1"/>
              <p:nvPr/>
            </p:nvSpPr>
            <p:spPr>
              <a:xfrm>
                <a:off x="7899400" y="3949700"/>
                <a:ext cx="4826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F</a:t>
                </a:r>
                <a:endParaRPr lang="en-US" sz="2000" dirty="0">
                  <a:solidFill>
                    <a:srgbClr val="000000"/>
                  </a:solidFill>
                  <a:latin typeface="Arial" pitchFamily="34" charset="0"/>
                  <a:cs typeface="Arial" pitchFamily="34" charset="0"/>
                </a:endParaRPr>
              </a:p>
            </p:txBody>
          </p:sp>
          <p:sp>
            <p:nvSpPr>
              <p:cNvPr id="55" name="TextBox 54"/>
              <p:cNvSpPr txBox="1"/>
              <p:nvPr/>
            </p:nvSpPr>
            <p:spPr>
              <a:xfrm>
                <a:off x="7632700" y="3289300"/>
                <a:ext cx="508000" cy="323589"/>
              </a:xfrm>
              <a:prstGeom prst="rect">
                <a:avLst/>
              </a:prstGeom>
              <a:noFill/>
            </p:spPr>
            <p:txBody>
              <a:bodyPr vert="horz" rtlCol="0">
                <a:spAutoFit/>
              </a:bodyPr>
              <a:lstStyle/>
              <a:p>
                <a:r>
                  <a:rPr lang="en-US" sz="2000" dirty="0" smtClean="0">
                    <a:solidFill>
                      <a:srgbClr val="000000"/>
                    </a:solidFill>
                    <a:latin typeface="Arial" pitchFamily="34" charset="0"/>
                    <a:cs typeface="Arial" pitchFamily="34" charset="0"/>
                  </a:rPr>
                  <a:t>E</a:t>
                </a:r>
                <a:endParaRPr lang="en-US" sz="2000" dirty="0">
                  <a:solidFill>
                    <a:srgbClr val="000000"/>
                  </a:solidFill>
                  <a:latin typeface="Arial" pitchFamily="34" charset="0"/>
                  <a:cs typeface="Arial" pitchFamily="34" charset="0"/>
                </a:endParaRPr>
              </a:p>
            </p:txBody>
          </p:sp>
        </p:grpSp>
        <p:cxnSp>
          <p:nvCxnSpPr>
            <p:cNvPr id="57" name="Straight Connector 56"/>
            <p:cNvCxnSpPr/>
            <p:nvPr/>
          </p:nvCxnSpPr>
          <p:spPr>
            <a:xfrm>
              <a:off x="6807200" y="3581400"/>
              <a:ext cx="26035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65544" y="4199541"/>
              <a:ext cx="292100"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221853" y="4198771"/>
              <a:ext cx="292100" cy="0"/>
            </a:xfrm>
            <a:prstGeom prst="line">
              <a:avLst/>
            </a:prstGeom>
            <a:ln w="127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0" y="-177800"/>
            <a:ext cx="11716688" cy="19375284"/>
            <a:chOff x="0" y="4867084"/>
            <a:chExt cx="11125508" cy="5292917"/>
          </a:xfrm>
        </p:grpSpPr>
        <p:sp>
          <p:nvSpPr>
            <p:cNvPr id="62" name="Rectangle 61"/>
            <p:cNvSpPr/>
            <p:nvPr/>
          </p:nvSpPr>
          <p:spPr>
            <a:xfrm>
              <a:off x="0" y="4867084"/>
              <a:ext cx="11036300" cy="52929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0509598" y="5002494"/>
              <a:ext cx="615910" cy="830997"/>
            </a:xfrm>
            <a:prstGeom prst="rect">
              <a:avLst/>
            </a:prstGeom>
            <a:noFill/>
            <a:ln>
              <a:noFill/>
            </a:ln>
          </p:spPr>
          <p:txBody>
            <a:bodyPr wrap="square" rtlCol="0">
              <a:spAutoFit/>
            </a:bodyPr>
            <a:lstStyle/>
            <a:p>
              <a:r>
                <a:rPr lang="en-US" sz="4800" dirty="0" smtClean="0">
                  <a:latin typeface="Arial" pitchFamily="34" charset="0"/>
                  <a:cs typeface="Arial" pitchFamily="34" charset="0"/>
                </a:rPr>
                <a:t>×</a:t>
              </a:r>
              <a:endParaRPr lang="en-US" sz="4800" dirty="0">
                <a:latin typeface="Arial" pitchFamily="34" charset="0"/>
                <a:cs typeface="Arial" pitchFamily="34" charset="0"/>
              </a:endParaRPr>
            </a:p>
          </p:txBody>
        </p:sp>
      </p:grpSp>
    </p:spTree>
    <p:extLst>
      <p:ext uri="{BB962C8B-B14F-4D97-AF65-F5344CB8AC3E}">
        <p14:creationId xmlns:p14="http://schemas.microsoft.com/office/powerpoint/2010/main" val="413005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88" y="1041400"/>
            <a:ext cx="6565583" cy="461665"/>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Method 3. Alternate exterior angles  angles.</a:t>
            </a:r>
            <a:endParaRPr lang="en-US" sz="2400" b="1" dirty="0">
              <a:solidFill>
                <a:srgbClr val="FF0000"/>
              </a:solidFill>
              <a:latin typeface="Arial" pitchFamily="34" charset="0"/>
              <a:cs typeface="Arial" pitchFamily="34" charset="0"/>
            </a:endParaRPr>
          </a:p>
        </p:txBody>
      </p:sp>
      <p:grpSp>
        <p:nvGrpSpPr>
          <p:cNvPr id="11" name="Group 10"/>
          <p:cNvGrpSpPr/>
          <p:nvPr/>
        </p:nvGrpSpPr>
        <p:grpSpPr>
          <a:xfrm>
            <a:off x="6267450" y="3815319"/>
            <a:ext cx="3627186" cy="2000717"/>
            <a:chOff x="5980860" y="2388510"/>
            <a:chExt cx="3171310" cy="1618079"/>
          </a:xfrm>
        </p:grpSpPr>
        <p:grpSp>
          <p:nvGrpSpPr>
            <p:cNvPr id="5" name="Group 4"/>
            <p:cNvGrpSpPr/>
            <p:nvPr/>
          </p:nvGrpSpPr>
          <p:grpSpPr>
            <a:xfrm>
              <a:off x="5980860" y="2527512"/>
              <a:ext cx="3171310" cy="967144"/>
              <a:chOff x="5980860" y="2527512"/>
              <a:chExt cx="3171310" cy="967144"/>
            </a:xfrm>
          </p:grpSpPr>
          <p:cxnSp>
            <p:nvCxnSpPr>
              <p:cNvPr id="3" name="Straight Connector 2"/>
              <p:cNvCxnSpPr/>
              <p:nvPr/>
            </p:nvCxnSpPr>
            <p:spPr>
              <a:xfrm>
                <a:off x="5980860" y="3488314"/>
                <a:ext cx="3171310" cy="6342"/>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rot="6600">
                <a:off x="7533126" y="2527512"/>
                <a:ext cx="43435" cy="43434"/>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sp>
          <p:nvSpPr>
            <p:cNvPr id="6" name="TextBox 5"/>
            <p:cNvSpPr txBox="1"/>
            <p:nvPr/>
          </p:nvSpPr>
          <p:spPr>
            <a:xfrm>
              <a:off x="7672466" y="2388510"/>
              <a:ext cx="355600" cy="323589"/>
            </a:xfrm>
            <a:prstGeom prst="rect">
              <a:avLst/>
            </a:prstGeom>
            <a:noFill/>
          </p:spPr>
          <p:txBody>
            <a:bodyPr vert="horz" wrap="square" rtlCol="0">
              <a:spAutoFit/>
            </a:bodyPr>
            <a:lstStyle/>
            <a:p>
              <a:r>
                <a:rPr lang="en-US" sz="2000" b="1" dirty="0" smtClean="0">
                  <a:solidFill>
                    <a:srgbClr val="000000"/>
                  </a:solidFill>
                  <a:latin typeface="Arial" pitchFamily="34" charset="0"/>
                  <a:cs typeface="Arial" pitchFamily="34" charset="0"/>
                </a:rPr>
                <a:t>C</a:t>
              </a:r>
              <a:endParaRPr lang="en-US" sz="2000" b="1" dirty="0">
                <a:solidFill>
                  <a:srgbClr val="000000"/>
                </a:solidFill>
                <a:latin typeface="Arial" pitchFamily="34" charset="0"/>
                <a:cs typeface="Arial" pitchFamily="34" charset="0"/>
              </a:endParaRPr>
            </a:p>
          </p:txBody>
        </p:sp>
        <p:sp>
          <p:nvSpPr>
            <p:cNvPr id="7" name="Oval 6"/>
            <p:cNvSpPr/>
            <p:nvPr/>
          </p:nvSpPr>
          <p:spPr>
            <a:xfrm>
              <a:off x="6640068" y="3476526"/>
              <a:ext cx="62484" cy="62484"/>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8" name="Oval 7"/>
            <p:cNvSpPr/>
            <p:nvPr/>
          </p:nvSpPr>
          <p:spPr>
            <a:xfrm>
              <a:off x="8413876" y="3466211"/>
              <a:ext cx="62485" cy="62484"/>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9" name="TextBox 8"/>
            <p:cNvSpPr txBox="1"/>
            <p:nvPr/>
          </p:nvSpPr>
          <p:spPr>
            <a:xfrm>
              <a:off x="6464301" y="3652186"/>
              <a:ext cx="330200" cy="323589"/>
            </a:xfrm>
            <a:prstGeom prst="rect">
              <a:avLst/>
            </a:prstGeom>
            <a:noFill/>
          </p:spPr>
          <p:txBody>
            <a:bodyPr vert="horz" wrap="square" rtlCol="0">
              <a:spAutoFit/>
            </a:bodyPr>
            <a:lstStyle/>
            <a:p>
              <a:r>
                <a:rPr lang="en-US" sz="2000" b="1" dirty="0" smtClean="0">
                  <a:solidFill>
                    <a:srgbClr val="000000"/>
                  </a:solidFill>
                  <a:latin typeface="Arial" pitchFamily="34" charset="0"/>
                  <a:cs typeface="Arial" pitchFamily="34" charset="0"/>
                </a:rPr>
                <a:t>A</a:t>
              </a:r>
              <a:endParaRPr lang="en-US" sz="2000" b="1" dirty="0">
                <a:solidFill>
                  <a:srgbClr val="000000"/>
                </a:solidFill>
                <a:latin typeface="Arial" pitchFamily="34" charset="0"/>
                <a:cs typeface="Arial" pitchFamily="34" charset="0"/>
              </a:endParaRPr>
            </a:p>
          </p:txBody>
        </p:sp>
        <p:sp>
          <p:nvSpPr>
            <p:cNvPr id="10" name="TextBox 9"/>
            <p:cNvSpPr txBox="1"/>
            <p:nvPr/>
          </p:nvSpPr>
          <p:spPr>
            <a:xfrm>
              <a:off x="8382001" y="3683000"/>
              <a:ext cx="330200" cy="323589"/>
            </a:xfrm>
            <a:prstGeom prst="rect">
              <a:avLst/>
            </a:prstGeom>
            <a:noFill/>
          </p:spPr>
          <p:txBody>
            <a:bodyPr vert="horz" wrap="square" rtlCol="0">
              <a:spAutoFit/>
            </a:bodyPr>
            <a:lstStyle/>
            <a:p>
              <a:r>
                <a:rPr lang="en-US" sz="2000" b="1" dirty="0" smtClean="0">
                  <a:solidFill>
                    <a:srgbClr val="000000"/>
                  </a:solidFill>
                  <a:latin typeface="Arial" pitchFamily="34" charset="0"/>
                  <a:cs typeface="Arial" pitchFamily="34" charset="0"/>
                </a:rPr>
                <a:t>B</a:t>
              </a:r>
              <a:endParaRPr lang="en-US" sz="2000" b="1" dirty="0">
                <a:solidFill>
                  <a:srgbClr val="000000"/>
                </a:solidFill>
                <a:latin typeface="Arial" pitchFamily="34" charset="0"/>
                <a:cs typeface="Arial" pitchFamily="34" charset="0"/>
              </a:endParaRPr>
            </a:p>
          </p:txBody>
        </p:sp>
      </p:grpSp>
      <p:sp>
        <p:nvSpPr>
          <p:cNvPr id="12" name="TextBox 11"/>
          <p:cNvSpPr txBox="1"/>
          <p:nvPr/>
        </p:nvSpPr>
        <p:spPr>
          <a:xfrm>
            <a:off x="6563524" y="1741364"/>
            <a:ext cx="2904326" cy="400110"/>
          </a:xfrm>
          <a:prstGeom prst="rect">
            <a:avLst/>
          </a:prstGeom>
          <a:noFill/>
        </p:spPr>
        <p:txBody>
          <a:bodyPr vert="horz" wrap="square" rtlCol="0">
            <a:spAutoFit/>
          </a:bodyPr>
          <a:lstStyle/>
          <a:p>
            <a:r>
              <a:rPr lang="en-US" sz="2000" b="1" dirty="0" smtClean="0">
                <a:solidFill>
                  <a:srgbClr val="000000"/>
                </a:solidFill>
                <a:latin typeface="Arial" pitchFamily="34" charset="0"/>
                <a:cs typeface="Arial" pitchFamily="34" charset="0"/>
              </a:rPr>
              <a:t>( try on your own       )</a:t>
            </a:r>
            <a:endParaRPr lang="en-US" sz="2000" b="1" dirty="0">
              <a:solidFill>
                <a:srgbClr val="000000"/>
              </a:solidFill>
              <a:latin typeface="Arial" pitchFamily="34" charset="0"/>
              <a:cs typeface="Arial" pitchFamily="34" charset="0"/>
            </a:endParaRPr>
          </a:p>
        </p:txBody>
      </p:sp>
      <p:pic>
        <p:nvPicPr>
          <p:cNvPr id="13" name="Picture 12"/>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32183" y="1764919"/>
            <a:ext cx="319564" cy="345471"/>
          </a:xfrm>
          <a:prstGeom prst="rect">
            <a:avLst/>
          </a:prstGeom>
          <a:solidFill>
            <a:scrgbClr r="0" g="0" b="0">
              <a:alpha val="0"/>
            </a:scrgbClr>
          </a:solidFill>
        </p:spPr>
      </p:pic>
      <p:pic>
        <p:nvPicPr>
          <p:cNvPr id="14" name="Picture 1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333319" y="1270265"/>
            <a:ext cx="1109031" cy="1670197"/>
          </a:xfrm>
          <a:prstGeom prst="rect">
            <a:avLst/>
          </a:prstGeom>
          <a:solidFill>
            <a:scrgbClr r="0" g="0" b="0">
              <a:alpha val="0"/>
            </a:scrgbClr>
          </a:solidFill>
        </p:spPr>
      </p:pic>
    </p:spTree>
    <p:extLst>
      <p:ext uri="{BB962C8B-B14F-4D97-AF65-F5344CB8AC3E}">
        <p14:creationId xmlns:p14="http://schemas.microsoft.com/office/powerpoint/2010/main" val="2548343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2685" y="975129"/>
            <a:ext cx="63801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76450" y="985520"/>
            <a:ext cx="8686800"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theorem would prove that lines a and b are parallel?</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901821" y="2260600"/>
            <a:ext cx="7318629"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When two lines are cut by transversal and corresponding angles are congruent, then these two lines are parallel.</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3959994" y="3556000"/>
            <a:ext cx="7412855"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When two lines are cur by transversal and alternate interior angles are congruent, then those two lines are parallel.</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3940731" y="4938125"/>
            <a:ext cx="7432118" cy="1815882"/>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When two lines are cut by transversal and same-side interior angles are complementary, then these lines are parallel.</a:t>
            </a:r>
            <a:endParaRPr lang="en-US" sz="2800" b="1" dirty="0">
              <a:solidFill>
                <a:srgbClr val="000000"/>
              </a:solidFill>
              <a:latin typeface="Arial" pitchFamily="34" charset="0"/>
              <a:cs typeface="Arial" pitchFamily="34" charset="0"/>
            </a:endParaRPr>
          </a:p>
        </p:txBody>
      </p:sp>
      <p:sp>
        <p:nvSpPr>
          <p:cNvPr id="11" name="TextBox 10"/>
          <p:cNvSpPr txBox="1"/>
          <p:nvPr/>
        </p:nvSpPr>
        <p:spPr>
          <a:xfrm>
            <a:off x="3909537" y="6845518"/>
            <a:ext cx="7310913" cy="1815882"/>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When two lines are cut by transversal and same-side interior angles are supplementary, then these lines are parallel.</a:t>
            </a:r>
            <a:endParaRPr lang="en-US" sz="2800" b="1" dirty="0">
              <a:solidFill>
                <a:srgbClr val="000000"/>
              </a:solidFill>
              <a:latin typeface="Arial" pitchFamily="34" charset="0"/>
              <a:cs typeface="Arial" pitchFamily="34" charset="0"/>
            </a:endParaRPr>
          </a:p>
        </p:txBody>
      </p:sp>
      <p:grpSp>
        <p:nvGrpSpPr>
          <p:cNvPr id="22" name="Group 21"/>
          <p:cNvGrpSpPr/>
          <p:nvPr/>
        </p:nvGrpSpPr>
        <p:grpSpPr>
          <a:xfrm>
            <a:off x="19050" y="7052210"/>
            <a:ext cx="4880610" cy="2371190"/>
            <a:chOff x="977900" y="3543300"/>
            <a:chExt cx="4267200" cy="1917700"/>
          </a:xfrm>
        </p:grpSpPr>
        <p:grpSp>
          <p:nvGrpSpPr>
            <p:cNvPr id="15" name="Group 14"/>
            <p:cNvGrpSpPr/>
            <p:nvPr/>
          </p:nvGrpSpPr>
          <p:grpSpPr>
            <a:xfrm>
              <a:off x="977900" y="3543300"/>
              <a:ext cx="3708400" cy="1917700"/>
              <a:chOff x="977900" y="3543300"/>
              <a:chExt cx="3708400" cy="1917700"/>
            </a:xfrm>
          </p:grpSpPr>
          <p:cxnSp>
            <p:nvCxnSpPr>
              <p:cNvPr id="12" name="Straight Connector 11"/>
              <p:cNvCxnSpPr/>
              <p:nvPr/>
            </p:nvCxnSpPr>
            <p:spPr>
              <a:xfrm>
                <a:off x="977900" y="4000500"/>
                <a:ext cx="331470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04900" y="5080000"/>
                <a:ext cx="358140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81200" y="3543300"/>
                <a:ext cx="1828800" cy="191770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16" name="Freeform 15"/>
            <p:cNvSpPr/>
            <p:nvPr/>
          </p:nvSpPr>
          <p:spPr>
            <a:xfrm>
              <a:off x="2247900" y="4000500"/>
              <a:ext cx="355601" cy="241301"/>
            </a:xfrm>
            <a:custGeom>
              <a:avLst/>
              <a:gdLst/>
              <a:ahLst/>
              <a:cxnLst/>
              <a:rect l="0" t="0" r="0" b="0"/>
              <a:pathLst>
                <a:path w="355601" h="241301">
                  <a:moveTo>
                    <a:pt x="0" y="0"/>
                  </a:moveTo>
                  <a:lnTo>
                    <a:pt x="0" y="48260"/>
                  </a:lnTo>
                  <a:lnTo>
                    <a:pt x="1270" y="54610"/>
                  </a:lnTo>
                  <a:lnTo>
                    <a:pt x="3810" y="60960"/>
                  </a:lnTo>
                  <a:lnTo>
                    <a:pt x="6350" y="66040"/>
                  </a:lnTo>
                  <a:lnTo>
                    <a:pt x="8890" y="71120"/>
                  </a:lnTo>
                  <a:lnTo>
                    <a:pt x="10160" y="74930"/>
                  </a:lnTo>
                  <a:lnTo>
                    <a:pt x="11430" y="80010"/>
                  </a:lnTo>
                  <a:lnTo>
                    <a:pt x="12700" y="83820"/>
                  </a:lnTo>
                  <a:lnTo>
                    <a:pt x="15240" y="88900"/>
                  </a:lnTo>
                  <a:lnTo>
                    <a:pt x="19050" y="92710"/>
                  </a:lnTo>
                  <a:lnTo>
                    <a:pt x="21590" y="97790"/>
                  </a:lnTo>
                  <a:lnTo>
                    <a:pt x="22860" y="101600"/>
                  </a:lnTo>
                  <a:lnTo>
                    <a:pt x="22860" y="105410"/>
                  </a:lnTo>
                  <a:lnTo>
                    <a:pt x="25400" y="109220"/>
                  </a:lnTo>
                  <a:lnTo>
                    <a:pt x="27940" y="110490"/>
                  </a:lnTo>
                  <a:lnTo>
                    <a:pt x="31750" y="111760"/>
                  </a:lnTo>
                  <a:lnTo>
                    <a:pt x="39370" y="116840"/>
                  </a:lnTo>
                  <a:lnTo>
                    <a:pt x="46990" y="124460"/>
                  </a:lnTo>
                  <a:lnTo>
                    <a:pt x="54610" y="132080"/>
                  </a:lnTo>
                  <a:lnTo>
                    <a:pt x="58420" y="135890"/>
                  </a:lnTo>
                  <a:lnTo>
                    <a:pt x="59690" y="139700"/>
                  </a:lnTo>
                  <a:lnTo>
                    <a:pt x="60960" y="143510"/>
                  </a:lnTo>
                  <a:lnTo>
                    <a:pt x="63500" y="148590"/>
                  </a:lnTo>
                  <a:lnTo>
                    <a:pt x="66040" y="152400"/>
                  </a:lnTo>
                  <a:lnTo>
                    <a:pt x="69850" y="156210"/>
                  </a:lnTo>
                  <a:lnTo>
                    <a:pt x="73660" y="161290"/>
                  </a:lnTo>
                  <a:lnTo>
                    <a:pt x="77470" y="165100"/>
                  </a:lnTo>
                  <a:lnTo>
                    <a:pt x="81280" y="168910"/>
                  </a:lnTo>
                  <a:lnTo>
                    <a:pt x="85090" y="172720"/>
                  </a:lnTo>
                  <a:lnTo>
                    <a:pt x="92710" y="175260"/>
                  </a:lnTo>
                  <a:lnTo>
                    <a:pt x="101600" y="180340"/>
                  </a:lnTo>
                  <a:lnTo>
                    <a:pt x="105410" y="184150"/>
                  </a:lnTo>
                  <a:lnTo>
                    <a:pt x="110490" y="185420"/>
                  </a:lnTo>
                  <a:lnTo>
                    <a:pt x="118110" y="187960"/>
                  </a:lnTo>
                  <a:lnTo>
                    <a:pt x="127000" y="193040"/>
                  </a:lnTo>
                  <a:lnTo>
                    <a:pt x="130810" y="196850"/>
                  </a:lnTo>
                  <a:lnTo>
                    <a:pt x="139700" y="200660"/>
                  </a:lnTo>
                  <a:lnTo>
                    <a:pt x="143510" y="200660"/>
                  </a:lnTo>
                  <a:lnTo>
                    <a:pt x="152400" y="205740"/>
                  </a:lnTo>
                  <a:lnTo>
                    <a:pt x="162560" y="213360"/>
                  </a:lnTo>
                  <a:lnTo>
                    <a:pt x="167640" y="218440"/>
                  </a:lnTo>
                  <a:lnTo>
                    <a:pt x="171450" y="222250"/>
                  </a:lnTo>
                  <a:lnTo>
                    <a:pt x="176530" y="224790"/>
                  </a:lnTo>
                  <a:lnTo>
                    <a:pt x="182880" y="226060"/>
                  </a:lnTo>
                  <a:lnTo>
                    <a:pt x="189230" y="226060"/>
                  </a:lnTo>
                  <a:lnTo>
                    <a:pt x="195580" y="227330"/>
                  </a:lnTo>
                  <a:lnTo>
                    <a:pt x="205740" y="228600"/>
                  </a:lnTo>
                  <a:lnTo>
                    <a:pt x="210820" y="229870"/>
                  </a:lnTo>
                  <a:lnTo>
                    <a:pt x="219710" y="234950"/>
                  </a:lnTo>
                  <a:lnTo>
                    <a:pt x="228600" y="238760"/>
                  </a:lnTo>
                  <a:lnTo>
                    <a:pt x="238760" y="240030"/>
                  </a:lnTo>
                  <a:lnTo>
                    <a:pt x="245110" y="240030"/>
                  </a:lnTo>
                  <a:lnTo>
                    <a:pt x="259080" y="241300"/>
                  </a:lnTo>
                  <a:lnTo>
                    <a:pt x="275590" y="241300"/>
                  </a:lnTo>
                  <a:lnTo>
                    <a:pt x="307340" y="241300"/>
                  </a:lnTo>
                  <a:lnTo>
                    <a:pt x="312420" y="240030"/>
                  </a:lnTo>
                  <a:lnTo>
                    <a:pt x="321310" y="234950"/>
                  </a:lnTo>
                  <a:lnTo>
                    <a:pt x="330200" y="231140"/>
                  </a:lnTo>
                  <a:lnTo>
                    <a:pt x="334010" y="229870"/>
                  </a:lnTo>
                  <a:lnTo>
                    <a:pt x="342900" y="226060"/>
                  </a:lnTo>
                  <a:lnTo>
                    <a:pt x="355600" y="2159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Arial" pitchFamily="34" charset="0"/>
                <a:cs typeface="Arial" pitchFamily="34" charset="0"/>
              </a:endParaRPr>
            </a:p>
          </p:txBody>
        </p:sp>
        <p:sp>
          <p:nvSpPr>
            <p:cNvPr id="17" name="Freeform 16"/>
            <p:cNvSpPr/>
            <p:nvPr/>
          </p:nvSpPr>
          <p:spPr>
            <a:xfrm>
              <a:off x="3263900" y="4889500"/>
              <a:ext cx="368301" cy="177801"/>
            </a:xfrm>
            <a:custGeom>
              <a:avLst/>
              <a:gdLst/>
              <a:ahLst/>
              <a:cxnLst/>
              <a:rect l="0" t="0" r="0" b="0"/>
              <a:pathLst>
                <a:path w="368301" h="177801">
                  <a:moveTo>
                    <a:pt x="0" y="12700"/>
                  </a:moveTo>
                  <a:lnTo>
                    <a:pt x="29210" y="12700"/>
                  </a:lnTo>
                  <a:lnTo>
                    <a:pt x="33020" y="11430"/>
                  </a:lnTo>
                  <a:lnTo>
                    <a:pt x="41910" y="6350"/>
                  </a:lnTo>
                  <a:lnTo>
                    <a:pt x="50800" y="2540"/>
                  </a:lnTo>
                  <a:lnTo>
                    <a:pt x="59690" y="1270"/>
                  </a:lnTo>
                  <a:lnTo>
                    <a:pt x="67310" y="0"/>
                  </a:lnTo>
                  <a:lnTo>
                    <a:pt x="80010" y="0"/>
                  </a:lnTo>
                  <a:lnTo>
                    <a:pt x="154940" y="0"/>
                  </a:lnTo>
                  <a:lnTo>
                    <a:pt x="160020" y="1270"/>
                  </a:lnTo>
                  <a:lnTo>
                    <a:pt x="168910" y="6350"/>
                  </a:lnTo>
                  <a:lnTo>
                    <a:pt x="173990" y="8890"/>
                  </a:lnTo>
                  <a:lnTo>
                    <a:pt x="181610" y="10160"/>
                  </a:lnTo>
                  <a:lnTo>
                    <a:pt x="189230" y="11430"/>
                  </a:lnTo>
                  <a:lnTo>
                    <a:pt x="194310" y="11430"/>
                  </a:lnTo>
                  <a:lnTo>
                    <a:pt x="205740" y="12700"/>
                  </a:lnTo>
                  <a:lnTo>
                    <a:pt x="210820" y="13970"/>
                  </a:lnTo>
                  <a:lnTo>
                    <a:pt x="219710" y="19050"/>
                  </a:lnTo>
                  <a:lnTo>
                    <a:pt x="228600" y="22860"/>
                  </a:lnTo>
                  <a:lnTo>
                    <a:pt x="232410" y="24130"/>
                  </a:lnTo>
                  <a:lnTo>
                    <a:pt x="241300" y="27940"/>
                  </a:lnTo>
                  <a:lnTo>
                    <a:pt x="245110" y="31750"/>
                  </a:lnTo>
                  <a:lnTo>
                    <a:pt x="254000" y="35560"/>
                  </a:lnTo>
                  <a:lnTo>
                    <a:pt x="257810" y="35560"/>
                  </a:lnTo>
                  <a:lnTo>
                    <a:pt x="261620" y="38100"/>
                  </a:lnTo>
                  <a:lnTo>
                    <a:pt x="262890" y="40640"/>
                  </a:lnTo>
                  <a:lnTo>
                    <a:pt x="264160" y="44450"/>
                  </a:lnTo>
                  <a:lnTo>
                    <a:pt x="266700" y="48260"/>
                  </a:lnTo>
                  <a:lnTo>
                    <a:pt x="269240" y="52070"/>
                  </a:lnTo>
                  <a:lnTo>
                    <a:pt x="273050" y="55880"/>
                  </a:lnTo>
                  <a:lnTo>
                    <a:pt x="276860" y="58420"/>
                  </a:lnTo>
                  <a:lnTo>
                    <a:pt x="284480" y="60960"/>
                  </a:lnTo>
                  <a:lnTo>
                    <a:pt x="292100" y="66040"/>
                  </a:lnTo>
                  <a:lnTo>
                    <a:pt x="295910" y="69850"/>
                  </a:lnTo>
                  <a:lnTo>
                    <a:pt x="300990" y="73660"/>
                  </a:lnTo>
                  <a:lnTo>
                    <a:pt x="304800" y="77470"/>
                  </a:lnTo>
                  <a:lnTo>
                    <a:pt x="308610" y="81280"/>
                  </a:lnTo>
                  <a:lnTo>
                    <a:pt x="312420" y="85090"/>
                  </a:lnTo>
                  <a:lnTo>
                    <a:pt x="313690" y="88900"/>
                  </a:lnTo>
                  <a:lnTo>
                    <a:pt x="314960" y="92710"/>
                  </a:lnTo>
                  <a:lnTo>
                    <a:pt x="317500" y="97790"/>
                  </a:lnTo>
                  <a:lnTo>
                    <a:pt x="320040" y="101600"/>
                  </a:lnTo>
                  <a:lnTo>
                    <a:pt x="323850" y="105410"/>
                  </a:lnTo>
                  <a:lnTo>
                    <a:pt x="327660" y="109220"/>
                  </a:lnTo>
                  <a:lnTo>
                    <a:pt x="331470" y="110490"/>
                  </a:lnTo>
                  <a:lnTo>
                    <a:pt x="335280" y="111760"/>
                  </a:lnTo>
                  <a:lnTo>
                    <a:pt x="337820" y="114300"/>
                  </a:lnTo>
                  <a:lnTo>
                    <a:pt x="339090" y="116840"/>
                  </a:lnTo>
                  <a:lnTo>
                    <a:pt x="340360" y="120650"/>
                  </a:lnTo>
                  <a:lnTo>
                    <a:pt x="342900" y="124460"/>
                  </a:lnTo>
                  <a:lnTo>
                    <a:pt x="345440" y="128270"/>
                  </a:lnTo>
                  <a:lnTo>
                    <a:pt x="349250" y="132080"/>
                  </a:lnTo>
                  <a:lnTo>
                    <a:pt x="351790" y="135890"/>
                  </a:lnTo>
                  <a:lnTo>
                    <a:pt x="353060" y="139700"/>
                  </a:lnTo>
                  <a:lnTo>
                    <a:pt x="353060" y="143510"/>
                  </a:lnTo>
                  <a:lnTo>
                    <a:pt x="355600" y="148590"/>
                  </a:lnTo>
                  <a:lnTo>
                    <a:pt x="358140" y="152400"/>
                  </a:lnTo>
                  <a:lnTo>
                    <a:pt x="361950" y="156210"/>
                  </a:lnTo>
                  <a:lnTo>
                    <a:pt x="364490" y="161290"/>
                  </a:lnTo>
                  <a:lnTo>
                    <a:pt x="365760" y="165100"/>
                  </a:lnTo>
                  <a:lnTo>
                    <a:pt x="368300" y="1778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Arial" pitchFamily="34" charset="0"/>
                <a:cs typeface="Arial" pitchFamily="34" charset="0"/>
              </a:endParaRPr>
            </a:p>
          </p:txBody>
        </p:sp>
        <p:sp>
          <p:nvSpPr>
            <p:cNvPr id="18" name="Freeform 17"/>
            <p:cNvSpPr/>
            <p:nvPr/>
          </p:nvSpPr>
          <p:spPr>
            <a:xfrm>
              <a:off x="2286000" y="4114800"/>
              <a:ext cx="101601" cy="165101"/>
            </a:xfrm>
            <a:custGeom>
              <a:avLst/>
              <a:gdLst/>
              <a:ahLst/>
              <a:cxnLst/>
              <a:rect l="0" t="0" r="0" b="0"/>
              <a:pathLst>
                <a:path w="101601" h="165101">
                  <a:moveTo>
                    <a:pt x="101600" y="0"/>
                  </a:moveTo>
                  <a:lnTo>
                    <a:pt x="83820" y="17780"/>
                  </a:lnTo>
                  <a:lnTo>
                    <a:pt x="81280" y="21590"/>
                  </a:lnTo>
                  <a:lnTo>
                    <a:pt x="80010" y="25400"/>
                  </a:lnTo>
                  <a:lnTo>
                    <a:pt x="78740" y="30480"/>
                  </a:lnTo>
                  <a:lnTo>
                    <a:pt x="76200" y="34290"/>
                  </a:lnTo>
                  <a:lnTo>
                    <a:pt x="73660" y="38100"/>
                  </a:lnTo>
                  <a:lnTo>
                    <a:pt x="69850" y="41910"/>
                  </a:lnTo>
                  <a:lnTo>
                    <a:pt x="67310" y="46990"/>
                  </a:lnTo>
                  <a:lnTo>
                    <a:pt x="66040" y="50800"/>
                  </a:lnTo>
                  <a:lnTo>
                    <a:pt x="66040" y="54610"/>
                  </a:lnTo>
                  <a:lnTo>
                    <a:pt x="63500" y="59690"/>
                  </a:lnTo>
                  <a:lnTo>
                    <a:pt x="60960" y="63500"/>
                  </a:lnTo>
                  <a:lnTo>
                    <a:pt x="57150" y="67310"/>
                  </a:lnTo>
                  <a:lnTo>
                    <a:pt x="53340" y="72390"/>
                  </a:lnTo>
                  <a:lnTo>
                    <a:pt x="49530" y="76200"/>
                  </a:lnTo>
                  <a:lnTo>
                    <a:pt x="45720" y="80010"/>
                  </a:lnTo>
                  <a:lnTo>
                    <a:pt x="43180" y="85090"/>
                  </a:lnTo>
                  <a:lnTo>
                    <a:pt x="41910" y="88900"/>
                  </a:lnTo>
                  <a:lnTo>
                    <a:pt x="40640" y="92710"/>
                  </a:lnTo>
                  <a:lnTo>
                    <a:pt x="38100" y="97790"/>
                  </a:lnTo>
                  <a:lnTo>
                    <a:pt x="35560" y="101600"/>
                  </a:lnTo>
                  <a:lnTo>
                    <a:pt x="31750" y="105410"/>
                  </a:lnTo>
                  <a:lnTo>
                    <a:pt x="29210" y="110490"/>
                  </a:lnTo>
                  <a:lnTo>
                    <a:pt x="27940" y="114300"/>
                  </a:lnTo>
                  <a:lnTo>
                    <a:pt x="27940" y="118110"/>
                  </a:lnTo>
                  <a:lnTo>
                    <a:pt x="25400" y="123190"/>
                  </a:lnTo>
                  <a:lnTo>
                    <a:pt x="22860" y="127000"/>
                  </a:lnTo>
                  <a:lnTo>
                    <a:pt x="19050" y="130810"/>
                  </a:lnTo>
                  <a:lnTo>
                    <a:pt x="16510" y="135890"/>
                  </a:lnTo>
                  <a:lnTo>
                    <a:pt x="15240" y="139700"/>
                  </a:lnTo>
                  <a:lnTo>
                    <a:pt x="15240" y="143510"/>
                  </a:lnTo>
                  <a:lnTo>
                    <a:pt x="12700" y="148590"/>
                  </a:lnTo>
                  <a:lnTo>
                    <a:pt x="10160" y="152400"/>
                  </a:lnTo>
                  <a:lnTo>
                    <a:pt x="0" y="1651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Arial" pitchFamily="34" charset="0"/>
                <a:cs typeface="Arial" pitchFamily="34" charset="0"/>
              </a:endParaRPr>
            </a:p>
          </p:txBody>
        </p:sp>
        <p:sp>
          <p:nvSpPr>
            <p:cNvPr id="19" name="Freeform 18"/>
            <p:cNvSpPr/>
            <p:nvPr/>
          </p:nvSpPr>
          <p:spPr>
            <a:xfrm>
              <a:off x="3441700" y="4838700"/>
              <a:ext cx="88901" cy="165101"/>
            </a:xfrm>
            <a:custGeom>
              <a:avLst/>
              <a:gdLst/>
              <a:ahLst/>
              <a:cxnLst/>
              <a:rect l="0" t="0" r="0" b="0"/>
              <a:pathLst>
                <a:path w="88901" h="165101">
                  <a:moveTo>
                    <a:pt x="88900" y="0"/>
                  </a:moveTo>
                  <a:lnTo>
                    <a:pt x="88900" y="6350"/>
                  </a:lnTo>
                  <a:lnTo>
                    <a:pt x="87630" y="10160"/>
                  </a:lnTo>
                  <a:lnTo>
                    <a:pt x="85090" y="13970"/>
                  </a:lnTo>
                  <a:lnTo>
                    <a:pt x="82550" y="17780"/>
                  </a:lnTo>
                  <a:lnTo>
                    <a:pt x="80010" y="21590"/>
                  </a:lnTo>
                  <a:lnTo>
                    <a:pt x="78740" y="25400"/>
                  </a:lnTo>
                  <a:lnTo>
                    <a:pt x="77470" y="30480"/>
                  </a:lnTo>
                  <a:lnTo>
                    <a:pt x="76200" y="33020"/>
                  </a:lnTo>
                  <a:lnTo>
                    <a:pt x="73660" y="34290"/>
                  </a:lnTo>
                  <a:lnTo>
                    <a:pt x="69850" y="35560"/>
                  </a:lnTo>
                  <a:lnTo>
                    <a:pt x="66040" y="39370"/>
                  </a:lnTo>
                  <a:lnTo>
                    <a:pt x="62230" y="44450"/>
                  </a:lnTo>
                  <a:lnTo>
                    <a:pt x="58420" y="50800"/>
                  </a:lnTo>
                  <a:lnTo>
                    <a:pt x="55880" y="55880"/>
                  </a:lnTo>
                  <a:lnTo>
                    <a:pt x="54610" y="62230"/>
                  </a:lnTo>
                  <a:lnTo>
                    <a:pt x="53340" y="66040"/>
                  </a:lnTo>
                  <a:lnTo>
                    <a:pt x="50800" y="71120"/>
                  </a:lnTo>
                  <a:lnTo>
                    <a:pt x="48260" y="76200"/>
                  </a:lnTo>
                  <a:lnTo>
                    <a:pt x="44450" y="80010"/>
                  </a:lnTo>
                  <a:lnTo>
                    <a:pt x="41910" y="83820"/>
                  </a:lnTo>
                  <a:lnTo>
                    <a:pt x="40640" y="88900"/>
                  </a:lnTo>
                  <a:lnTo>
                    <a:pt x="40640" y="92710"/>
                  </a:lnTo>
                  <a:lnTo>
                    <a:pt x="38100" y="97790"/>
                  </a:lnTo>
                  <a:lnTo>
                    <a:pt x="35560" y="101600"/>
                  </a:lnTo>
                  <a:lnTo>
                    <a:pt x="31750" y="105410"/>
                  </a:lnTo>
                  <a:lnTo>
                    <a:pt x="29210" y="110490"/>
                  </a:lnTo>
                  <a:lnTo>
                    <a:pt x="27940" y="114300"/>
                  </a:lnTo>
                  <a:lnTo>
                    <a:pt x="27940" y="118110"/>
                  </a:lnTo>
                  <a:lnTo>
                    <a:pt x="25400" y="123190"/>
                  </a:lnTo>
                  <a:lnTo>
                    <a:pt x="22860" y="127000"/>
                  </a:lnTo>
                  <a:lnTo>
                    <a:pt x="19050" y="130810"/>
                  </a:lnTo>
                  <a:lnTo>
                    <a:pt x="16510" y="135890"/>
                  </a:lnTo>
                  <a:lnTo>
                    <a:pt x="15240" y="139700"/>
                  </a:lnTo>
                  <a:lnTo>
                    <a:pt x="15240" y="143510"/>
                  </a:lnTo>
                  <a:lnTo>
                    <a:pt x="12700" y="148590"/>
                  </a:lnTo>
                  <a:lnTo>
                    <a:pt x="10160" y="152400"/>
                  </a:lnTo>
                  <a:lnTo>
                    <a:pt x="0" y="1651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Arial" pitchFamily="34" charset="0"/>
                <a:cs typeface="Arial" pitchFamily="34" charset="0"/>
              </a:endParaRPr>
            </a:p>
          </p:txBody>
        </p:sp>
        <p:sp>
          <p:nvSpPr>
            <p:cNvPr id="20" name="TextBox 19"/>
            <p:cNvSpPr txBox="1"/>
            <p:nvPr/>
          </p:nvSpPr>
          <p:spPr>
            <a:xfrm>
              <a:off x="4495800" y="3759200"/>
              <a:ext cx="5080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a</a:t>
              </a:r>
              <a:endParaRPr lang="en-US" b="1">
                <a:solidFill>
                  <a:srgbClr val="000000"/>
                </a:solidFill>
                <a:latin typeface="Arial" pitchFamily="34" charset="0"/>
                <a:cs typeface="Arial" pitchFamily="34" charset="0"/>
              </a:endParaRPr>
            </a:p>
          </p:txBody>
        </p:sp>
        <p:sp>
          <p:nvSpPr>
            <p:cNvPr id="21" name="TextBox 20"/>
            <p:cNvSpPr txBox="1"/>
            <p:nvPr/>
          </p:nvSpPr>
          <p:spPr>
            <a:xfrm>
              <a:off x="4737100" y="4902200"/>
              <a:ext cx="508000" cy="298697"/>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b</a:t>
              </a:r>
              <a:endParaRPr lang="en-US" b="1">
                <a:solidFill>
                  <a:srgbClr val="000000"/>
                </a:solidFill>
                <a:latin typeface="Arial" pitchFamily="34" charset="0"/>
                <a:cs typeface="Arial" pitchFamily="34" charset="0"/>
              </a:endParaRPr>
            </a:p>
          </p:txBody>
        </p:sp>
      </p:grpSp>
      <p:pic>
        <p:nvPicPr>
          <p:cNvPr id="23" name="Picture 2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78517"/>
            <a:ext cx="3950970" cy="78516"/>
          </a:xfrm>
          <a:prstGeom prst="rect">
            <a:avLst/>
          </a:prstGeom>
          <a:solidFill>
            <a:scrgbClr r="0" g="0" b="0">
              <a:alpha val="0"/>
            </a:scrgbClr>
          </a:solidFill>
        </p:spPr>
      </p:pic>
      <p:sp>
        <p:nvSpPr>
          <p:cNvPr id="24" name="TextBox 23"/>
          <p:cNvSpPr txBox="1"/>
          <p:nvPr/>
        </p:nvSpPr>
        <p:spPr>
          <a:xfrm>
            <a:off x="2928214" y="2313879"/>
            <a:ext cx="429718" cy="537947"/>
          </a:xfrm>
          <a:prstGeom prst="rect">
            <a:avLst/>
          </a:prstGeom>
          <a:noFill/>
        </p:spPr>
        <p:txBody>
          <a:bodyPr wrap="square" lIns="106025" tIns="53012" rIns="106025" bIns="53012" rtlCol="0">
            <a:spAutoFit/>
          </a:bodyPr>
          <a:lstStyle/>
          <a:p>
            <a:r>
              <a:rPr lang="en-US" sz="2800" b="1" dirty="0">
                <a:solidFill>
                  <a:srgbClr val="000000"/>
                </a:solidFill>
                <a:latin typeface="Arial" pitchFamily="34" charset="0"/>
                <a:cs typeface="Arial" pitchFamily="34" charset="0"/>
              </a:rPr>
              <a:t>A</a:t>
            </a:r>
          </a:p>
        </p:txBody>
      </p:sp>
      <p:sp>
        <p:nvSpPr>
          <p:cNvPr id="25" name="TextBox 24"/>
          <p:cNvSpPr txBox="1"/>
          <p:nvPr/>
        </p:nvSpPr>
        <p:spPr>
          <a:xfrm>
            <a:off x="2941527" y="3778803"/>
            <a:ext cx="424978" cy="537947"/>
          </a:xfrm>
          <a:prstGeom prst="rect">
            <a:avLst/>
          </a:prstGeom>
          <a:noFill/>
        </p:spPr>
        <p:txBody>
          <a:bodyPr wrap="square" lIns="106025" tIns="53012" rIns="106025" bIns="53012" rtlCol="0">
            <a:spAutoFit/>
          </a:bodyPr>
          <a:lstStyle/>
          <a:p>
            <a:r>
              <a:rPr lang="en-US" sz="2800" b="1" dirty="0">
                <a:solidFill>
                  <a:srgbClr val="000000"/>
                </a:solidFill>
                <a:latin typeface="Arial" pitchFamily="34" charset="0"/>
                <a:cs typeface="Arial" pitchFamily="34" charset="0"/>
              </a:rPr>
              <a:t>B</a:t>
            </a:r>
          </a:p>
        </p:txBody>
      </p:sp>
      <p:sp>
        <p:nvSpPr>
          <p:cNvPr id="26" name="TextBox 25"/>
          <p:cNvSpPr txBox="1"/>
          <p:nvPr/>
        </p:nvSpPr>
        <p:spPr>
          <a:xfrm>
            <a:off x="2935523" y="5036810"/>
            <a:ext cx="364299" cy="537947"/>
          </a:xfrm>
          <a:prstGeom prst="rect">
            <a:avLst/>
          </a:prstGeom>
          <a:noFill/>
        </p:spPr>
        <p:txBody>
          <a:bodyPr wrap="square" lIns="106025" tIns="53012" rIns="106025" bIns="53012" rtlCol="0">
            <a:spAutoFit/>
          </a:bodyPr>
          <a:lstStyle/>
          <a:p>
            <a:r>
              <a:rPr lang="en-US" sz="2800" b="1" dirty="0">
                <a:solidFill>
                  <a:srgbClr val="000000"/>
                </a:solidFill>
                <a:latin typeface="Arial" pitchFamily="34" charset="0"/>
                <a:cs typeface="Arial" pitchFamily="34" charset="0"/>
              </a:rPr>
              <a:t>C</a:t>
            </a:r>
          </a:p>
        </p:txBody>
      </p:sp>
      <p:sp>
        <p:nvSpPr>
          <p:cNvPr id="27" name="Oval 26"/>
          <p:cNvSpPr/>
          <p:nvPr/>
        </p:nvSpPr>
        <p:spPr>
          <a:xfrm>
            <a:off x="2152650" y="2359881"/>
            <a:ext cx="415564"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2163968" y="3797853"/>
            <a:ext cx="416084"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2151030" y="505981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2156700" y="69516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TextBox 30"/>
          <p:cNvSpPr txBox="1"/>
          <p:nvPr/>
        </p:nvSpPr>
        <p:spPr>
          <a:xfrm>
            <a:off x="2944826" y="6930912"/>
            <a:ext cx="364299" cy="537947"/>
          </a:xfrm>
          <a:prstGeom prst="rect">
            <a:avLst/>
          </a:prstGeom>
          <a:noFill/>
        </p:spPr>
        <p:txBody>
          <a:bodyPr wrap="square" lIns="106025" tIns="53012" rIns="106025" bIns="53012" rtlCol="0">
            <a:spAutoFit/>
          </a:bodyPr>
          <a:lstStyle/>
          <a:p>
            <a:r>
              <a:rPr lang="en-US" sz="2800" b="1" dirty="0">
                <a:solidFill>
                  <a:srgbClr val="000000"/>
                </a:solidFill>
                <a:latin typeface="Arial" pitchFamily="34" charset="0"/>
                <a:cs typeface="Arial" pitchFamily="34" charset="0"/>
              </a:rPr>
              <a:t>D</a:t>
            </a:r>
          </a:p>
        </p:txBody>
      </p:sp>
    </p:spTree>
    <p:extLst>
      <p:ext uri="{BB962C8B-B14F-4D97-AF65-F5344CB8AC3E}">
        <p14:creationId xmlns:p14="http://schemas.microsoft.com/office/powerpoint/2010/main" val="2923575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95" y="984655"/>
            <a:ext cx="78145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72235" y="984655"/>
            <a:ext cx="581025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Find the value of x for which a||b.</a:t>
            </a:r>
            <a:endParaRPr lang="en-US" sz="2800" b="1" dirty="0">
              <a:solidFill>
                <a:srgbClr val="000000"/>
              </a:solidFill>
              <a:latin typeface="Arial" pitchFamily="34" charset="0"/>
              <a:cs typeface="Arial" pitchFamily="34" charset="0"/>
            </a:endParaRPr>
          </a:p>
        </p:txBody>
      </p:sp>
      <p:cxnSp>
        <p:nvCxnSpPr>
          <p:cNvPr id="4" name="Straight Connector 3"/>
          <p:cNvCxnSpPr/>
          <p:nvPr/>
        </p:nvCxnSpPr>
        <p:spPr>
          <a:xfrm>
            <a:off x="6877050" y="3068555"/>
            <a:ext cx="3108484"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949678" y="4623176"/>
            <a:ext cx="3050381"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879318" y="1969328"/>
            <a:ext cx="2048113" cy="362745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6964203" y="1623857"/>
            <a:ext cx="2062639" cy="4035734"/>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61434" y="2675973"/>
            <a:ext cx="1307306" cy="400110"/>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(6x-20)</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9" name="TextBox 8"/>
          <p:cNvSpPr txBox="1"/>
          <p:nvPr/>
        </p:nvSpPr>
        <p:spPr>
          <a:xfrm>
            <a:off x="8108156" y="5003400"/>
            <a:ext cx="784384" cy="400110"/>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4x</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10" name="TextBox 9"/>
          <p:cNvSpPr txBox="1"/>
          <p:nvPr/>
        </p:nvSpPr>
        <p:spPr>
          <a:xfrm>
            <a:off x="8668226" y="4736445"/>
            <a:ext cx="784384" cy="400110"/>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2x</a:t>
            </a:r>
            <a:r>
              <a:rPr lang="en-US" sz="2000" b="1" baseline="70000" dirty="0" smtClean="0">
                <a:solidFill>
                  <a:srgbClr val="000000"/>
                </a:solidFill>
                <a:latin typeface="Arial" pitchFamily="34" charset="0"/>
                <a:cs typeface="Arial" pitchFamily="34" charset="0"/>
              </a:rPr>
              <a:t>0</a:t>
            </a:r>
            <a:endParaRPr lang="en-US" sz="2000" b="1" baseline="70000" dirty="0">
              <a:solidFill>
                <a:srgbClr val="000000"/>
              </a:solidFill>
              <a:latin typeface="Arial" pitchFamily="34" charset="0"/>
              <a:cs typeface="Arial" pitchFamily="34" charset="0"/>
            </a:endParaRPr>
          </a:p>
        </p:txBody>
      </p:sp>
      <p:sp>
        <p:nvSpPr>
          <p:cNvPr id="11" name="TextBox 10"/>
          <p:cNvSpPr txBox="1"/>
          <p:nvPr/>
        </p:nvSpPr>
        <p:spPr>
          <a:xfrm>
            <a:off x="10145315" y="2801601"/>
            <a:ext cx="581025" cy="400110"/>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a</a:t>
            </a:r>
            <a:endParaRPr lang="en-US" sz="2000" b="1" dirty="0">
              <a:solidFill>
                <a:srgbClr val="000000"/>
              </a:solidFill>
              <a:latin typeface="Arial" pitchFamily="34" charset="0"/>
              <a:cs typeface="Arial" pitchFamily="34" charset="0"/>
            </a:endParaRPr>
          </a:p>
        </p:txBody>
      </p:sp>
      <p:sp>
        <p:nvSpPr>
          <p:cNvPr id="12" name="TextBox 11"/>
          <p:cNvSpPr txBox="1"/>
          <p:nvPr/>
        </p:nvSpPr>
        <p:spPr>
          <a:xfrm>
            <a:off x="10087213" y="4544661"/>
            <a:ext cx="581025" cy="400110"/>
          </a:xfrm>
          <a:prstGeom prst="rect">
            <a:avLst/>
          </a:prstGeom>
          <a:noFill/>
        </p:spPr>
        <p:txBody>
          <a:bodyPr vert="horz" rtlCol="0">
            <a:spAutoFit/>
          </a:bodyPr>
          <a:lstStyle/>
          <a:p>
            <a:r>
              <a:rPr lang="en-US" sz="2000" b="1" smtClean="0">
                <a:solidFill>
                  <a:srgbClr val="000000"/>
                </a:solidFill>
                <a:latin typeface="Arial" pitchFamily="34" charset="0"/>
                <a:cs typeface="Arial" pitchFamily="34" charset="0"/>
              </a:rPr>
              <a:t>b</a:t>
            </a:r>
            <a:endParaRPr lang="en-US" sz="2000" b="1">
              <a:solidFill>
                <a:srgbClr val="000000"/>
              </a:solidFill>
              <a:latin typeface="Arial" pitchFamily="34" charset="0"/>
              <a:cs typeface="Arial" pitchFamily="34" charset="0"/>
            </a:endParaRPr>
          </a:p>
        </p:txBody>
      </p:sp>
      <p:pic>
        <p:nvPicPr>
          <p:cNvPr id="13" name="Picture 1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78517"/>
            <a:ext cx="4648200" cy="78516"/>
          </a:xfrm>
          <a:prstGeom prst="rect">
            <a:avLst/>
          </a:prstGeom>
          <a:solidFill>
            <a:scrgbClr r="0" g="0" b="0">
              <a:alpha val="0"/>
            </a:scrgbClr>
          </a:solidFill>
        </p:spPr>
      </p:pic>
    </p:spTree>
    <p:extLst>
      <p:ext uri="{BB962C8B-B14F-4D97-AF65-F5344CB8AC3E}">
        <p14:creationId xmlns:p14="http://schemas.microsoft.com/office/powerpoint/2010/main" val="680338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476" y="1040502"/>
            <a:ext cx="9235774"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Real-life problem. </a:t>
            </a:r>
            <a:r>
              <a:rPr lang="en-US" sz="2400" dirty="0" smtClean="0">
                <a:solidFill>
                  <a:srgbClr val="0000FF"/>
                </a:solidFill>
                <a:latin typeface="Arial" pitchFamily="34" charset="0"/>
                <a:cs typeface="Arial" pitchFamily="34" charset="0"/>
              </a:rPr>
              <a:t>The rectangular frame for a picture or painting is made of 4 pieces that have the corners are cut to form 45</a:t>
            </a:r>
            <a:r>
              <a:rPr lang="en-US" sz="2400" baseline="70000" dirty="0" smtClean="0">
                <a:solidFill>
                  <a:srgbClr val="0000FF"/>
                </a:solidFill>
                <a:latin typeface="Arial" pitchFamily="34" charset="0"/>
                <a:cs typeface="Arial" pitchFamily="34" charset="0"/>
              </a:rPr>
              <a:t>0</a:t>
            </a:r>
            <a:r>
              <a:rPr lang="en-US" sz="2400" dirty="0" smtClean="0">
                <a:solidFill>
                  <a:srgbClr val="0000FF"/>
                </a:solidFill>
                <a:latin typeface="Arial" pitchFamily="34" charset="0"/>
                <a:cs typeface="Arial" pitchFamily="34" charset="0"/>
              </a:rPr>
              <a:t> angles. Why is it constructed this way?</a:t>
            </a:r>
            <a:endParaRPr lang="en-US" sz="2400" dirty="0">
              <a:solidFill>
                <a:srgbClr val="0000FF"/>
              </a:solidFill>
              <a:latin typeface="Arial" pitchFamily="34" charset="0"/>
              <a:cs typeface="Arial" pitchFamily="34" charset="0"/>
            </a:endParaRPr>
          </a:p>
        </p:txBody>
      </p:sp>
      <p:grpSp>
        <p:nvGrpSpPr>
          <p:cNvPr id="7" name="Group 6"/>
          <p:cNvGrpSpPr/>
          <p:nvPr/>
        </p:nvGrpSpPr>
        <p:grpSpPr>
          <a:xfrm>
            <a:off x="3154863" y="2999711"/>
            <a:ext cx="2456075" cy="2842289"/>
            <a:chOff x="2263965" y="1676400"/>
            <a:chExt cx="2147388" cy="2298701"/>
          </a:xfrm>
        </p:grpSpPr>
        <p:sp>
          <p:nvSpPr>
            <p:cNvPr id="3" name="Freeform 2"/>
            <p:cNvSpPr/>
            <p:nvPr/>
          </p:nvSpPr>
          <p:spPr>
            <a:xfrm>
              <a:off x="2451100" y="3594100"/>
              <a:ext cx="1917701" cy="381001"/>
            </a:xfrm>
            <a:custGeom>
              <a:avLst/>
              <a:gdLst/>
              <a:ahLst/>
              <a:cxnLst/>
              <a:rect l="0" t="0" r="0" b="0"/>
              <a:pathLst>
                <a:path w="1917701" h="381001">
                  <a:moveTo>
                    <a:pt x="0" y="381000"/>
                  </a:moveTo>
                  <a:lnTo>
                    <a:pt x="383540" y="0"/>
                  </a:lnTo>
                  <a:lnTo>
                    <a:pt x="1534160" y="0"/>
                  </a:lnTo>
                  <a:lnTo>
                    <a:pt x="1917700" y="381000"/>
                  </a:lnTo>
                  <a:close/>
                </a:path>
              </a:pathLst>
            </a:custGeom>
            <a:solidFill>
              <a:srgbClr val="7FFFD4"/>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 name="Freeform 3"/>
            <p:cNvSpPr/>
            <p:nvPr/>
          </p:nvSpPr>
          <p:spPr>
            <a:xfrm rot="5383200">
              <a:off x="1364488" y="2624582"/>
              <a:ext cx="2192402" cy="393447"/>
            </a:xfrm>
            <a:custGeom>
              <a:avLst/>
              <a:gdLst/>
              <a:ahLst/>
              <a:cxnLst/>
              <a:rect l="0" t="0" r="0" b="0"/>
              <a:pathLst>
                <a:path w="2192402" h="393447">
                  <a:moveTo>
                    <a:pt x="0" y="393446"/>
                  </a:moveTo>
                  <a:lnTo>
                    <a:pt x="438404" y="0"/>
                  </a:lnTo>
                  <a:lnTo>
                    <a:pt x="1753870" y="0"/>
                  </a:lnTo>
                  <a:lnTo>
                    <a:pt x="2192401" y="393446"/>
                  </a:lnTo>
                  <a:close/>
                </a:path>
              </a:pathLst>
            </a:custGeom>
            <a:solidFill>
              <a:srgbClr val="7FFFD4"/>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Freeform 4"/>
            <p:cNvSpPr/>
            <p:nvPr/>
          </p:nvSpPr>
          <p:spPr>
            <a:xfrm rot="16200000">
              <a:off x="3184686" y="2583233"/>
              <a:ext cx="2027989" cy="425345"/>
            </a:xfrm>
            <a:custGeom>
              <a:avLst/>
              <a:gdLst/>
              <a:ahLst/>
              <a:cxnLst/>
              <a:rect l="0" t="0" r="0" b="0"/>
              <a:pathLst>
                <a:path w="2192402" h="393447">
                  <a:moveTo>
                    <a:pt x="0" y="393446"/>
                  </a:moveTo>
                  <a:lnTo>
                    <a:pt x="438404" y="0"/>
                  </a:lnTo>
                  <a:lnTo>
                    <a:pt x="1753870" y="0"/>
                  </a:lnTo>
                  <a:lnTo>
                    <a:pt x="2192401" y="393446"/>
                  </a:lnTo>
                  <a:close/>
                </a:path>
              </a:pathLst>
            </a:custGeom>
            <a:solidFill>
              <a:srgbClr val="7FFFD4"/>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Freeform 5"/>
            <p:cNvSpPr/>
            <p:nvPr/>
          </p:nvSpPr>
          <p:spPr>
            <a:xfrm rot="10742400">
              <a:off x="2438400" y="1676400"/>
              <a:ext cx="1917701" cy="381001"/>
            </a:xfrm>
            <a:custGeom>
              <a:avLst/>
              <a:gdLst/>
              <a:ahLst/>
              <a:cxnLst/>
              <a:rect l="0" t="0" r="0" b="0"/>
              <a:pathLst>
                <a:path w="1917701" h="381001">
                  <a:moveTo>
                    <a:pt x="0" y="381000"/>
                  </a:moveTo>
                  <a:lnTo>
                    <a:pt x="383540" y="0"/>
                  </a:lnTo>
                  <a:lnTo>
                    <a:pt x="1534160" y="0"/>
                  </a:lnTo>
                  <a:lnTo>
                    <a:pt x="1917700" y="381000"/>
                  </a:lnTo>
                  <a:close/>
                </a:path>
              </a:pathLst>
            </a:custGeom>
            <a:solidFill>
              <a:srgbClr val="7FFFD4"/>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spTree>
    <p:extLst>
      <p:ext uri="{BB962C8B-B14F-4D97-AF65-F5344CB8AC3E}">
        <p14:creationId xmlns:p14="http://schemas.microsoft.com/office/powerpoint/2010/main" val="705312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6347" y="764585"/>
            <a:ext cx="9125903"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Equations of Lines and Slope</a:t>
            </a:r>
            <a:endParaRPr lang="en-US" sz="4800" b="1" dirty="0">
              <a:solidFill>
                <a:srgbClr val="0000FF"/>
              </a:solidFill>
              <a:latin typeface="Arial" pitchFamily="34" charset="0"/>
              <a:cs typeface="Arial" pitchFamily="34" charset="0"/>
            </a:endParaRPr>
          </a:p>
        </p:txBody>
      </p:sp>
      <p:sp>
        <p:nvSpPr>
          <p:cNvPr id="3" name="TextBox 2"/>
          <p:cNvSpPr txBox="1"/>
          <p:nvPr/>
        </p:nvSpPr>
        <p:spPr>
          <a:xfrm>
            <a:off x="8013620" y="2445967"/>
            <a:ext cx="2673430" cy="707886"/>
          </a:xfrm>
          <a:prstGeom prst="rect">
            <a:avLst/>
          </a:prstGeom>
          <a:noFill/>
        </p:spPr>
        <p:txBody>
          <a:bodyPr vert="horz" wrap="square" rtlCol="0">
            <a:spAutoFit/>
          </a:bodyPr>
          <a:lstStyle/>
          <a:p>
            <a:r>
              <a:rPr lang="en-US" sz="2000" b="1" i="1" smtClean="0">
                <a:solidFill>
                  <a:srgbClr val="0000FF"/>
                </a:solidFill>
                <a:latin typeface="Arial" pitchFamily="34" charset="0"/>
                <a:cs typeface="Arial" pitchFamily="34" charset="0"/>
              </a:rPr>
              <a:t>Return to Table </a:t>
            </a:r>
          </a:p>
          <a:p>
            <a:r>
              <a:rPr lang="en-US" sz="2000" b="1" i="1" smtClean="0">
                <a:solidFill>
                  <a:srgbClr val="0000FF"/>
                </a:solidFill>
                <a:latin typeface="Arial" pitchFamily="34" charset="0"/>
                <a:cs typeface="Arial" pitchFamily="34" charset="0"/>
              </a:rPr>
              <a:t>of Contents</a:t>
            </a:r>
            <a:endParaRPr lang="en-US" sz="2000" b="1" i="1">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648949" y="2357470"/>
            <a:ext cx="2677138" cy="874440"/>
          </a:xfrm>
          <a:custGeom>
            <a:avLst/>
            <a:gdLst/>
            <a:ahLst/>
            <a:cxnLst/>
            <a:rect l="0" t="0" r="0" b="0"/>
            <a:pathLst>
              <a:path w="3238501" h="342901">
                <a:moveTo>
                  <a:pt x="0" y="0"/>
                </a:moveTo>
                <a:lnTo>
                  <a:pt x="3238500" y="0"/>
                </a:lnTo>
                <a:lnTo>
                  <a:pt x="3238500" y="342900"/>
                </a:lnTo>
                <a:lnTo>
                  <a:pt x="0" y="342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1739203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3711" y="1026160"/>
            <a:ext cx="9395922" cy="2371191"/>
            <a:chOff x="0" y="444500"/>
            <a:chExt cx="8966200" cy="1917701"/>
          </a:xfrm>
        </p:grpSpPr>
        <p:sp>
          <p:nvSpPr>
            <p:cNvPr id="2" name="TextBox 1"/>
            <p:cNvSpPr txBox="1"/>
            <p:nvPr/>
          </p:nvSpPr>
          <p:spPr>
            <a:xfrm>
              <a:off x="635000" y="444500"/>
              <a:ext cx="83312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You definitely remember an important theorem from Unit 1:</a:t>
              </a:r>
              <a:endParaRPr lang="en-US" sz="2400" b="1" dirty="0">
                <a:solidFill>
                  <a:srgbClr val="0000FF"/>
                </a:solidFill>
                <a:latin typeface="Arial" pitchFamily="34" charset="0"/>
                <a:cs typeface="Arial" pitchFamily="34" charset="0"/>
              </a:endParaRPr>
            </a:p>
          </p:txBody>
        </p:sp>
        <p:grpSp>
          <p:nvGrpSpPr>
            <p:cNvPr id="5" name="Group 4"/>
            <p:cNvGrpSpPr/>
            <p:nvPr/>
          </p:nvGrpSpPr>
          <p:grpSpPr>
            <a:xfrm>
              <a:off x="0" y="1295400"/>
              <a:ext cx="8573249" cy="1066801"/>
              <a:chOff x="0" y="1295400"/>
              <a:chExt cx="8573249" cy="1066801"/>
            </a:xfrm>
          </p:grpSpPr>
          <p:sp>
            <p:nvSpPr>
              <p:cNvPr id="3" name="Freeform 2"/>
              <p:cNvSpPr/>
              <p:nvPr/>
            </p:nvSpPr>
            <p:spPr>
              <a:xfrm>
                <a:off x="1371600" y="1295400"/>
                <a:ext cx="5930901" cy="1066801"/>
              </a:xfrm>
              <a:custGeom>
                <a:avLst/>
                <a:gdLst/>
                <a:ahLst/>
                <a:cxnLst/>
                <a:rect l="0" t="0" r="0" b="0"/>
                <a:pathLst>
                  <a:path w="5930901" h="1066801">
                    <a:moveTo>
                      <a:pt x="0" y="0"/>
                    </a:moveTo>
                    <a:lnTo>
                      <a:pt x="5930900" y="0"/>
                    </a:lnTo>
                    <a:lnTo>
                      <a:pt x="5930900" y="1066800"/>
                    </a:lnTo>
                    <a:lnTo>
                      <a:pt x="0" y="10668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 name="TextBox 3"/>
              <p:cNvSpPr txBox="1"/>
              <p:nvPr/>
            </p:nvSpPr>
            <p:spPr>
              <a:xfrm>
                <a:off x="0" y="1435100"/>
                <a:ext cx="8573249" cy="672069"/>
              </a:xfrm>
              <a:prstGeom prst="rect">
                <a:avLst/>
              </a:prstGeom>
              <a:noFill/>
            </p:spPr>
            <p:txBody>
              <a:bodyPr vert="horz" wrap="square" rtlCol="0">
                <a:spAutoFit/>
              </a:bodyPr>
              <a:lstStyle/>
              <a:p>
                <a:pPr algn="ctr"/>
                <a:r>
                  <a:rPr lang="en-US" sz="2400" b="1" dirty="0" smtClean="0">
                    <a:solidFill>
                      <a:srgbClr val="FF0000"/>
                    </a:solidFill>
                    <a:latin typeface="Arial" pitchFamily="34" charset="0"/>
                    <a:cs typeface="Arial" pitchFamily="34" charset="0"/>
                  </a:rPr>
                  <a:t>Through any two points in a plane there </a:t>
                </a:r>
              </a:p>
              <a:p>
                <a:pPr algn="ctr"/>
                <a:r>
                  <a:rPr lang="en-US" sz="2400" b="1" dirty="0" smtClean="0">
                    <a:solidFill>
                      <a:srgbClr val="FF0000"/>
                    </a:solidFill>
                    <a:latin typeface="Arial" pitchFamily="34" charset="0"/>
                    <a:cs typeface="Arial" pitchFamily="34" charset="0"/>
                  </a:rPr>
                  <a:t>can be drawn one and only one line.</a:t>
                </a:r>
                <a:endParaRPr lang="en-US" sz="2400" b="1" dirty="0">
                  <a:solidFill>
                    <a:srgbClr val="FF0000"/>
                  </a:solidFill>
                  <a:latin typeface="Arial" pitchFamily="34" charset="0"/>
                  <a:cs typeface="Arial" pitchFamily="34" charset="0"/>
                </a:endParaRPr>
              </a:p>
            </p:txBody>
          </p:sp>
        </p:grpSp>
      </p:grpSp>
    </p:spTree>
    <p:extLst>
      <p:ext uri="{BB962C8B-B14F-4D97-AF65-F5344CB8AC3E}">
        <p14:creationId xmlns:p14="http://schemas.microsoft.com/office/powerpoint/2010/main" val="33596877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61950" y="2405266"/>
            <a:ext cx="6754416" cy="6909428"/>
            <a:chOff x="-304800" y="1079500"/>
            <a:chExt cx="5905500" cy="5588000"/>
          </a:xfrm>
        </p:grpSpPr>
        <p:grpSp>
          <p:nvGrpSpPr>
            <p:cNvPr id="11" name="Group 10"/>
            <p:cNvGrpSpPr/>
            <p:nvPr/>
          </p:nvGrpSpPr>
          <p:grpSpPr>
            <a:xfrm>
              <a:off x="-304800" y="1079500"/>
              <a:ext cx="5905500" cy="5588000"/>
              <a:chOff x="-304800" y="1079500"/>
              <a:chExt cx="5905500" cy="558800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304800" y="1079500"/>
                <a:ext cx="5588000" cy="5588000"/>
              </a:xfrm>
              <a:prstGeom prst="rect">
                <a:avLst/>
              </a:prstGeom>
              <a:solidFill>
                <a:scrgbClr r="0" g="0" b="0">
                  <a:alpha val="0"/>
                </a:scrgbClr>
              </a:solidFill>
            </p:spPr>
          </p:pic>
          <p:sp>
            <p:nvSpPr>
              <p:cNvPr id="3" name="TextBox 2"/>
              <p:cNvSpPr txBox="1"/>
              <p:nvPr/>
            </p:nvSpPr>
            <p:spPr>
              <a:xfrm>
                <a:off x="2451100" y="3543300"/>
                <a:ext cx="1041400" cy="323589"/>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ORIGIN</a:t>
                </a:r>
                <a:endParaRPr lang="en-US" sz="2000" b="1" dirty="0">
                  <a:solidFill>
                    <a:srgbClr val="FF0000"/>
                  </a:solidFill>
                  <a:latin typeface="Arial" pitchFamily="34" charset="0"/>
                  <a:cs typeface="Arial" pitchFamily="34" charset="0"/>
                </a:endParaRPr>
              </a:p>
            </p:txBody>
          </p:sp>
          <p:sp>
            <p:nvSpPr>
              <p:cNvPr id="4" name="TextBox 3"/>
              <p:cNvSpPr txBox="1"/>
              <p:nvPr/>
            </p:nvSpPr>
            <p:spPr>
              <a:xfrm>
                <a:off x="2755900" y="2413000"/>
                <a:ext cx="1168400" cy="572503"/>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First </a:t>
                </a:r>
              </a:p>
              <a:p>
                <a:r>
                  <a:rPr lang="en-US" sz="2000" b="1" dirty="0" smtClean="0">
                    <a:solidFill>
                      <a:srgbClr val="FF0000"/>
                    </a:solidFill>
                    <a:latin typeface="Arial" pitchFamily="34" charset="0"/>
                    <a:cs typeface="Arial" pitchFamily="34" charset="0"/>
                  </a:rPr>
                  <a:t>Quadrant</a:t>
                </a:r>
                <a:endParaRPr lang="en-US" sz="2000" b="1" dirty="0">
                  <a:solidFill>
                    <a:srgbClr val="FF0000"/>
                  </a:solidFill>
                  <a:latin typeface="Arial" pitchFamily="34" charset="0"/>
                  <a:cs typeface="Arial" pitchFamily="34" charset="0"/>
                </a:endParaRPr>
              </a:p>
            </p:txBody>
          </p:sp>
          <p:sp>
            <p:nvSpPr>
              <p:cNvPr id="5" name="TextBox 4"/>
              <p:cNvSpPr txBox="1"/>
              <p:nvPr/>
            </p:nvSpPr>
            <p:spPr>
              <a:xfrm>
                <a:off x="2730500" y="4419600"/>
                <a:ext cx="1168400" cy="572503"/>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Fourth </a:t>
                </a:r>
              </a:p>
              <a:p>
                <a:r>
                  <a:rPr lang="en-US" sz="2000" b="1" dirty="0" smtClean="0">
                    <a:solidFill>
                      <a:srgbClr val="FF0000"/>
                    </a:solidFill>
                    <a:latin typeface="Arial" pitchFamily="34" charset="0"/>
                    <a:cs typeface="Arial" pitchFamily="34" charset="0"/>
                  </a:rPr>
                  <a:t>Quadrant</a:t>
                </a:r>
                <a:endParaRPr lang="en-US" sz="2000" b="1" dirty="0">
                  <a:solidFill>
                    <a:srgbClr val="FF0000"/>
                  </a:solidFill>
                  <a:latin typeface="Arial" pitchFamily="34" charset="0"/>
                  <a:cs typeface="Arial" pitchFamily="34" charset="0"/>
                </a:endParaRPr>
              </a:p>
            </p:txBody>
          </p:sp>
          <p:sp>
            <p:nvSpPr>
              <p:cNvPr id="6" name="TextBox 5"/>
              <p:cNvSpPr txBox="1"/>
              <p:nvPr/>
            </p:nvSpPr>
            <p:spPr>
              <a:xfrm>
                <a:off x="1092200" y="4406900"/>
                <a:ext cx="1168400" cy="572503"/>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Third </a:t>
                </a:r>
              </a:p>
              <a:p>
                <a:r>
                  <a:rPr lang="en-US" sz="2000" b="1" dirty="0" smtClean="0">
                    <a:solidFill>
                      <a:srgbClr val="FF0000"/>
                    </a:solidFill>
                    <a:latin typeface="Arial" pitchFamily="34" charset="0"/>
                    <a:cs typeface="Arial" pitchFamily="34" charset="0"/>
                  </a:rPr>
                  <a:t>Quadrant</a:t>
                </a:r>
                <a:endParaRPr lang="en-US" sz="2000" b="1" dirty="0">
                  <a:solidFill>
                    <a:srgbClr val="FF0000"/>
                  </a:solidFill>
                  <a:latin typeface="Arial" pitchFamily="34" charset="0"/>
                  <a:cs typeface="Arial" pitchFamily="34" charset="0"/>
                </a:endParaRPr>
              </a:p>
            </p:txBody>
          </p:sp>
          <p:sp>
            <p:nvSpPr>
              <p:cNvPr id="7" name="TextBox 6"/>
              <p:cNvSpPr txBox="1"/>
              <p:nvPr/>
            </p:nvSpPr>
            <p:spPr>
              <a:xfrm>
                <a:off x="1117600" y="2413000"/>
                <a:ext cx="1168400" cy="572503"/>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Second </a:t>
                </a:r>
              </a:p>
              <a:p>
                <a:r>
                  <a:rPr lang="en-US" sz="2000" b="1" dirty="0" smtClean="0">
                    <a:solidFill>
                      <a:srgbClr val="FF0000"/>
                    </a:solidFill>
                    <a:latin typeface="Arial" pitchFamily="34" charset="0"/>
                    <a:cs typeface="Arial" pitchFamily="34" charset="0"/>
                  </a:rPr>
                  <a:t>Quadrant</a:t>
                </a:r>
                <a:endParaRPr lang="en-US" sz="2000" b="1" dirty="0">
                  <a:solidFill>
                    <a:srgbClr val="FF0000"/>
                  </a:solidFill>
                  <a:latin typeface="Arial" pitchFamily="34" charset="0"/>
                  <a:cs typeface="Arial" pitchFamily="34" charset="0"/>
                </a:endParaRPr>
              </a:p>
            </p:txBody>
          </p:sp>
          <p:cxnSp>
            <p:nvCxnSpPr>
              <p:cNvPr id="8" name="Straight Connector 7"/>
              <p:cNvCxnSpPr/>
              <p:nvPr/>
            </p:nvCxnSpPr>
            <p:spPr>
              <a:xfrm flipH="1">
                <a:off x="2438400" y="3746500"/>
                <a:ext cx="101600" cy="1778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292600" y="3683000"/>
                <a:ext cx="342900" cy="2286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10100" y="3416300"/>
                <a:ext cx="990600" cy="323589"/>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X-AXIS</a:t>
                </a:r>
                <a:endParaRPr lang="en-US" sz="2000" b="1" dirty="0">
                  <a:solidFill>
                    <a:srgbClr val="FF0000"/>
                  </a:solidFill>
                  <a:latin typeface="Arial" pitchFamily="34" charset="0"/>
                  <a:cs typeface="Arial" pitchFamily="34" charset="0"/>
                </a:endParaRPr>
              </a:p>
            </p:txBody>
          </p:sp>
        </p:grpSp>
        <p:cxnSp>
          <p:nvCxnSpPr>
            <p:cNvPr id="12" name="Straight Connector 11"/>
            <p:cNvCxnSpPr/>
            <p:nvPr/>
          </p:nvCxnSpPr>
          <p:spPr>
            <a:xfrm flipH="1">
              <a:off x="2641600" y="2095500"/>
              <a:ext cx="190500" cy="1270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19400" y="1968500"/>
              <a:ext cx="990600" cy="323589"/>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Y-AXIS</a:t>
              </a:r>
              <a:endParaRPr lang="en-US" sz="2000" b="1" dirty="0">
                <a:solidFill>
                  <a:srgbClr val="FF0000"/>
                </a:solidFill>
                <a:latin typeface="Arial" pitchFamily="34" charset="0"/>
                <a:cs typeface="Arial" pitchFamily="34" charset="0"/>
              </a:endParaRPr>
            </a:p>
          </p:txBody>
        </p:sp>
      </p:grpSp>
      <p:sp>
        <p:nvSpPr>
          <p:cNvPr id="15" name="TextBox 14"/>
          <p:cNvSpPr txBox="1"/>
          <p:nvPr/>
        </p:nvSpPr>
        <p:spPr>
          <a:xfrm>
            <a:off x="273151" y="965200"/>
            <a:ext cx="10936482" cy="193899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From Algebra you remember that you can locate points on </a:t>
            </a:r>
          </a:p>
          <a:p>
            <a:r>
              <a:rPr lang="en-US" sz="2400" b="1" dirty="0" smtClean="0">
                <a:solidFill>
                  <a:srgbClr val="FF0000"/>
                </a:solidFill>
                <a:latin typeface="Arial" pitchFamily="34" charset="0"/>
                <a:cs typeface="Arial" pitchFamily="34" charset="0"/>
              </a:rPr>
              <a:t>xy-coordinate plane</a:t>
            </a:r>
            <a:r>
              <a:rPr lang="en-US" sz="2400" b="1" dirty="0" smtClean="0">
                <a:solidFill>
                  <a:srgbClr val="0000FF"/>
                </a:solidFill>
                <a:latin typeface="Arial" pitchFamily="34" charset="0"/>
                <a:cs typeface="Arial" pitchFamily="34" charset="0"/>
              </a:rPr>
              <a:t>. To set up a </a:t>
            </a:r>
            <a:r>
              <a:rPr lang="en-US" sz="2400" b="1" dirty="0" smtClean="0">
                <a:solidFill>
                  <a:srgbClr val="FF0000"/>
                </a:solidFill>
                <a:latin typeface="Arial" pitchFamily="34" charset="0"/>
                <a:cs typeface="Arial" pitchFamily="34" charset="0"/>
              </a:rPr>
              <a:t>plane</a:t>
            </a:r>
            <a:r>
              <a:rPr lang="en-US" sz="2400" b="1" dirty="0" smtClean="0">
                <a:solidFill>
                  <a:srgbClr val="0000FF"/>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rectangular coordinate system</a:t>
            </a:r>
            <a:r>
              <a:rPr lang="en-US" sz="2400" b="1" dirty="0" smtClean="0">
                <a:solidFill>
                  <a:srgbClr val="0000FF"/>
                </a:solidFill>
                <a:latin typeface="Arial" pitchFamily="34" charset="0"/>
                <a:cs typeface="Arial" pitchFamily="34" charset="0"/>
              </a:rPr>
              <a:t>, draw two number lines, or </a:t>
            </a:r>
            <a:r>
              <a:rPr lang="en-US" sz="2400" b="1" dirty="0" smtClean="0">
                <a:solidFill>
                  <a:srgbClr val="FF0000"/>
                </a:solidFill>
                <a:latin typeface="Arial" pitchFamily="34" charset="0"/>
                <a:cs typeface="Arial" pitchFamily="34" charset="0"/>
              </a:rPr>
              <a:t>axes, </a:t>
            </a:r>
            <a:r>
              <a:rPr lang="en-US" sz="2400" b="1" dirty="0" smtClean="0">
                <a:solidFill>
                  <a:srgbClr val="0000FF"/>
                </a:solidFill>
                <a:latin typeface="Arial" pitchFamily="34" charset="0"/>
                <a:cs typeface="Arial" pitchFamily="34" charset="0"/>
              </a:rPr>
              <a:t>meeting at right angles at point O, the </a:t>
            </a:r>
            <a:r>
              <a:rPr lang="en-US" sz="2400" b="1" dirty="0" smtClean="0">
                <a:solidFill>
                  <a:srgbClr val="FF0000"/>
                </a:solidFill>
                <a:latin typeface="Arial" pitchFamily="34" charset="0"/>
                <a:cs typeface="Arial" pitchFamily="34" charset="0"/>
              </a:rPr>
              <a:t>origin.</a:t>
            </a:r>
            <a:r>
              <a:rPr lang="en-US" sz="2400" b="1" dirty="0" smtClean="0">
                <a:solidFill>
                  <a:srgbClr val="0000FF"/>
                </a:solidFill>
                <a:latin typeface="Arial" pitchFamily="34" charset="0"/>
                <a:cs typeface="Arial" pitchFamily="34" charset="0"/>
              </a:rPr>
              <a:t> The horizontal axis is called the </a:t>
            </a:r>
            <a:r>
              <a:rPr lang="en-US" sz="2400" b="1" dirty="0" smtClean="0">
                <a:solidFill>
                  <a:srgbClr val="FF0000"/>
                </a:solidFill>
                <a:latin typeface="Arial" pitchFamily="34" charset="0"/>
                <a:cs typeface="Arial" pitchFamily="34" charset="0"/>
              </a:rPr>
              <a:t>x-axis, </a:t>
            </a:r>
            <a:r>
              <a:rPr lang="en-US" sz="2400" b="1" dirty="0" smtClean="0">
                <a:solidFill>
                  <a:srgbClr val="0000FF"/>
                </a:solidFill>
                <a:latin typeface="Arial" pitchFamily="34" charset="0"/>
                <a:cs typeface="Arial" pitchFamily="34" charset="0"/>
              </a:rPr>
              <a:t>and the vertical axis, the </a:t>
            </a:r>
            <a:r>
              <a:rPr lang="en-US" sz="2400" b="1" dirty="0" smtClean="0">
                <a:solidFill>
                  <a:srgbClr val="FF0000"/>
                </a:solidFill>
                <a:latin typeface="Arial" pitchFamily="34" charset="0"/>
                <a:cs typeface="Arial" pitchFamily="34" charset="0"/>
              </a:rPr>
              <a:t>y-axis. </a:t>
            </a:r>
            <a:r>
              <a:rPr lang="en-US" sz="2400" b="1" dirty="0" smtClean="0">
                <a:solidFill>
                  <a:srgbClr val="0000FF"/>
                </a:solidFill>
                <a:latin typeface="Arial" pitchFamily="34" charset="0"/>
                <a:cs typeface="Arial" pitchFamily="34" charset="0"/>
              </a:rPr>
              <a:t>The axis divide the plane into four</a:t>
            </a:r>
            <a:r>
              <a:rPr lang="en-US" sz="2400" b="1" dirty="0" smtClean="0">
                <a:solidFill>
                  <a:srgbClr val="FF0000"/>
                </a:solidFill>
                <a:latin typeface="Arial" pitchFamily="34" charset="0"/>
                <a:cs typeface="Arial" pitchFamily="34" charset="0"/>
              </a:rPr>
              <a:t> quadrants.</a:t>
            </a:r>
            <a:endParaRPr lang="en-US" sz="2400" b="1" dirty="0">
              <a:solidFill>
                <a:srgbClr val="FF0000"/>
              </a:solidFill>
              <a:latin typeface="Arial" pitchFamily="34" charset="0"/>
              <a:cs typeface="Arial" pitchFamily="34" charset="0"/>
            </a:endParaRPr>
          </a:p>
        </p:txBody>
      </p:sp>
      <p:grpSp>
        <p:nvGrpSpPr>
          <p:cNvPr id="18" name="Group 17"/>
          <p:cNvGrpSpPr/>
          <p:nvPr/>
        </p:nvGrpSpPr>
        <p:grpSpPr>
          <a:xfrm>
            <a:off x="5741392" y="6517145"/>
            <a:ext cx="5459057" cy="2677655"/>
            <a:chOff x="6045200" y="4062081"/>
            <a:chExt cx="3759201" cy="2165554"/>
          </a:xfrm>
        </p:grpSpPr>
        <p:sp>
          <p:nvSpPr>
            <p:cNvPr id="16" name="Freeform 15"/>
            <p:cNvSpPr/>
            <p:nvPr/>
          </p:nvSpPr>
          <p:spPr>
            <a:xfrm rot="27000">
              <a:off x="6045200" y="4093587"/>
              <a:ext cx="3759201" cy="1905001"/>
            </a:xfrm>
            <a:custGeom>
              <a:avLst/>
              <a:gdLst/>
              <a:ahLst/>
              <a:cxnLst/>
              <a:rect l="0" t="0" r="0" b="0"/>
              <a:pathLst>
                <a:path w="3759201" h="1905001">
                  <a:moveTo>
                    <a:pt x="0" y="0"/>
                  </a:moveTo>
                  <a:lnTo>
                    <a:pt x="3759200" y="0"/>
                  </a:lnTo>
                  <a:lnTo>
                    <a:pt x="3759200" y="1905000"/>
                  </a:lnTo>
                  <a:lnTo>
                    <a:pt x="0" y="1905000"/>
                  </a:lnTo>
                  <a:close/>
                </a:path>
              </a:pathLst>
            </a:custGeom>
            <a:gradFill flip="none" rotWithShape="1">
              <a:gsLst>
                <a:gs pos="0">
                  <a:srgbClr val="FFFFFF"/>
                </a:gs>
                <a:gs pos="100000">
                  <a:srgbClr val="FFFFFF"/>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7" name="TextBox 16"/>
            <p:cNvSpPr txBox="1"/>
            <p:nvPr/>
          </p:nvSpPr>
          <p:spPr>
            <a:xfrm>
              <a:off x="6223000" y="4062081"/>
              <a:ext cx="3454400" cy="216555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 rectangular coordinate system is sometimes called a</a:t>
              </a:r>
              <a:r>
                <a:rPr lang="en-US" sz="2400" b="1" dirty="0" smtClean="0">
                  <a:solidFill>
                    <a:srgbClr val="00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Cartesian coordinate system in Honor of Rene Descartes(1596-1650), the French mathematician who introduced coordinates.</a:t>
              </a:r>
              <a:endParaRPr lang="en-US" sz="2400" b="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835191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66850" y="751840"/>
            <a:ext cx="8744426" cy="830997"/>
          </a:xfrm>
          <a:prstGeom prst="rect">
            <a:avLst/>
          </a:prstGeom>
          <a:noFill/>
        </p:spPr>
        <p:txBody>
          <a:bodyPr vert="horz" rtlCol="0">
            <a:spAutoFit/>
          </a:bodyPr>
          <a:lstStyle/>
          <a:p>
            <a:pPr algn="ctr"/>
            <a:r>
              <a:rPr lang="en-US" sz="4800" b="1" dirty="0" smtClean="0">
                <a:solidFill>
                  <a:srgbClr val="0000FF"/>
                </a:solidFill>
                <a:latin typeface="Arial" pitchFamily="34" charset="0"/>
                <a:cs typeface="Arial" pitchFamily="34" charset="0"/>
              </a:rPr>
              <a:t>Angles and Parallel Lines</a:t>
            </a:r>
            <a:endParaRPr lang="en-US" sz="48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7943850" y="2430835"/>
            <a:ext cx="2209800" cy="707886"/>
          </a:xfrm>
          <a:prstGeom prst="rect">
            <a:avLst/>
          </a:prstGeom>
          <a:noFill/>
        </p:spPr>
        <p:txBody>
          <a:bodyPr vert="horz" wrap="square" rtlCol="0">
            <a:spAutoFit/>
          </a:bodyPr>
          <a:lstStyle/>
          <a:p>
            <a:pPr algn="ctr"/>
            <a:r>
              <a:rPr lang="en-US" sz="2000" b="1" i="1" dirty="0" smtClean="0">
                <a:solidFill>
                  <a:srgbClr val="0000FF"/>
                </a:solidFill>
                <a:latin typeface="Arial" pitchFamily="34" charset="0"/>
                <a:cs typeface="Arial" pitchFamily="34" charset="0"/>
              </a:rPr>
              <a:t>Return to Table </a:t>
            </a:r>
          </a:p>
          <a:p>
            <a:pPr algn="ctr"/>
            <a:r>
              <a:rPr lang="en-US" sz="2000" b="1" i="1" dirty="0" smtClean="0">
                <a:solidFill>
                  <a:srgbClr val="0000FF"/>
                </a:solidFill>
                <a:latin typeface="Arial" pitchFamily="34" charset="0"/>
                <a:cs typeface="Arial" pitchFamily="34" charset="0"/>
              </a:rPr>
              <a:t>of Contents</a:t>
            </a:r>
            <a:endParaRPr lang="en-US" sz="2000" b="1" i="1" dirty="0">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705112" y="2338015"/>
            <a:ext cx="2677138" cy="874440"/>
          </a:xfrm>
          <a:custGeom>
            <a:avLst/>
            <a:gdLst/>
            <a:ahLst/>
            <a:cxnLst/>
            <a:rect l="0" t="0" r="0" b="0"/>
            <a:pathLst>
              <a:path w="3238501" h="342901">
                <a:moveTo>
                  <a:pt x="0" y="0"/>
                </a:moveTo>
                <a:lnTo>
                  <a:pt x="3238500" y="0"/>
                </a:lnTo>
                <a:lnTo>
                  <a:pt x="3238500" y="342900"/>
                </a:lnTo>
                <a:lnTo>
                  <a:pt x="0" y="342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2894326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794" y="431800"/>
            <a:ext cx="11043856" cy="304698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Any point in the coordinate plane is represented by </a:t>
            </a:r>
            <a:r>
              <a:rPr lang="en-US" sz="2400" b="1" dirty="0" smtClean="0">
                <a:solidFill>
                  <a:srgbClr val="FF0000"/>
                </a:solidFill>
                <a:latin typeface="Arial" pitchFamily="34" charset="0"/>
                <a:cs typeface="Arial" pitchFamily="34" charset="0"/>
              </a:rPr>
              <a:t>ordered pair</a:t>
            </a:r>
            <a:r>
              <a:rPr lang="en-US" sz="2400" b="1" dirty="0" smtClean="0">
                <a:solidFill>
                  <a:srgbClr val="0000FF"/>
                </a:solidFill>
                <a:latin typeface="Arial" pitchFamily="34" charset="0"/>
                <a:cs typeface="Arial" pitchFamily="34" charset="0"/>
              </a:rPr>
              <a:t> of numbers. For instance, let point A to be represented by the pair (</a:t>
            </a:r>
            <a:r>
              <a:rPr lang="en-US" sz="2400" b="1" dirty="0" smtClean="0">
                <a:solidFill>
                  <a:srgbClr val="FF6820"/>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a:t>
            </a:r>
            <a:r>
              <a:rPr lang="en-US" sz="2400" b="1" dirty="0" smtClean="0">
                <a:solidFill>
                  <a:srgbClr val="32CD32"/>
                </a:solidFill>
                <a:latin typeface="Arial" pitchFamily="34" charset="0"/>
                <a:cs typeface="Arial" pitchFamily="34" charset="0"/>
              </a:rPr>
              <a:t>3</a:t>
            </a:r>
            <a:r>
              <a:rPr lang="en-US" sz="2400" b="1" dirty="0" smtClean="0">
                <a:solidFill>
                  <a:srgbClr val="0000FF"/>
                </a:solidFill>
                <a:latin typeface="Arial" pitchFamily="34" charset="0"/>
                <a:cs typeface="Arial" pitchFamily="34" charset="0"/>
              </a:rPr>
              <a:t>). We would like </a:t>
            </a:r>
          </a:p>
          <a:p>
            <a:r>
              <a:rPr lang="en-US" sz="2400" b="1" dirty="0" smtClean="0">
                <a:solidFill>
                  <a:srgbClr val="FF0000"/>
                </a:solidFill>
                <a:latin typeface="Arial" pitchFamily="34" charset="0"/>
                <a:cs typeface="Arial" pitchFamily="34" charset="0"/>
              </a:rPr>
              <a:t>to graph </a:t>
            </a:r>
            <a:r>
              <a:rPr lang="en-US" sz="2400" b="1" dirty="0" smtClean="0">
                <a:solidFill>
                  <a:srgbClr val="0000FF"/>
                </a:solidFill>
                <a:latin typeface="Arial" pitchFamily="34" charset="0"/>
                <a:cs typeface="Arial" pitchFamily="34" charset="0"/>
              </a:rPr>
              <a:t>the ordered pair  (</a:t>
            </a:r>
            <a:r>
              <a:rPr lang="en-US" sz="2400" b="1" dirty="0" smtClean="0">
                <a:solidFill>
                  <a:srgbClr val="FF6820"/>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a:t>
            </a:r>
            <a:r>
              <a:rPr lang="en-US" sz="2400" b="1" dirty="0" smtClean="0">
                <a:solidFill>
                  <a:srgbClr val="32CD32"/>
                </a:solidFill>
                <a:latin typeface="Arial" pitchFamily="34" charset="0"/>
                <a:cs typeface="Arial" pitchFamily="34" charset="0"/>
              </a:rPr>
              <a:t>3</a:t>
            </a:r>
            <a:r>
              <a:rPr lang="en-US" sz="2400" b="1" dirty="0" smtClean="0">
                <a:solidFill>
                  <a:srgbClr val="0000FF"/>
                </a:solidFill>
                <a:latin typeface="Arial" pitchFamily="34" charset="0"/>
                <a:cs typeface="Arial" pitchFamily="34" charset="0"/>
              </a:rPr>
              <a:t>) or, in different words, </a:t>
            </a:r>
            <a:r>
              <a:rPr lang="en-US" sz="2400" b="1" dirty="0" smtClean="0">
                <a:solidFill>
                  <a:srgbClr val="FF0000"/>
                </a:solidFill>
                <a:latin typeface="Arial" pitchFamily="34" charset="0"/>
                <a:cs typeface="Arial" pitchFamily="34" charset="0"/>
              </a:rPr>
              <a:t>to plot</a:t>
            </a:r>
            <a:r>
              <a:rPr lang="en-US" sz="2400" b="1" dirty="0" smtClean="0">
                <a:solidFill>
                  <a:srgbClr val="0000FF"/>
                </a:solidFill>
                <a:latin typeface="Arial" pitchFamily="34" charset="0"/>
                <a:cs typeface="Arial" pitchFamily="34" charset="0"/>
              </a:rPr>
              <a:t> the point A. The first number in the pair </a:t>
            </a:r>
            <a:r>
              <a:rPr lang="en-US" sz="2400" b="1" dirty="0" smtClean="0">
                <a:solidFill>
                  <a:srgbClr val="FF6820"/>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identifies the horizontal coordinate, is called </a:t>
            </a:r>
          </a:p>
          <a:p>
            <a:r>
              <a:rPr lang="en-US" sz="2400" b="1" dirty="0" smtClean="0">
                <a:solidFill>
                  <a:srgbClr val="FF6820"/>
                </a:solidFill>
                <a:latin typeface="Arial" pitchFamily="34" charset="0"/>
                <a:cs typeface="Arial" pitchFamily="34" charset="0"/>
              </a:rPr>
              <a:t>x-coordinate,</a:t>
            </a:r>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or</a:t>
            </a:r>
            <a:r>
              <a:rPr lang="en-US" sz="2400" b="1" dirty="0" smtClean="0">
                <a:solidFill>
                  <a:srgbClr val="FF0000"/>
                </a:solidFill>
                <a:latin typeface="Arial" pitchFamily="34" charset="0"/>
                <a:cs typeface="Arial" pitchFamily="34" charset="0"/>
              </a:rPr>
              <a:t> </a:t>
            </a:r>
            <a:r>
              <a:rPr lang="en-US" sz="2400" b="1" dirty="0" smtClean="0">
                <a:solidFill>
                  <a:srgbClr val="FF6820"/>
                </a:solidFill>
                <a:latin typeface="Arial" pitchFamily="34" charset="0"/>
                <a:cs typeface="Arial" pitchFamily="34" charset="0"/>
              </a:rPr>
              <a:t>abscissa</a:t>
            </a:r>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of point A. The second number in the pair </a:t>
            </a:r>
            <a:r>
              <a:rPr lang="en-US" sz="2400" b="1" dirty="0" smtClean="0">
                <a:solidFill>
                  <a:srgbClr val="32CD32"/>
                </a:solidFill>
                <a:latin typeface="Arial" pitchFamily="34" charset="0"/>
                <a:cs typeface="Arial" pitchFamily="34" charset="0"/>
              </a:rPr>
              <a:t>3</a:t>
            </a:r>
            <a:r>
              <a:rPr lang="en-US" sz="2400" b="1" dirty="0" smtClean="0">
                <a:solidFill>
                  <a:srgbClr val="0000FF"/>
                </a:solidFill>
                <a:latin typeface="Arial" pitchFamily="34" charset="0"/>
                <a:cs typeface="Arial" pitchFamily="34" charset="0"/>
              </a:rPr>
              <a:t> identifies the </a:t>
            </a:r>
            <a:r>
              <a:rPr lang="en-US" sz="2400" b="1" dirty="0" smtClean="0">
                <a:solidFill>
                  <a:srgbClr val="32CD32"/>
                </a:solidFill>
                <a:latin typeface="Arial" pitchFamily="34" charset="0"/>
                <a:cs typeface="Arial" pitchFamily="34" charset="0"/>
              </a:rPr>
              <a:t>vertical </a:t>
            </a:r>
            <a:r>
              <a:rPr lang="en-US" sz="2400" b="1" dirty="0" smtClean="0">
                <a:solidFill>
                  <a:srgbClr val="0000FF"/>
                </a:solidFill>
                <a:latin typeface="Arial" pitchFamily="34" charset="0"/>
                <a:cs typeface="Arial" pitchFamily="34" charset="0"/>
              </a:rPr>
              <a:t>coordinate, is called </a:t>
            </a:r>
            <a:r>
              <a:rPr lang="en-US" sz="2400" b="1" dirty="0" smtClean="0">
                <a:solidFill>
                  <a:srgbClr val="32CD32"/>
                </a:solidFill>
                <a:latin typeface="Arial" pitchFamily="34" charset="0"/>
                <a:cs typeface="Arial" pitchFamily="34" charset="0"/>
              </a:rPr>
              <a:t>y-coordinate</a:t>
            </a:r>
            <a:r>
              <a:rPr lang="en-US" sz="2400" b="1" dirty="0" smtClean="0">
                <a:solidFill>
                  <a:srgbClr val="0000FF"/>
                </a:solidFill>
                <a:latin typeface="Arial" pitchFamily="34" charset="0"/>
                <a:cs typeface="Arial" pitchFamily="34" charset="0"/>
              </a:rPr>
              <a:t>, or </a:t>
            </a:r>
            <a:r>
              <a:rPr lang="en-US" sz="2400" b="1" dirty="0" smtClean="0">
                <a:solidFill>
                  <a:srgbClr val="32CD32"/>
                </a:solidFill>
                <a:latin typeface="Arial" pitchFamily="34" charset="0"/>
                <a:cs typeface="Arial" pitchFamily="34" charset="0"/>
              </a:rPr>
              <a:t>ordinate</a:t>
            </a:r>
            <a:r>
              <a:rPr lang="en-US" sz="2400" b="1" dirty="0" smtClean="0">
                <a:solidFill>
                  <a:srgbClr val="0000FF"/>
                </a:solidFill>
                <a:latin typeface="Arial" pitchFamily="34" charset="0"/>
                <a:cs typeface="Arial" pitchFamily="34" charset="0"/>
              </a:rPr>
              <a:t> of point A.</a:t>
            </a:r>
            <a:endParaRPr lang="en-US" sz="2400" b="1" dirty="0">
              <a:solidFill>
                <a:srgbClr val="0000FF"/>
              </a:solidFill>
              <a:latin typeface="Arial" pitchFamily="34" charset="0"/>
              <a:cs typeface="Arial" pitchFamily="34" charset="0"/>
            </a:endParaRPr>
          </a:p>
        </p:txBody>
      </p:sp>
      <p:grpSp>
        <p:nvGrpSpPr>
          <p:cNvPr id="13" name="Group 12"/>
          <p:cNvGrpSpPr/>
          <p:nvPr/>
        </p:nvGrpSpPr>
        <p:grpSpPr>
          <a:xfrm>
            <a:off x="-421243" y="3110185"/>
            <a:ext cx="6449378" cy="6846615"/>
            <a:chOff x="-457200" y="1016000"/>
            <a:chExt cx="5638800" cy="5537200"/>
          </a:xfrm>
        </p:grpSpPr>
        <p:pic>
          <p:nvPicPr>
            <p:cNvPr id="3" name="Picture 2"/>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457200" y="1016000"/>
              <a:ext cx="5638800" cy="5537200"/>
            </a:xfrm>
            <a:prstGeom prst="rect">
              <a:avLst/>
            </a:prstGeom>
            <a:solidFill>
              <a:scrgbClr r="0" g="0" b="0">
                <a:alpha val="0"/>
              </a:scrgbClr>
            </a:solidFill>
          </p:spPr>
        </p:pic>
        <p:cxnSp>
          <p:nvCxnSpPr>
            <p:cNvPr id="4" name="Straight Connector 3"/>
            <p:cNvCxnSpPr/>
            <p:nvPr/>
          </p:nvCxnSpPr>
          <p:spPr>
            <a:xfrm flipV="1">
              <a:off x="1765300" y="2933700"/>
              <a:ext cx="0" cy="850900"/>
            </a:xfrm>
            <a:prstGeom prst="line">
              <a:avLst/>
            </a:prstGeom>
            <a:ln w="127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66800" y="2616200"/>
              <a:ext cx="10160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a:t>
              </a:r>
              <a:r>
                <a:rPr lang="en-US" sz="2000" b="1" dirty="0" smtClean="0">
                  <a:solidFill>
                    <a:srgbClr val="FF6820"/>
                  </a:solidFill>
                  <a:latin typeface="Arial" pitchFamily="34" charset="0"/>
                  <a:cs typeface="Arial" pitchFamily="34" charset="0"/>
                </a:rPr>
                <a:t>-2</a:t>
              </a:r>
              <a:r>
                <a:rPr lang="en-US" sz="2000" b="1" dirty="0" smtClean="0">
                  <a:solidFill>
                    <a:srgbClr val="0000FF"/>
                  </a:solidFill>
                  <a:latin typeface="Arial" pitchFamily="34" charset="0"/>
                  <a:cs typeface="Arial" pitchFamily="34" charset="0"/>
                </a:rPr>
                <a:t>,</a:t>
              </a:r>
              <a:r>
                <a:rPr lang="en-US" sz="2000" b="1" dirty="0" smtClean="0">
                  <a:solidFill>
                    <a:srgbClr val="32CD32"/>
                  </a:solidFill>
                  <a:latin typeface="Arial" pitchFamily="34" charset="0"/>
                  <a:cs typeface="Arial" pitchFamily="34" charset="0"/>
                </a:rPr>
                <a:t>3</a:t>
              </a:r>
              <a:r>
                <a:rPr lang="en-US" sz="2000" b="1" dirty="0" smtClean="0">
                  <a:solidFill>
                    <a:srgbClr val="0000FF"/>
                  </a:solidFill>
                  <a:latin typeface="Arial" pitchFamily="34" charset="0"/>
                  <a:cs typeface="Arial" pitchFamily="34" charset="0"/>
                </a:rPr>
                <a:t>)</a:t>
              </a:r>
              <a:endParaRPr lang="en-US" sz="2000" b="1" dirty="0">
                <a:solidFill>
                  <a:srgbClr val="0000FF"/>
                </a:solidFill>
                <a:latin typeface="Arial" pitchFamily="34" charset="0"/>
                <a:cs typeface="Arial" pitchFamily="34" charset="0"/>
              </a:endParaRPr>
            </a:p>
          </p:txBody>
        </p:sp>
        <p:sp>
          <p:nvSpPr>
            <p:cNvPr id="6" name="TextBox 5"/>
            <p:cNvSpPr txBox="1"/>
            <p:nvPr/>
          </p:nvSpPr>
          <p:spPr>
            <a:xfrm>
              <a:off x="863600" y="2628900"/>
              <a:ext cx="558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A</a:t>
              </a:r>
              <a:endParaRPr lang="en-US" sz="2000" b="1" dirty="0">
                <a:solidFill>
                  <a:srgbClr val="0000FF"/>
                </a:solidFill>
                <a:latin typeface="Arial" pitchFamily="34" charset="0"/>
                <a:cs typeface="Arial" pitchFamily="34" charset="0"/>
              </a:endParaRPr>
            </a:p>
          </p:txBody>
        </p:sp>
        <p:sp>
          <p:nvSpPr>
            <p:cNvPr id="7" name="TextBox 6"/>
            <p:cNvSpPr txBox="1"/>
            <p:nvPr/>
          </p:nvSpPr>
          <p:spPr>
            <a:xfrm>
              <a:off x="482600" y="2120900"/>
              <a:ext cx="1752600" cy="323589"/>
            </a:xfrm>
            <a:prstGeom prst="rect">
              <a:avLst/>
            </a:prstGeom>
            <a:noFill/>
          </p:spPr>
          <p:txBody>
            <a:bodyPr vert="horz" rtlCol="0">
              <a:spAutoFit/>
            </a:bodyPr>
            <a:lstStyle/>
            <a:p>
              <a:r>
                <a:rPr lang="en-US" sz="2000" b="1" dirty="0" smtClean="0">
                  <a:solidFill>
                    <a:srgbClr val="FF6820"/>
                  </a:solidFill>
                  <a:latin typeface="Arial" pitchFamily="34" charset="0"/>
                  <a:cs typeface="Arial" pitchFamily="34" charset="0"/>
                </a:rPr>
                <a:t>x-coordinate</a:t>
              </a:r>
              <a:endParaRPr lang="en-US" sz="2000" b="1" dirty="0">
                <a:solidFill>
                  <a:srgbClr val="FF6820"/>
                </a:solidFill>
                <a:latin typeface="Arial" pitchFamily="34" charset="0"/>
                <a:cs typeface="Arial" pitchFamily="34" charset="0"/>
              </a:endParaRPr>
            </a:p>
          </p:txBody>
        </p:sp>
        <p:cxnSp>
          <p:nvCxnSpPr>
            <p:cNvPr id="8" name="Straight Connector 7"/>
            <p:cNvCxnSpPr/>
            <p:nvPr/>
          </p:nvCxnSpPr>
          <p:spPr>
            <a:xfrm flipV="1">
              <a:off x="1231900" y="2921000"/>
              <a:ext cx="368300" cy="3048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747393" y="29284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10" name="Straight Connector 9"/>
            <p:cNvCxnSpPr/>
            <p:nvPr/>
          </p:nvCxnSpPr>
          <p:spPr>
            <a:xfrm>
              <a:off x="1778000" y="2933700"/>
              <a:ext cx="571500" cy="0"/>
            </a:xfrm>
            <a:prstGeom prst="line">
              <a:avLst/>
            </a:prstGeom>
            <a:ln w="127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03300" y="2374900"/>
              <a:ext cx="342900" cy="2540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5900" y="3149600"/>
              <a:ext cx="1778000" cy="323589"/>
            </a:xfrm>
            <a:prstGeom prst="rect">
              <a:avLst/>
            </a:prstGeom>
            <a:noFill/>
          </p:spPr>
          <p:txBody>
            <a:bodyPr vert="horz" rtlCol="0">
              <a:spAutoFit/>
            </a:bodyPr>
            <a:lstStyle/>
            <a:p>
              <a:r>
                <a:rPr lang="en-US" sz="2000" b="1" dirty="0" smtClean="0">
                  <a:solidFill>
                    <a:srgbClr val="32CD32"/>
                  </a:solidFill>
                  <a:latin typeface="Arial" pitchFamily="34" charset="0"/>
                  <a:cs typeface="Arial" pitchFamily="34" charset="0"/>
                </a:rPr>
                <a:t>y-coordinate</a:t>
              </a:r>
              <a:endParaRPr lang="en-US" sz="2000" b="1" dirty="0">
                <a:solidFill>
                  <a:srgbClr val="32CD32"/>
                </a:solidFill>
                <a:latin typeface="Arial" pitchFamily="34" charset="0"/>
                <a:cs typeface="Arial" pitchFamily="34" charset="0"/>
              </a:endParaRPr>
            </a:p>
          </p:txBody>
        </p:sp>
      </p:grpSp>
      <p:grpSp>
        <p:nvGrpSpPr>
          <p:cNvPr id="16" name="Group 15"/>
          <p:cNvGrpSpPr/>
          <p:nvPr/>
        </p:nvGrpSpPr>
        <p:grpSpPr>
          <a:xfrm>
            <a:off x="6144629" y="5388577"/>
            <a:ext cx="4720829" cy="2432943"/>
            <a:chOff x="5265630" y="3492252"/>
            <a:chExt cx="4127501" cy="1967643"/>
          </a:xfrm>
        </p:grpSpPr>
        <p:sp>
          <p:nvSpPr>
            <p:cNvPr id="14" name="Freeform 13"/>
            <p:cNvSpPr/>
            <p:nvPr/>
          </p:nvSpPr>
          <p:spPr>
            <a:xfrm>
              <a:off x="5265630" y="3492252"/>
              <a:ext cx="4127501" cy="1967643"/>
            </a:xfrm>
            <a:custGeom>
              <a:avLst/>
              <a:gdLst/>
              <a:ahLst/>
              <a:cxnLst/>
              <a:rect l="0" t="0" r="0" b="0"/>
              <a:pathLst>
                <a:path w="4127501" h="1231901">
                  <a:moveTo>
                    <a:pt x="0" y="0"/>
                  </a:moveTo>
                  <a:lnTo>
                    <a:pt x="4127500" y="0"/>
                  </a:lnTo>
                  <a:lnTo>
                    <a:pt x="4127500" y="1231900"/>
                  </a:lnTo>
                  <a:lnTo>
                    <a:pt x="0" y="1231900"/>
                  </a:lnTo>
                  <a:close/>
                </a:path>
              </a:pathLst>
            </a:custGeom>
            <a:gradFill flip="none" rotWithShape="1">
              <a:gsLst>
                <a:gs pos="0">
                  <a:srgbClr val="FFFFFF"/>
                </a:gs>
                <a:gs pos="100000">
                  <a:srgbClr val="FFFFFF"/>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5" name="TextBox 14"/>
            <p:cNvSpPr txBox="1"/>
            <p:nvPr/>
          </p:nvSpPr>
          <p:spPr>
            <a:xfrm>
              <a:off x="5346700" y="3683000"/>
              <a:ext cx="3987800" cy="156816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 x-coordinate always comes first in an ordered pair - it is very easy to remember: it is in an alphabetical order - x comes before y.</a:t>
              </a:r>
              <a:endParaRPr lang="en-US" sz="2400" b="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12099237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050" y="1041400"/>
            <a:ext cx="700135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Graph two ordered pairs: (-2,-3);(1,3)</a:t>
            </a:r>
            <a:endParaRPr lang="en-US" sz="2400" b="1" dirty="0">
              <a:solidFill>
                <a:srgbClr val="0000FF"/>
              </a:solidFill>
              <a:latin typeface="Arial" pitchFamily="34" charset="0"/>
              <a:cs typeface="Arial" pitchFamily="34" charset="0"/>
            </a:endParaRPr>
          </a:p>
        </p:txBody>
      </p:sp>
      <p:pic>
        <p:nvPicPr>
          <p:cNvPr id="3" name="Picture 2"/>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9000"/>
                    </a14:imgEffect>
                  </a14:imgLayer>
                </a14:imgProps>
              </a:ext>
              <a:ext uri="{28A0092B-C50C-407E-A947-70E740481C1C}">
                <a14:useLocalDpi xmlns:a14="http://schemas.microsoft.com/office/drawing/2010/main" val="0"/>
              </a:ext>
            </a:extLst>
          </a:blip>
          <a:srcRect l="10000" t="8448" r="9506" b="6106"/>
          <a:stretch/>
        </p:blipFill>
        <p:spPr>
          <a:xfrm>
            <a:off x="1162049" y="1503065"/>
            <a:ext cx="6133695" cy="6609804"/>
          </a:xfrm>
          <a:prstGeom prst="rect">
            <a:avLst/>
          </a:prstGeom>
          <a:solidFill>
            <a:scrgbClr r="0" g="0" b="0">
              <a:alpha val="0"/>
            </a:scrgbClr>
          </a:solidFill>
        </p:spPr>
      </p:pic>
    </p:spTree>
    <p:extLst>
      <p:ext uri="{BB962C8B-B14F-4D97-AF65-F5344CB8AC3E}">
        <p14:creationId xmlns:p14="http://schemas.microsoft.com/office/powerpoint/2010/main" val="12583999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28650" y="2184400"/>
            <a:ext cx="6478429" cy="6878021"/>
            <a:chOff x="-279400" y="571500"/>
            <a:chExt cx="5664200" cy="5562600"/>
          </a:xfrm>
        </p:grpSpPr>
        <p:pic>
          <p:nvPicPr>
            <p:cNvPr id="2" name="Picture 1"/>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9400" y="571500"/>
              <a:ext cx="5664200" cy="5562600"/>
            </a:xfrm>
            <a:prstGeom prst="rect">
              <a:avLst/>
            </a:prstGeom>
            <a:solidFill>
              <a:scrgbClr r="0" g="0" b="0">
                <a:alpha val="0"/>
              </a:scrgbClr>
            </a:solidFill>
          </p:spPr>
        </p:pic>
        <p:cxnSp>
          <p:nvCxnSpPr>
            <p:cNvPr id="3" name="Straight Connector 2"/>
            <p:cNvCxnSpPr/>
            <p:nvPr/>
          </p:nvCxnSpPr>
          <p:spPr>
            <a:xfrm>
              <a:off x="2082800" y="3365500"/>
              <a:ext cx="17018" cy="688086"/>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2794000" y="2675636"/>
              <a:ext cx="10668" cy="677164"/>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565400" y="2662936"/>
              <a:ext cx="213868" cy="4064"/>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33500" y="3771900"/>
              <a:ext cx="9652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(-2,-3)</a:t>
              </a:r>
              <a:endParaRPr lang="en-US" sz="2000" b="1" dirty="0">
                <a:solidFill>
                  <a:srgbClr val="0000FF"/>
                </a:solidFill>
                <a:latin typeface="Arial" pitchFamily="34" charset="0"/>
                <a:cs typeface="Arial" pitchFamily="34" charset="0"/>
              </a:endParaRPr>
            </a:p>
          </p:txBody>
        </p:sp>
        <p:sp>
          <p:nvSpPr>
            <p:cNvPr id="7" name="Oval 6"/>
            <p:cNvSpPr/>
            <p:nvPr/>
          </p:nvSpPr>
          <p:spPr>
            <a:xfrm>
              <a:off x="2763393" y="26617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8" name="Oval 7"/>
            <p:cNvSpPr/>
            <p:nvPr/>
          </p:nvSpPr>
          <p:spPr>
            <a:xfrm>
              <a:off x="2090293" y="40206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9" name="TextBox 8"/>
            <p:cNvSpPr txBox="1"/>
            <p:nvPr/>
          </p:nvSpPr>
          <p:spPr>
            <a:xfrm>
              <a:off x="2857500" y="2679700"/>
              <a:ext cx="812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(1,3)</a:t>
              </a:r>
              <a:endParaRPr lang="en-US" sz="2000" b="1" dirty="0">
                <a:solidFill>
                  <a:srgbClr val="0000FF"/>
                </a:solidFill>
                <a:latin typeface="Arial" pitchFamily="34" charset="0"/>
                <a:cs typeface="Arial" pitchFamily="34" charset="0"/>
              </a:endParaRPr>
            </a:p>
          </p:txBody>
        </p:sp>
        <p:cxnSp>
          <p:nvCxnSpPr>
            <p:cNvPr id="10" name="Straight Connector 9"/>
            <p:cNvCxnSpPr/>
            <p:nvPr/>
          </p:nvCxnSpPr>
          <p:spPr>
            <a:xfrm flipV="1">
              <a:off x="1852168" y="2006600"/>
              <a:ext cx="1272032" cy="2489454"/>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91993" y="2191893"/>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2" name="Oval 11"/>
            <p:cNvSpPr/>
            <p:nvPr/>
          </p:nvSpPr>
          <p:spPr>
            <a:xfrm>
              <a:off x="2293493" y="3576193"/>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13" name="Straight Connector 12"/>
            <p:cNvCxnSpPr/>
            <p:nvPr/>
          </p:nvCxnSpPr>
          <p:spPr>
            <a:xfrm>
              <a:off x="2133600" y="4064000"/>
              <a:ext cx="469900" cy="0"/>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47286" y="1052485"/>
            <a:ext cx="9615964" cy="156966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Now we are able to connect these points. You may notice that there some other points are on this line, such as (-1,-1),(2,5). Actually there are infinite number of points that lie on the same line.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6627350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311" y="1060855"/>
            <a:ext cx="9312140" cy="193899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Every line in the coordinate plane is presented by equation in a form</a:t>
            </a:r>
          </a:p>
          <a:p>
            <a:r>
              <a:rPr lang="en-US" sz="2400" b="1" dirty="0" smtClean="0">
                <a:solidFill>
                  <a:srgbClr val="0000FF"/>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                    Ax + By= C ( A and B not both 0)</a:t>
            </a:r>
          </a:p>
          <a:p>
            <a:r>
              <a:rPr lang="en-US" sz="2400" b="1" dirty="0" smtClean="0">
                <a:solidFill>
                  <a:srgbClr val="0000FF"/>
                </a:solidFill>
                <a:latin typeface="Arial" pitchFamily="34" charset="0"/>
                <a:cs typeface="Arial" pitchFamily="34" charset="0"/>
              </a:rPr>
              <a:t>This equation is called a </a:t>
            </a:r>
            <a:r>
              <a:rPr lang="en-US" sz="2400" b="1" dirty="0" smtClean="0">
                <a:solidFill>
                  <a:srgbClr val="FF0000"/>
                </a:solidFill>
                <a:latin typeface="Arial" pitchFamily="34" charset="0"/>
                <a:cs typeface="Arial" pitchFamily="34" charset="0"/>
              </a:rPr>
              <a:t>linear equation in two variables in a standard form.</a:t>
            </a:r>
            <a:endParaRPr lang="en-US" sz="2400" b="1" dirty="0">
              <a:solidFill>
                <a:srgbClr val="FF0000"/>
              </a:solidFill>
              <a:latin typeface="Arial" pitchFamily="34" charset="0"/>
              <a:cs typeface="Arial" pitchFamily="34" charset="0"/>
            </a:endParaRPr>
          </a:p>
        </p:txBody>
      </p:sp>
      <p:grpSp>
        <p:nvGrpSpPr>
          <p:cNvPr id="11" name="Group 10"/>
          <p:cNvGrpSpPr/>
          <p:nvPr/>
        </p:nvGrpSpPr>
        <p:grpSpPr>
          <a:xfrm>
            <a:off x="1390650" y="3325615"/>
            <a:ext cx="6705600" cy="1754385"/>
            <a:chOff x="1292485" y="1358900"/>
            <a:chExt cx="5862819" cy="1418859"/>
          </a:xfrm>
        </p:grpSpPr>
        <p:sp>
          <p:nvSpPr>
            <p:cNvPr id="3" name="TextBox 2"/>
            <p:cNvSpPr txBox="1"/>
            <p:nvPr/>
          </p:nvSpPr>
          <p:spPr>
            <a:xfrm>
              <a:off x="2184399" y="1358900"/>
              <a:ext cx="4970905" cy="672069"/>
            </a:xfrm>
            <a:prstGeom prst="rect">
              <a:avLst/>
            </a:prstGeom>
            <a:noFill/>
          </p:spPr>
          <p:txBody>
            <a:bodyPr vert="horz" wrap="square" rtlCol="0">
              <a:spAutoFit/>
            </a:bodyPr>
            <a:lstStyle/>
            <a:p>
              <a:r>
                <a:rPr lang="en-US" sz="2400" b="1" u="sng" dirty="0" smtClean="0">
                  <a:solidFill>
                    <a:srgbClr val="000000"/>
                  </a:solidFill>
                  <a:latin typeface="Arial" pitchFamily="34" charset="0"/>
                  <a:cs typeface="Arial" pitchFamily="34" charset="0"/>
                </a:rPr>
                <a:t>Examples of the linear equations</a:t>
              </a:r>
              <a:r>
                <a:rPr lang="en-US" sz="2400" b="1" dirty="0" smtClean="0">
                  <a:solidFill>
                    <a:srgbClr val="000000"/>
                  </a:solidFill>
                  <a:latin typeface="Arial" pitchFamily="34" charset="0"/>
                  <a:cs typeface="Arial" pitchFamily="34" charset="0"/>
                </a:rPr>
                <a:t>:</a:t>
              </a:r>
            </a:p>
            <a:p>
              <a:r>
                <a:rPr lang="es-ES" sz="2400" b="1" dirty="0" smtClean="0">
                  <a:solidFill>
                    <a:srgbClr val="000000"/>
                  </a:solidFill>
                  <a:latin typeface="Arial" pitchFamily="34" charset="0"/>
                  <a:cs typeface="Arial" pitchFamily="34" charset="0"/>
                </a:rPr>
                <a:t>3x +4y =5        -4.7x + 12y = - 11</a:t>
              </a:r>
              <a:endParaRPr lang="en-US" sz="2400" b="1" dirty="0">
                <a:solidFill>
                  <a:srgbClr val="000000"/>
                </a:solidFill>
                <a:latin typeface="Arial" pitchFamily="34" charset="0"/>
                <a:cs typeface="Arial" pitchFamily="34" charset="0"/>
              </a:endParaRPr>
            </a:p>
          </p:txBody>
        </p:sp>
        <p:pic>
          <p:nvPicPr>
            <p:cNvPr id="4" name="Picture 3"/>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0488" t="39321" r="38048" b="37055"/>
            <a:stretch/>
          </p:blipFill>
          <p:spPr>
            <a:xfrm>
              <a:off x="5499100" y="2004033"/>
              <a:ext cx="558800" cy="708053"/>
            </a:xfrm>
            <a:prstGeom prst="rect">
              <a:avLst/>
            </a:prstGeom>
            <a:solidFill>
              <a:scrgbClr r="0" g="0" b="0">
                <a:alpha val="0"/>
              </a:scrgbClr>
            </a:solidFill>
          </p:spPr>
        </p:pic>
        <p:sp>
          <p:nvSpPr>
            <p:cNvPr id="5" name="TextBox 4"/>
            <p:cNvSpPr txBox="1"/>
            <p:nvPr/>
          </p:nvSpPr>
          <p:spPr>
            <a:xfrm>
              <a:off x="5803900" y="2215213"/>
              <a:ext cx="584200" cy="373372"/>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5168900" y="2222500"/>
              <a:ext cx="6604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x +</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6212589" y="2215213"/>
              <a:ext cx="609600" cy="373372"/>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54</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1292485" y="2200696"/>
              <a:ext cx="1476114" cy="373372"/>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3y=x-21</a:t>
              </a:r>
              <a:endParaRPr lang="en-US" sz="2400" b="1" dirty="0">
                <a:solidFill>
                  <a:srgbClr val="000000"/>
                </a:solidFill>
                <a:latin typeface="Arial" pitchFamily="34" charset="0"/>
                <a:cs typeface="Arial" pitchFamily="34" charset="0"/>
              </a:endParaRPr>
            </a:p>
          </p:txBody>
        </p:sp>
        <p:pic>
          <p:nvPicPr>
            <p:cNvPr id="9" name="Picture 8"/>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007" t="39820" r="39975" b="35179"/>
            <a:stretch/>
          </p:blipFill>
          <p:spPr>
            <a:xfrm>
              <a:off x="2954966" y="2069706"/>
              <a:ext cx="510304" cy="708053"/>
            </a:xfrm>
            <a:prstGeom prst="rect">
              <a:avLst/>
            </a:prstGeom>
            <a:solidFill>
              <a:scrgbClr r="0" g="0" b="0">
                <a:alpha val="0"/>
              </a:scrgbClr>
            </a:solidFill>
          </p:spPr>
        </p:pic>
        <p:sp>
          <p:nvSpPr>
            <p:cNvPr id="10" name="TextBox 9"/>
            <p:cNvSpPr txBox="1"/>
            <p:nvPr/>
          </p:nvSpPr>
          <p:spPr>
            <a:xfrm>
              <a:off x="3327399" y="2197100"/>
              <a:ext cx="1822336" cy="373372"/>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x= -4y+22</a:t>
              </a:r>
              <a:endParaRPr lang="en-US" sz="2400" b="1" dirty="0">
                <a:solidFill>
                  <a:srgbClr val="000000"/>
                </a:solidFill>
                <a:latin typeface="Arial" pitchFamily="34" charset="0"/>
                <a:cs typeface="Arial" pitchFamily="34" charset="0"/>
              </a:endParaRPr>
            </a:p>
          </p:txBody>
        </p:sp>
      </p:grpSp>
      <p:grpSp>
        <p:nvGrpSpPr>
          <p:cNvPr id="14" name="Group 13"/>
          <p:cNvGrpSpPr/>
          <p:nvPr/>
        </p:nvGrpSpPr>
        <p:grpSpPr>
          <a:xfrm>
            <a:off x="5124450" y="5994399"/>
            <a:ext cx="6019799" cy="2596083"/>
            <a:chOff x="5429583" y="3326167"/>
            <a:chExt cx="4348143" cy="1778001"/>
          </a:xfrm>
        </p:grpSpPr>
        <p:sp>
          <p:nvSpPr>
            <p:cNvPr id="12" name="Freeform 11"/>
            <p:cNvSpPr/>
            <p:nvPr/>
          </p:nvSpPr>
          <p:spPr>
            <a:xfrm>
              <a:off x="5429583" y="3326167"/>
              <a:ext cx="4348143" cy="1778001"/>
            </a:xfrm>
            <a:custGeom>
              <a:avLst/>
              <a:gdLst/>
              <a:ahLst/>
              <a:cxnLst/>
              <a:rect l="0" t="0" r="0" b="0"/>
              <a:pathLst>
                <a:path w="3733801" h="1778001">
                  <a:moveTo>
                    <a:pt x="0" y="0"/>
                  </a:moveTo>
                  <a:lnTo>
                    <a:pt x="3733800" y="0"/>
                  </a:lnTo>
                  <a:lnTo>
                    <a:pt x="3733800" y="1778000"/>
                  </a:lnTo>
                  <a:lnTo>
                    <a:pt x="0" y="1778000"/>
                  </a:lnTo>
                  <a:close/>
                </a:path>
              </a:pathLst>
            </a:custGeom>
            <a:gradFill flip="none" rotWithShape="1">
              <a:gsLst>
                <a:gs pos="0">
                  <a:srgbClr val="FFFFFF"/>
                </a:gs>
                <a:gs pos="100000">
                  <a:srgbClr val="FFFFFF"/>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3" name="TextBox 12"/>
            <p:cNvSpPr txBox="1"/>
            <p:nvPr/>
          </p:nvSpPr>
          <p:spPr>
            <a:xfrm>
              <a:off x="5537200" y="3482731"/>
              <a:ext cx="4240526" cy="145173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Note: </a:t>
              </a:r>
              <a:r>
                <a:rPr lang="en-US" sz="2400" b="1" dirty="0" smtClean="0">
                  <a:solidFill>
                    <a:srgbClr val="FF0000"/>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a:t>
              </a:r>
              <a:r>
                <a:rPr lang="en-US" sz="2400" b="1" dirty="0" smtClean="0">
                  <a:solidFill>
                    <a:srgbClr val="FF0000"/>
                  </a:solidFill>
                  <a:latin typeface="Arial" pitchFamily="34" charset="0"/>
                  <a:cs typeface="Arial" pitchFamily="34" charset="0"/>
                </a:rPr>
                <a:t>B</a:t>
              </a:r>
              <a:r>
                <a:rPr lang="en-US" sz="2400" b="1" dirty="0" smtClean="0">
                  <a:solidFill>
                    <a:srgbClr val="0000FF"/>
                  </a:solidFill>
                  <a:latin typeface="Arial" pitchFamily="34" charset="0"/>
                  <a:cs typeface="Arial" pitchFamily="34" charset="0"/>
                </a:rPr>
                <a:t>, and </a:t>
              </a:r>
              <a:r>
                <a:rPr lang="en-US" sz="2400" b="1" dirty="0" smtClean="0">
                  <a:solidFill>
                    <a:srgbClr val="FF0000"/>
                  </a:solidFill>
                  <a:latin typeface="Arial" pitchFamily="34" charset="0"/>
                  <a:cs typeface="Arial" pitchFamily="34" charset="0"/>
                </a:rPr>
                <a:t>C</a:t>
              </a:r>
              <a:r>
                <a:rPr lang="en-US" sz="2400" b="1" dirty="0" smtClean="0">
                  <a:solidFill>
                    <a:srgbClr val="0000FF"/>
                  </a:solidFill>
                  <a:latin typeface="Arial" pitchFamily="34" charset="0"/>
                  <a:cs typeface="Arial" pitchFamily="34" charset="0"/>
                </a:rPr>
                <a:t> may be positive, negative numbers, decimals, or fractions. It is not important.</a:t>
              </a:r>
              <a:r>
                <a:rPr lang="en-US" sz="2400" b="1" dirty="0" smtClean="0">
                  <a:solidFill>
                    <a:srgbClr val="FF0000"/>
                  </a:solidFill>
                  <a:latin typeface="Arial" pitchFamily="34" charset="0"/>
                  <a:cs typeface="Arial" pitchFamily="34" charset="0"/>
                </a:rPr>
                <a:t> It is important </a:t>
              </a:r>
              <a:r>
                <a:rPr lang="en-US" sz="2400" b="1" dirty="0" smtClean="0">
                  <a:solidFill>
                    <a:srgbClr val="0000FF"/>
                  </a:solidFill>
                  <a:latin typeface="Arial" pitchFamily="34" charset="0"/>
                  <a:cs typeface="Arial" pitchFamily="34" charset="0"/>
                </a:rPr>
                <a:t>that variables </a:t>
              </a:r>
              <a:r>
                <a:rPr lang="en-US" sz="2400" b="1" dirty="0" smtClean="0">
                  <a:solidFill>
                    <a:srgbClr val="FF0000"/>
                  </a:solidFill>
                  <a:latin typeface="Arial" pitchFamily="34" charset="0"/>
                  <a:cs typeface="Arial" pitchFamily="34" charset="0"/>
                </a:rPr>
                <a:t>x </a:t>
              </a:r>
              <a:r>
                <a:rPr lang="en-US" sz="2400" b="1" dirty="0" smtClean="0">
                  <a:solidFill>
                    <a:srgbClr val="0000FF"/>
                  </a:solidFill>
                  <a:latin typeface="Arial" pitchFamily="34" charset="0"/>
                  <a:cs typeface="Arial" pitchFamily="34" charset="0"/>
                </a:rPr>
                <a:t>and </a:t>
              </a:r>
              <a:r>
                <a:rPr lang="en-US" sz="2400" b="1" dirty="0" smtClean="0">
                  <a:solidFill>
                    <a:srgbClr val="FF0000"/>
                  </a:solidFill>
                  <a:latin typeface="Arial" pitchFamily="34" charset="0"/>
                  <a:cs typeface="Arial" pitchFamily="34" charset="0"/>
                </a:rPr>
                <a:t>y </a:t>
              </a:r>
              <a:r>
                <a:rPr lang="en-US" sz="2400" b="1" dirty="0" smtClean="0">
                  <a:solidFill>
                    <a:srgbClr val="0000FF"/>
                  </a:solidFill>
                  <a:latin typeface="Arial" pitchFamily="34" charset="0"/>
                  <a:cs typeface="Arial" pitchFamily="34" charset="0"/>
                </a:rPr>
                <a:t>will </a:t>
              </a:r>
            </a:p>
            <a:p>
              <a:r>
                <a:rPr lang="en-US" sz="2400" b="1" dirty="0" smtClean="0">
                  <a:solidFill>
                    <a:srgbClr val="0000FF"/>
                  </a:solidFill>
                  <a:latin typeface="Arial" pitchFamily="34" charset="0"/>
                  <a:cs typeface="Arial" pitchFamily="34" charset="0"/>
                </a:rPr>
                <a:t>be raised to a power with  a degree equals to 1(x</a:t>
              </a:r>
              <a:r>
                <a:rPr lang="en-US" sz="2400" b="1" baseline="70000"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=x, y</a:t>
              </a:r>
              <a:r>
                <a:rPr lang="en-US" sz="2400" b="1" baseline="70000"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=y).</a:t>
              </a:r>
              <a:endParaRPr lang="en-US" sz="2400" b="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33685026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5390" y="4831945"/>
            <a:ext cx="538209" cy="83099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__</a:t>
            </a:r>
          </a:p>
          <a:p>
            <a:r>
              <a:rPr lang="en-US" sz="2400" b="1" dirty="0" smtClean="0">
                <a:solidFill>
                  <a:srgbClr val="000000"/>
                </a:solidFill>
                <a:latin typeface="Arial" pitchFamily="34" charset="0"/>
                <a:cs typeface="Arial" pitchFamily="34" charset="0"/>
              </a:rPr>
              <a:t> x</a:t>
            </a:r>
            <a:endParaRPr lang="en-US" sz="2400" b="1" dirty="0">
              <a:solidFill>
                <a:srgbClr val="000000"/>
              </a:solidFill>
              <a:latin typeface="Arial" pitchFamily="34" charset="0"/>
              <a:cs typeface="Arial" pitchFamily="34" charset="0"/>
            </a:endParaRPr>
          </a:p>
        </p:txBody>
      </p:sp>
      <p:pic>
        <p:nvPicPr>
          <p:cNvPr id="3" name="Picture 2"/>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7220" t="39438" r="41639" b="42856"/>
          <a:stretch/>
        </p:blipFill>
        <p:spPr>
          <a:xfrm>
            <a:off x="4230117" y="4117431"/>
            <a:ext cx="684784" cy="617227"/>
          </a:xfrm>
          <a:prstGeom prst="rect">
            <a:avLst/>
          </a:prstGeom>
          <a:solidFill>
            <a:scrgbClr r="0" g="0" b="0">
              <a:alpha val="0"/>
            </a:scrgbClr>
          </a:solidFill>
        </p:spPr>
      </p:pic>
      <p:sp>
        <p:nvSpPr>
          <p:cNvPr id="4" name="TextBox 3"/>
          <p:cNvSpPr txBox="1"/>
          <p:nvPr/>
        </p:nvSpPr>
        <p:spPr>
          <a:xfrm>
            <a:off x="4005596" y="3073178"/>
            <a:ext cx="319564" cy="369332"/>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2</a:t>
            </a:r>
            <a:endParaRPr lang="en-US" b="1">
              <a:solidFill>
                <a:srgbClr val="000000"/>
              </a:solidFill>
              <a:latin typeface="Arial" pitchFamily="34" charset="0"/>
              <a:cs typeface="Arial" pitchFamily="34" charset="0"/>
            </a:endParaRPr>
          </a:p>
        </p:txBody>
      </p:sp>
      <p:sp>
        <p:nvSpPr>
          <p:cNvPr id="6" name="TextBox 5"/>
          <p:cNvSpPr txBox="1"/>
          <p:nvPr/>
        </p:nvSpPr>
        <p:spPr>
          <a:xfrm>
            <a:off x="1123140" y="1003705"/>
            <a:ext cx="72471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16</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2091690" y="984655"/>
            <a:ext cx="7604760"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one from the given equations is an equation of a line?</a:t>
            </a:r>
            <a:endParaRPr lang="en-US" sz="2800" b="1" dirty="0">
              <a:solidFill>
                <a:srgbClr val="000000"/>
              </a:solidFill>
              <a:latin typeface="Arial" pitchFamily="34" charset="0"/>
              <a:cs typeface="Arial" pitchFamily="34" charset="0"/>
            </a:endParaRPr>
          </a:p>
        </p:txBody>
      </p:sp>
      <p:pic>
        <p:nvPicPr>
          <p:cNvPr id="16" name="Picture 1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1679" y="94220"/>
            <a:ext cx="3950970" cy="78516"/>
          </a:xfrm>
          <a:prstGeom prst="rect">
            <a:avLst/>
          </a:prstGeom>
          <a:solidFill>
            <a:scrgbClr r="0" g="0" b="0">
              <a:alpha val="0"/>
            </a:scrgbClr>
          </a:solidFill>
        </p:spPr>
      </p:pic>
      <p:sp>
        <p:nvSpPr>
          <p:cNvPr id="17" name="Rectangle 16"/>
          <p:cNvSpPr/>
          <p:nvPr/>
        </p:nvSpPr>
        <p:spPr>
          <a:xfrm>
            <a:off x="3472475" y="3204731"/>
            <a:ext cx="244871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12x - 10y = 5</a:t>
            </a:r>
          </a:p>
        </p:txBody>
      </p:sp>
      <p:sp>
        <p:nvSpPr>
          <p:cNvPr id="18" name="Rectangle 17"/>
          <p:cNvSpPr/>
          <p:nvPr/>
        </p:nvSpPr>
        <p:spPr>
          <a:xfrm>
            <a:off x="3472475" y="3754115"/>
            <a:ext cx="226157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2x =- 3y + 6</a:t>
            </a:r>
          </a:p>
        </p:txBody>
      </p:sp>
      <p:sp>
        <p:nvSpPr>
          <p:cNvPr id="19" name="Rectangle 18"/>
          <p:cNvSpPr/>
          <p:nvPr/>
        </p:nvSpPr>
        <p:spPr>
          <a:xfrm>
            <a:off x="3472474" y="4258267"/>
            <a:ext cx="226157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3x +4    y =11</a:t>
            </a:r>
          </a:p>
        </p:txBody>
      </p:sp>
      <p:sp>
        <p:nvSpPr>
          <p:cNvPr id="20" name="TextBox 19"/>
          <p:cNvSpPr txBox="1"/>
          <p:nvPr/>
        </p:nvSpPr>
        <p:spPr>
          <a:xfrm>
            <a:off x="2927239" y="3210517"/>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21" name="TextBox 20"/>
          <p:cNvSpPr txBox="1"/>
          <p:nvPr/>
        </p:nvSpPr>
        <p:spPr>
          <a:xfrm>
            <a:off x="2935814" y="3762967"/>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2" name="TextBox 21"/>
          <p:cNvSpPr txBox="1"/>
          <p:nvPr/>
        </p:nvSpPr>
        <p:spPr>
          <a:xfrm>
            <a:off x="2923905" y="4277176"/>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3" name="Oval 22"/>
          <p:cNvSpPr/>
          <p:nvPr/>
        </p:nvSpPr>
        <p:spPr>
          <a:xfrm>
            <a:off x="2123966" y="325651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4" name="Oval 23"/>
          <p:cNvSpPr/>
          <p:nvPr/>
        </p:nvSpPr>
        <p:spPr>
          <a:xfrm>
            <a:off x="2126611" y="378201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Oval 24"/>
          <p:cNvSpPr/>
          <p:nvPr/>
        </p:nvSpPr>
        <p:spPr>
          <a:xfrm>
            <a:off x="2137615" y="430017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Oval 25"/>
          <p:cNvSpPr/>
          <p:nvPr/>
        </p:nvSpPr>
        <p:spPr>
          <a:xfrm>
            <a:off x="2142808" y="48036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TextBox 26"/>
          <p:cNvSpPr txBox="1"/>
          <p:nvPr/>
        </p:nvSpPr>
        <p:spPr>
          <a:xfrm>
            <a:off x="2929972" y="4810576"/>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8" name="Rectangle 27"/>
          <p:cNvSpPr/>
          <p:nvPr/>
        </p:nvSpPr>
        <p:spPr>
          <a:xfrm>
            <a:off x="3457663" y="4793704"/>
            <a:ext cx="246352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 2  + 5y </a:t>
            </a:r>
            <a:r>
              <a:rPr lang="en-US" sz="2400" b="1" dirty="0" smtClean="0">
                <a:solidFill>
                  <a:srgbClr val="000000"/>
                </a:solidFill>
                <a:latin typeface="Arial" pitchFamily="34" charset="0"/>
                <a:cs typeface="Arial" pitchFamily="34" charset="0"/>
              </a:rPr>
              <a:t>= - </a:t>
            </a:r>
            <a:r>
              <a:rPr lang="en-US" sz="2400" b="1" dirty="0">
                <a:solidFill>
                  <a:srgbClr val="000000"/>
                </a:solidFill>
                <a:latin typeface="Arial" pitchFamily="34" charset="0"/>
                <a:cs typeface="Arial" pitchFamily="34" charset="0"/>
              </a:rPr>
              <a:t>6</a:t>
            </a:r>
          </a:p>
        </p:txBody>
      </p:sp>
    </p:spTree>
    <p:extLst>
      <p:ext uri="{BB962C8B-B14F-4D97-AF65-F5344CB8AC3E}">
        <p14:creationId xmlns:p14="http://schemas.microsoft.com/office/powerpoint/2010/main" val="18284485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331" y="1008149"/>
            <a:ext cx="65032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91611" y="980440"/>
            <a:ext cx="8387159"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one from the given equations is NOT an equation of the line?</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6205" y="94220"/>
            <a:ext cx="3950970" cy="78516"/>
          </a:xfrm>
          <a:prstGeom prst="rect">
            <a:avLst/>
          </a:prstGeom>
          <a:solidFill>
            <a:scrgbClr r="0" g="0" b="0">
              <a:alpha val="0"/>
            </a:scrgbClr>
          </a:solidFill>
        </p:spPr>
      </p:pic>
      <p:sp>
        <p:nvSpPr>
          <p:cNvPr id="16" name="Rectangle 15"/>
          <p:cNvSpPr/>
          <p:nvPr/>
        </p:nvSpPr>
        <p:spPr>
          <a:xfrm>
            <a:off x="3472475" y="3204731"/>
            <a:ext cx="2448712" cy="476391"/>
          </a:xfrm>
          <a:prstGeom prst="rect">
            <a:avLst/>
          </a:prstGeom>
        </p:spPr>
        <p:txBody>
          <a:bodyPr wrap="square" lIns="106025" tIns="53012" rIns="106025" bIns="53012">
            <a:spAutoFit/>
          </a:bodyPr>
          <a:lstStyle/>
          <a:p>
            <a:r>
              <a:rPr lang="en-US" sz="2400" b="1" dirty="0" smtClean="0">
                <a:solidFill>
                  <a:srgbClr val="000000"/>
                </a:solidFill>
                <a:latin typeface="Arial" pitchFamily="34" charset="0"/>
                <a:cs typeface="Arial" pitchFamily="34" charset="0"/>
              </a:rPr>
              <a:t>2.3x – y = 15</a:t>
            </a:r>
            <a:endParaRPr lang="en-US" sz="2400" b="1" dirty="0">
              <a:solidFill>
                <a:srgbClr val="000000"/>
              </a:solidFill>
              <a:latin typeface="Arial" pitchFamily="34" charset="0"/>
              <a:cs typeface="Arial" pitchFamily="34" charset="0"/>
            </a:endParaRPr>
          </a:p>
        </p:txBody>
      </p:sp>
      <p:sp>
        <p:nvSpPr>
          <p:cNvPr id="17" name="Rectangle 16"/>
          <p:cNvSpPr/>
          <p:nvPr/>
        </p:nvSpPr>
        <p:spPr>
          <a:xfrm>
            <a:off x="3472475" y="3754115"/>
            <a:ext cx="226157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a:t>
            </a:r>
            <a:r>
              <a:rPr lang="en-US" sz="2400" b="1" dirty="0">
                <a:solidFill>
                  <a:srgbClr val="000000"/>
                </a:solidFill>
                <a:latin typeface="Arial" pitchFamily="34" charset="0"/>
                <a:cs typeface="Arial" pitchFamily="34" charset="0"/>
              </a:rPr>
              <a:t>-2/7x </a:t>
            </a:r>
            <a:r>
              <a:rPr lang="en-US" sz="2400" b="1" dirty="0" smtClean="0">
                <a:solidFill>
                  <a:srgbClr val="000000"/>
                </a:solidFill>
                <a:latin typeface="Arial" pitchFamily="34" charset="0"/>
                <a:cs typeface="Arial" pitchFamily="34" charset="0"/>
              </a:rPr>
              <a:t>– 12</a:t>
            </a:r>
            <a:endParaRPr lang="en-US" sz="2400" b="1" dirty="0">
              <a:solidFill>
                <a:srgbClr val="000000"/>
              </a:solidFill>
              <a:latin typeface="Arial" pitchFamily="34" charset="0"/>
              <a:cs typeface="Arial" pitchFamily="34" charset="0"/>
            </a:endParaRPr>
          </a:p>
        </p:txBody>
      </p:sp>
      <p:sp>
        <p:nvSpPr>
          <p:cNvPr id="18" name="Rectangle 17"/>
          <p:cNvSpPr/>
          <p:nvPr/>
        </p:nvSpPr>
        <p:spPr>
          <a:xfrm>
            <a:off x="3472474" y="4230558"/>
            <a:ext cx="226157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3x + </a:t>
            </a:r>
            <a:r>
              <a:rPr lang="en-US" sz="2400" b="1" dirty="0" smtClean="0">
                <a:solidFill>
                  <a:srgbClr val="000000"/>
                </a:solidFill>
                <a:latin typeface="Arial" pitchFamily="34" charset="0"/>
                <a:cs typeface="Arial" pitchFamily="34" charset="0"/>
              </a:rPr>
              <a:t>5/y = 23</a:t>
            </a:r>
            <a:endParaRPr lang="en-US" sz="2400" b="1" dirty="0">
              <a:solidFill>
                <a:srgbClr val="000000"/>
              </a:solidFill>
              <a:latin typeface="Arial" pitchFamily="34" charset="0"/>
              <a:cs typeface="Arial" pitchFamily="34" charset="0"/>
            </a:endParaRPr>
          </a:p>
        </p:txBody>
      </p:sp>
      <p:sp>
        <p:nvSpPr>
          <p:cNvPr id="19" name="TextBox 18"/>
          <p:cNvSpPr txBox="1"/>
          <p:nvPr/>
        </p:nvSpPr>
        <p:spPr>
          <a:xfrm>
            <a:off x="2927239" y="3210517"/>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20" name="TextBox 19"/>
          <p:cNvSpPr txBox="1"/>
          <p:nvPr/>
        </p:nvSpPr>
        <p:spPr>
          <a:xfrm>
            <a:off x="2935814" y="3762967"/>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1" name="TextBox 20"/>
          <p:cNvSpPr txBox="1"/>
          <p:nvPr/>
        </p:nvSpPr>
        <p:spPr>
          <a:xfrm>
            <a:off x="2923905" y="4249467"/>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4" name="Oval 23"/>
          <p:cNvSpPr/>
          <p:nvPr/>
        </p:nvSpPr>
        <p:spPr>
          <a:xfrm>
            <a:off x="2137615" y="430017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Oval 24"/>
          <p:cNvSpPr/>
          <p:nvPr/>
        </p:nvSpPr>
        <p:spPr>
          <a:xfrm>
            <a:off x="2142808" y="48036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TextBox 25"/>
          <p:cNvSpPr txBox="1"/>
          <p:nvPr/>
        </p:nvSpPr>
        <p:spPr>
          <a:xfrm>
            <a:off x="2929972" y="4755158"/>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7" name="Rectangle 26"/>
          <p:cNvSpPr/>
          <p:nvPr/>
        </p:nvSpPr>
        <p:spPr>
          <a:xfrm>
            <a:off x="3457663" y="4757336"/>
            <a:ext cx="246352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4y - 15x +3 </a:t>
            </a:r>
            <a:r>
              <a:rPr lang="en-US" sz="2400" b="1" dirty="0" smtClean="0">
                <a:solidFill>
                  <a:srgbClr val="000000"/>
                </a:solidFill>
                <a:latin typeface="Arial" pitchFamily="34" charset="0"/>
                <a:cs typeface="Arial" pitchFamily="34" charset="0"/>
              </a:rPr>
              <a:t>= 0</a:t>
            </a:r>
            <a:endParaRPr lang="en-US" sz="2400" b="1" dirty="0">
              <a:solidFill>
                <a:srgbClr val="000000"/>
              </a:solidFill>
              <a:latin typeface="Arial" pitchFamily="34" charset="0"/>
              <a:cs typeface="Arial" pitchFamily="34" charset="0"/>
            </a:endParaRPr>
          </a:p>
        </p:txBody>
      </p:sp>
      <p:sp>
        <p:nvSpPr>
          <p:cNvPr id="28" name="Oval 27"/>
          <p:cNvSpPr/>
          <p:nvPr/>
        </p:nvSpPr>
        <p:spPr>
          <a:xfrm>
            <a:off x="2123966" y="325651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2126611" y="378201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24732789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07039" y="1036016"/>
            <a:ext cx="7858362" cy="7129274"/>
            <a:chOff x="-25400" y="76200"/>
            <a:chExt cx="6870699" cy="5765800"/>
          </a:xfrm>
        </p:grpSpPr>
        <p:grpSp>
          <p:nvGrpSpPr>
            <p:cNvPr id="14" name="Group 13"/>
            <p:cNvGrpSpPr/>
            <p:nvPr/>
          </p:nvGrpSpPr>
          <p:grpSpPr>
            <a:xfrm>
              <a:off x="-25400" y="279400"/>
              <a:ext cx="5664200" cy="5562600"/>
              <a:chOff x="-25400" y="279400"/>
              <a:chExt cx="5664200" cy="556260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25400" y="279400"/>
                <a:ext cx="5664200" cy="5562600"/>
              </a:xfrm>
              <a:prstGeom prst="rect">
                <a:avLst/>
              </a:prstGeom>
              <a:solidFill>
                <a:scrgbClr r="0" g="0" b="0">
                  <a:alpha val="0"/>
                </a:scrgbClr>
              </a:solidFill>
            </p:spPr>
          </p:pic>
          <p:cxnSp>
            <p:nvCxnSpPr>
              <p:cNvPr id="3" name="Straight Connector 2"/>
              <p:cNvCxnSpPr/>
              <p:nvPr/>
            </p:nvCxnSpPr>
            <p:spPr>
              <a:xfrm>
                <a:off x="2336800" y="3073400"/>
                <a:ext cx="17018" cy="688086"/>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3048000" y="2383536"/>
                <a:ext cx="10668" cy="677164"/>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819400" y="2370836"/>
                <a:ext cx="213868" cy="4064"/>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87500" y="3479800"/>
                <a:ext cx="9652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(-2,-3)</a:t>
                </a:r>
                <a:endParaRPr lang="en-US" sz="2000" b="1" dirty="0">
                  <a:solidFill>
                    <a:srgbClr val="0000FF"/>
                  </a:solidFill>
                  <a:latin typeface="Arial" pitchFamily="34" charset="0"/>
                  <a:cs typeface="Arial" pitchFamily="34" charset="0"/>
                </a:endParaRPr>
              </a:p>
            </p:txBody>
          </p:sp>
          <p:sp>
            <p:nvSpPr>
              <p:cNvPr id="7" name="Oval 6"/>
              <p:cNvSpPr/>
              <p:nvPr/>
            </p:nvSpPr>
            <p:spPr>
              <a:xfrm>
                <a:off x="3017393" y="23696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8" name="Oval 7"/>
              <p:cNvSpPr/>
              <p:nvPr/>
            </p:nvSpPr>
            <p:spPr>
              <a:xfrm>
                <a:off x="2344293" y="37285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9" name="TextBox 8"/>
              <p:cNvSpPr txBox="1"/>
              <p:nvPr/>
            </p:nvSpPr>
            <p:spPr>
              <a:xfrm>
                <a:off x="3111500" y="2387600"/>
                <a:ext cx="812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(1,3)</a:t>
                </a:r>
                <a:endParaRPr lang="en-US" sz="2000" b="1" dirty="0">
                  <a:solidFill>
                    <a:srgbClr val="0000FF"/>
                  </a:solidFill>
                  <a:latin typeface="Arial" pitchFamily="34" charset="0"/>
                  <a:cs typeface="Arial" pitchFamily="34" charset="0"/>
                </a:endParaRPr>
              </a:p>
            </p:txBody>
          </p:sp>
          <p:cxnSp>
            <p:nvCxnSpPr>
              <p:cNvPr id="10" name="Straight Connector 9"/>
              <p:cNvCxnSpPr/>
              <p:nvPr/>
            </p:nvCxnSpPr>
            <p:spPr>
              <a:xfrm flipV="1">
                <a:off x="2106168" y="1714500"/>
                <a:ext cx="1272032" cy="2489454"/>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245993" y="1899793"/>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2" name="Oval 11"/>
              <p:cNvSpPr/>
              <p:nvPr/>
            </p:nvSpPr>
            <p:spPr>
              <a:xfrm>
                <a:off x="2547493" y="3284093"/>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13" name="Straight Connector 12"/>
              <p:cNvCxnSpPr/>
              <p:nvPr/>
            </p:nvCxnSpPr>
            <p:spPr>
              <a:xfrm>
                <a:off x="2387600" y="3771900"/>
                <a:ext cx="469900" cy="0"/>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698500" y="76200"/>
              <a:ext cx="6146799" cy="97076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lets get back to the given line that passes through two given points (-2,-3) and (1,3).</a:t>
              </a:r>
            </a:p>
            <a:p>
              <a:r>
                <a:rPr lang="en-US" sz="2400" b="1" dirty="0" smtClean="0">
                  <a:solidFill>
                    <a:srgbClr val="0000FF"/>
                  </a:solidFill>
                  <a:latin typeface="Arial" pitchFamily="34" charset="0"/>
                  <a:cs typeface="Arial" pitchFamily="34" charset="0"/>
                </a:rPr>
                <a:t>How do we write a linear equation for this line?</a:t>
              </a:r>
              <a:endParaRPr lang="en-US" sz="2400" b="1" dirty="0">
                <a:solidFill>
                  <a:srgbClr val="0000FF"/>
                </a:solidFill>
                <a:latin typeface="Arial" pitchFamily="34" charset="0"/>
                <a:cs typeface="Arial" pitchFamily="34" charset="0"/>
              </a:endParaRPr>
            </a:p>
          </p:txBody>
        </p:sp>
      </p:grpSp>
      <p:sp>
        <p:nvSpPr>
          <p:cNvPr id="17" name="TextBox 16"/>
          <p:cNvSpPr txBox="1"/>
          <p:nvPr/>
        </p:nvSpPr>
        <p:spPr>
          <a:xfrm>
            <a:off x="6785468" y="3063112"/>
            <a:ext cx="4067175"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First, lets draw a few more lines in the same coordinate plane.</a:t>
            </a:r>
            <a:endParaRPr lang="en-US" sz="2400" b="1" dirty="0">
              <a:solidFill>
                <a:srgbClr val="0000FF"/>
              </a:solidFill>
              <a:latin typeface="Arial" pitchFamily="34" charset="0"/>
              <a:cs typeface="Arial" pitchFamily="34" charset="0"/>
            </a:endParaRPr>
          </a:p>
        </p:txBody>
      </p:sp>
      <p:cxnSp>
        <p:nvCxnSpPr>
          <p:cNvPr id="18" name="Straight Connector 17"/>
          <p:cNvCxnSpPr/>
          <p:nvPr/>
        </p:nvCxnSpPr>
        <p:spPr>
          <a:xfrm flipV="1">
            <a:off x="7134082" y="4741983"/>
            <a:ext cx="2062639" cy="1052117"/>
          </a:xfrm>
          <a:prstGeom prst="line">
            <a:avLst/>
          </a:prstGeom>
          <a:ln w="25400" cap="flat" cmpd="sng" algn="ctr">
            <a:solidFill>
              <a:srgbClr val="FF682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03439" y="4787126"/>
            <a:ext cx="1655921" cy="1036414"/>
          </a:xfrm>
          <a:prstGeom prst="line">
            <a:avLst/>
          </a:prstGeom>
          <a:ln w="25400" cap="flat" cmpd="sng" algn="ctr">
            <a:solidFill>
              <a:srgbClr val="0093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092774" y="6532152"/>
            <a:ext cx="2004536" cy="109923"/>
          </a:xfrm>
          <a:prstGeom prst="line">
            <a:avLst/>
          </a:prstGeom>
          <a:ln w="254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35173" y="5338706"/>
            <a:ext cx="1074896" cy="1507511"/>
          </a:xfrm>
          <a:prstGeom prst="line">
            <a:avLst/>
          </a:prstGeom>
          <a:ln w="25400" cap="flat" cmpd="sng" algn="ctr">
            <a:solidFill>
              <a:srgbClr val="4B0082"/>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1313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246221" y="1249979"/>
            <a:ext cx="6478429" cy="6878021"/>
          </a:xfrm>
          <a:prstGeom prst="rect">
            <a:avLst/>
          </a:prstGeom>
          <a:solidFill>
            <a:scrgbClr r="0" g="0" b="0">
              <a:alpha val="0"/>
            </a:scrgbClr>
          </a:solidFill>
        </p:spPr>
      </p:pic>
      <p:cxnSp>
        <p:nvCxnSpPr>
          <p:cNvPr id="3" name="Straight Connector 2"/>
          <p:cNvCxnSpPr/>
          <p:nvPr/>
        </p:nvCxnSpPr>
        <p:spPr>
          <a:xfrm>
            <a:off x="2557154" y="3423279"/>
            <a:ext cx="2033588"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48168" y="1036386"/>
            <a:ext cx="7938682" cy="954107"/>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Explain, what is a difference between all those lines.</a:t>
            </a:r>
            <a:endParaRPr lang="en-US" sz="2800" b="1" dirty="0">
              <a:solidFill>
                <a:srgbClr val="0000FF"/>
              </a:solidFill>
              <a:latin typeface="Arial" pitchFamily="34" charset="0"/>
              <a:cs typeface="Arial" pitchFamily="34" charset="0"/>
            </a:endParaRPr>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980023" y="1101532"/>
            <a:ext cx="1183693" cy="1777922"/>
          </a:xfrm>
          <a:prstGeom prst="rect">
            <a:avLst/>
          </a:prstGeom>
          <a:solidFill>
            <a:scrgbClr r="0" g="0" b="0">
              <a:alpha val="0"/>
            </a:scrgbClr>
          </a:solidFill>
        </p:spPr>
      </p:pic>
      <p:cxnSp>
        <p:nvCxnSpPr>
          <p:cNvPr id="6" name="Straight Connector 5"/>
          <p:cNvCxnSpPr/>
          <p:nvPr/>
        </p:nvCxnSpPr>
        <p:spPr>
          <a:xfrm flipV="1">
            <a:off x="2700086" y="2732336"/>
            <a:ext cx="1454887" cy="307815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859924" y="3438983"/>
            <a:ext cx="3181112" cy="1366182"/>
          </a:xfrm>
          <a:prstGeom prst="line">
            <a:avLst/>
          </a:prstGeom>
          <a:ln w="38100" cap="flat" cmpd="sng" algn="ctr">
            <a:solidFill>
              <a:srgbClr val="32CD32"/>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45987" y="3046401"/>
            <a:ext cx="0" cy="2072829"/>
          </a:xfrm>
          <a:prstGeom prst="line">
            <a:avLst/>
          </a:prstGeom>
          <a:ln w="38100" cap="flat" cmpd="sng" algn="ctr">
            <a:solidFill>
              <a:srgbClr val="FF682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8446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38150" y="1727200"/>
            <a:ext cx="6478429" cy="6878021"/>
            <a:chOff x="-533400" y="292100"/>
            <a:chExt cx="5664200" cy="556260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533400" y="292100"/>
              <a:ext cx="5664200" cy="5562600"/>
            </a:xfrm>
            <a:prstGeom prst="rect">
              <a:avLst/>
            </a:prstGeom>
            <a:solidFill>
              <a:scrgbClr r="0" g="0" b="0">
                <a:alpha val="0"/>
              </a:scrgbClr>
            </a:solidFill>
          </p:spPr>
        </p:pic>
        <p:sp>
          <p:nvSpPr>
            <p:cNvPr id="3" name="TextBox 2"/>
            <p:cNvSpPr txBox="1"/>
            <p:nvPr/>
          </p:nvSpPr>
          <p:spPr>
            <a:xfrm>
              <a:off x="1079500" y="3492500"/>
              <a:ext cx="9652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(-2,-3)</a:t>
              </a:r>
              <a:endParaRPr lang="en-US" sz="2000" b="1" dirty="0">
                <a:solidFill>
                  <a:srgbClr val="0000FF"/>
                </a:solidFill>
                <a:latin typeface="Arial" pitchFamily="34" charset="0"/>
                <a:cs typeface="Arial" pitchFamily="34" charset="0"/>
              </a:endParaRPr>
            </a:p>
          </p:txBody>
        </p:sp>
        <p:sp>
          <p:nvSpPr>
            <p:cNvPr id="4" name="Oval 3"/>
            <p:cNvSpPr/>
            <p:nvPr/>
          </p:nvSpPr>
          <p:spPr>
            <a:xfrm>
              <a:off x="2509393" y="23823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 name="Oval 4"/>
            <p:cNvSpPr/>
            <p:nvPr/>
          </p:nvSpPr>
          <p:spPr>
            <a:xfrm>
              <a:off x="1836293" y="37412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6" name="TextBox 5"/>
            <p:cNvSpPr txBox="1"/>
            <p:nvPr/>
          </p:nvSpPr>
          <p:spPr>
            <a:xfrm>
              <a:off x="2603500" y="2400300"/>
              <a:ext cx="812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(1,3)</a:t>
              </a:r>
              <a:endParaRPr lang="en-US" sz="2000" b="1" dirty="0">
                <a:solidFill>
                  <a:srgbClr val="0000FF"/>
                </a:solidFill>
                <a:latin typeface="Arial" pitchFamily="34" charset="0"/>
                <a:cs typeface="Arial" pitchFamily="34" charset="0"/>
              </a:endParaRPr>
            </a:p>
          </p:txBody>
        </p:sp>
        <p:cxnSp>
          <p:nvCxnSpPr>
            <p:cNvPr id="7" name="Straight Connector 6"/>
            <p:cNvCxnSpPr/>
            <p:nvPr/>
          </p:nvCxnSpPr>
          <p:spPr>
            <a:xfrm flipV="1">
              <a:off x="1598168" y="1727200"/>
              <a:ext cx="1272032" cy="2489454"/>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30400" y="3759200"/>
              <a:ext cx="571500" cy="0"/>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27300" y="2413000"/>
              <a:ext cx="0" cy="1358900"/>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32999" y="1040130"/>
            <a:ext cx="9470708"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 main characteristic of the line in the coordinate pane it's steepness. In mathematics the steepness of a line is called </a:t>
            </a:r>
            <a:r>
              <a:rPr lang="en-US" sz="2400" b="1" dirty="0" smtClean="0">
                <a:solidFill>
                  <a:srgbClr val="FF0000"/>
                </a:solidFill>
                <a:latin typeface="Arial" pitchFamily="34" charset="0"/>
                <a:cs typeface="Arial" pitchFamily="34" charset="0"/>
              </a:rPr>
              <a:t>slope. </a:t>
            </a:r>
            <a:endParaRPr lang="en-US" sz="2400" b="1" dirty="0">
              <a:solidFill>
                <a:srgbClr val="FF0000"/>
              </a:solidFill>
              <a:latin typeface="Arial" pitchFamily="34" charset="0"/>
              <a:cs typeface="Arial" pitchFamily="34" charset="0"/>
            </a:endParaRPr>
          </a:p>
        </p:txBody>
      </p:sp>
      <p:grpSp>
        <p:nvGrpSpPr>
          <p:cNvPr id="21" name="Group 20"/>
          <p:cNvGrpSpPr/>
          <p:nvPr/>
        </p:nvGrpSpPr>
        <p:grpSpPr>
          <a:xfrm>
            <a:off x="5657850" y="2482849"/>
            <a:ext cx="5638801" cy="7645579"/>
            <a:chOff x="5148603" y="884676"/>
            <a:chExt cx="4930100" cy="6183365"/>
          </a:xfrm>
        </p:grpSpPr>
        <p:grpSp>
          <p:nvGrpSpPr>
            <p:cNvPr id="15" name="Group 14"/>
            <p:cNvGrpSpPr/>
            <p:nvPr/>
          </p:nvGrpSpPr>
          <p:grpSpPr>
            <a:xfrm>
              <a:off x="5326088" y="884676"/>
              <a:ext cx="3924301" cy="1270001"/>
              <a:chOff x="5326088" y="884676"/>
              <a:chExt cx="3924301" cy="1270001"/>
            </a:xfrm>
          </p:grpSpPr>
          <p:sp>
            <p:nvSpPr>
              <p:cNvPr id="12" name="TextBox 11"/>
              <p:cNvSpPr txBox="1"/>
              <p:nvPr/>
            </p:nvSpPr>
            <p:spPr>
              <a:xfrm>
                <a:off x="5422900" y="1181100"/>
                <a:ext cx="3556000" cy="821418"/>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                 </a:t>
                </a:r>
                <a:r>
                  <a:rPr lang="en-US" sz="2000" b="1" dirty="0" smtClean="0">
                    <a:solidFill>
                      <a:srgbClr val="0000FF"/>
                    </a:solidFill>
                    <a:latin typeface="Arial" pitchFamily="34" charset="0"/>
                    <a:cs typeface="Arial" pitchFamily="34" charset="0"/>
                  </a:rPr>
                  <a:t>Vertical change</a:t>
                </a:r>
              </a:p>
              <a:p>
                <a:r>
                  <a:rPr lang="en-US" sz="2000" b="1" dirty="0" smtClean="0">
                    <a:solidFill>
                      <a:srgbClr val="FF0000"/>
                    </a:solidFill>
                    <a:latin typeface="Arial" pitchFamily="34" charset="0"/>
                    <a:cs typeface="Arial" pitchFamily="34" charset="0"/>
                  </a:rPr>
                  <a:t>Slope = </a:t>
                </a:r>
                <a:r>
                  <a:rPr lang="en-US" sz="2000" b="1" dirty="0" smtClean="0">
                    <a:solidFill>
                      <a:srgbClr val="0000FF"/>
                    </a:solidFill>
                    <a:latin typeface="Arial" pitchFamily="34" charset="0"/>
                    <a:cs typeface="Arial" pitchFamily="34" charset="0"/>
                  </a:rPr>
                  <a:t>  </a:t>
                </a:r>
              </a:p>
              <a:p>
                <a:r>
                  <a:rPr lang="en-US" sz="2000" b="1" dirty="0" smtClean="0">
                    <a:solidFill>
                      <a:srgbClr val="0000FF"/>
                    </a:solidFill>
                    <a:latin typeface="Arial" pitchFamily="34" charset="0"/>
                    <a:cs typeface="Arial" pitchFamily="34" charset="0"/>
                  </a:rPr>
                  <a:t> </a:t>
                </a:r>
                <a:r>
                  <a:rPr lang="en-US" sz="2000" b="1" dirty="0" smtClean="0">
                    <a:solidFill>
                      <a:srgbClr val="FF0000"/>
                    </a:solidFill>
                    <a:latin typeface="Arial" pitchFamily="34" charset="0"/>
                    <a:cs typeface="Arial" pitchFamily="34" charset="0"/>
                  </a:rPr>
                  <a:t>              </a:t>
                </a:r>
                <a:r>
                  <a:rPr lang="en-US" sz="2000" b="1" dirty="0" smtClean="0">
                    <a:solidFill>
                      <a:srgbClr val="0000FF"/>
                    </a:solidFill>
                    <a:latin typeface="Arial" pitchFamily="34" charset="0"/>
                    <a:cs typeface="Arial" pitchFamily="34" charset="0"/>
                  </a:rPr>
                  <a:t>Horizontal change</a:t>
                </a:r>
                <a:endParaRPr lang="en-US" sz="2000" b="1" dirty="0">
                  <a:solidFill>
                    <a:srgbClr val="0000FF"/>
                  </a:solidFill>
                  <a:latin typeface="Arial" pitchFamily="34" charset="0"/>
                  <a:cs typeface="Arial" pitchFamily="34" charset="0"/>
                </a:endParaRPr>
              </a:p>
            </p:txBody>
          </p:sp>
          <p:cxnSp>
            <p:nvCxnSpPr>
              <p:cNvPr id="13" name="Straight Connector 12"/>
              <p:cNvCxnSpPr/>
              <p:nvPr/>
            </p:nvCxnSpPr>
            <p:spPr>
              <a:xfrm>
                <a:off x="6399748" y="1567707"/>
                <a:ext cx="172132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5326088" y="884676"/>
                <a:ext cx="3924301" cy="1270001"/>
              </a:xfrm>
              <a:custGeom>
                <a:avLst/>
                <a:gdLst/>
                <a:ahLst/>
                <a:cxnLst/>
                <a:rect l="0" t="0" r="0" b="0"/>
                <a:pathLst>
                  <a:path w="3924301" h="1270001">
                    <a:moveTo>
                      <a:pt x="0" y="0"/>
                    </a:moveTo>
                    <a:lnTo>
                      <a:pt x="3924300" y="0"/>
                    </a:lnTo>
                    <a:lnTo>
                      <a:pt x="3924300" y="1270000"/>
                    </a:lnTo>
                    <a:lnTo>
                      <a:pt x="0" y="12700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sp>
          <p:nvSpPr>
            <p:cNvPr id="16" name="Freeform 15"/>
            <p:cNvSpPr/>
            <p:nvPr/>
          </p:nvSpPr>
          <p:spPr>
            <a:xfrm>
              <a:off x="5166368" y="2374900"/>
              <a:ext cx="4912335" cy="2222995"/>
            </a:xfrm>
            <a:custGeom>
              <a:avLst/>
              <a:gdLst/>
              <a:ahLst/>
              <a:cxnLst/>
              <a:rect l="0" t="0" r="0" b="0"/>
              <a:pathLst>
                <a:path w="4112896" h="1433196">
                  <a:moveTo>
                    <a:pt x="0" y="0"/>
                  </a:moveTo>
                  <a:lnTo>
                    <a:pt x="4112895" y="0"/>
                  </a:lnTo>
                  <a:lnTo>
                    <a:pt x="4112895" y="1433195"/>
                  </a:lnTo>
                  <a:lnTo>
                    <a:pt x="0" y="1433195"/>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7" name="TextBox 16"/>
            <p:cNvSpPr txBox="1"/>
            <p:nvPr/>
          </p:nvSpPr>
          <p:spPr>
            <a:xfrm>
              <a:off x="5148603" y="2540000"/>
              <a:ext cx="4930100" cy="186685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Vertical change is often called </a:t>
              </a:r>
              <a:r>
                <a:rPr lang="en-US" sz="2400" b="1" dirty="0" smtClean="0">
                  <a:solidFill>
                    <a:srgbClr val="FF0000"/>
                  </a:solidFill>
                  <a:latin typeface="Arial" pitchFamily="34" charset="0"/>
                  <a:cs typeface="Arial" pitchFamily="34" charset="0"/>
                </a:rPr>
                <a:t>rise.</a:t>
              </a:r>
            </a:p>
            <a:p>
              <a:r>
                <a:rPr lang="en-US" sz="2400" b="1" dirty="0" smtClean="0">
                  <a:solidFill>
                    <a:srgbClr val="0000FF"/>
                  </a:solidFill>
                  <a:latin typeface="Arial" pitchFamily="34" charset="0"/>
                  <a:cs typeface="Arial" pitchFamily="34" charset="0"/>
                </a:rPr>
                <a:t>Horizontal</a:t>
              </a:r>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change is often called</a:t>
              </a:r>
              <a:r>
                <a:rPr lang="en-US" sz="2400" b="1" dirty="0" smtClean="0">
                  <a:solidFill>
                    <a:srgbClr val="FF0000"/>
                  </a:solidFill>
                  <a:latin typeface="Arial" pitchFamily="34" charset="0"/>
                  <a:cs typeface="Arial" pitchFamily="34" charset="0"/>
                </a:rPr>
                <a:t> run.</a:t>
              </a:r>
            </a:p>
            <a:p>
              <a:r>
                <a:rPr lang="en-US" sz="2400" b="1" dirty="0" smtClean="0">
                  <a:solidFill>
                    <a:srgbClr val="0000FF"/>
                  </a:solidFill>
                  <a:latin typeface="Arial" pitchFamily="34" charset="0"/>
                  <a:cs typeface="Arial" pitchFamily="34" charset="0"/>
                </a:rPr>
                <a:t>Letter</a:t>
              </a:r>
              <a:r>
                <a:rPr lang="en-US" sz="2400" b="1" dirty="0" smtClean="0">
                  <a:solidFill>
                    <a:srgbClr val="FF0000"/>
                  </a:solidFill>
                  <a:latin typeface="Arial" pitchFamily="34" charset="0"/>
                  <a:cs typeface="Arial" pitchFamily="34" charset="0"/>
                </a:rPr>
                <a:t> m </a:t>
              </a:r>
              <a:r>
                <a:rPr lang="en-US" sz="2400" b="1" dirty="0" smtClean="0">
                  <a:solidFill>
                    <a:srgbClr val="0000FF"/>
                  </a:solidFill>
                  <a:latin typeface="Arial" pitchFamily="34" charset="0"/>
                  <a:cs typeface="Arial" pitchFamily="34" charset="0"/>
                </a:rPr>
                <a:t>is usually used to represent</a:t>
              </a:r>
              <a:r>
                <a:rPr lang="en-US" sz="2400" b="1" dirty="0" smtClean="0">
                  <a:solidFill>
                    <a:srgbClr val="FF0000"/>
                  </a:solidFill>
                  <a:latin typeface="Arial" pitchFamily="34" charset="0"/>
                  <a:cs typeface="Arial" pitchFamily="34" charset="0"/>
                </a:rPr>
                <a:t> a slope.</a:t>
              </a:r>
            </a:p>
            <a:p>
              <a:r>
                <a:rPr lang="en-US" sz="2400" b="1" dirty="0" smtClean="0">
                  <a:solidFill>
                    <a:srgbClr val="0000FF"/>
                  </a:solidFill>
                  <a:latin typeface="Arial" pitchFamily="34" charset="0"/>
                  <a:cs typeface="Arial" pitchFamily="34" charset="0"/>
                </a:rPr>
                <a:t>Slope can also be thought of as </a:t>
              </a:r>
              <a:r>
                <a:rPr lang="en-US" sz="2400" b="1" dirty="0" smtClean="0">
                  <a:solidFill>
                    <a:srgbClr val="FF0000"/>
                  </a:solidFill>
                  <a:latin typeface="Arial" pitchFamily="34" charset="0"/>
                  <a:cs typeface="Arial" pitchFamily="34" charset="0"/>
                </a:rPr>
                <a:t>the rate of change.</a:t>
              </a:r>
              <a:endParaRPr lang="en-US" sz="2400" b="1" dirty="0">
                <a:solidFill>
                  <a:srgbClr val="FF0000"/>
                </a:solidFill>
                <a:latin typeface="Arial" pitchFamily="34" charset="0"/>
                <a:cs typeface="Arial" pitchFamily="34" charset="0"/>
              </a:endParaRPr>
            </a:p>
          </p:txBody>
        </p:sp>
        <p:grpSp>
          <p:nvGrpSpPr>
            <p:cNvPr id="20" name="Group 19"/>
            <p:cNvGrpSpPr/>
            <p:nvPr/>
          </p:nvGrpSpPr>
          <p:grpSpPr>
            <a:xfrm>
              <a:off x="5359400" y="4902486"/>
              <a:ext cx="4597400" cy="2165555"/>
              <a:chOff x="5359400" y="4902486"/>
              <a:chExt cx="4597400" cy="2165555"/>
            </a:xfrm>
          </p:grpSpPr>
          <p:sp>
            <p:nvSpPr>
              <p:cNvPr id="18" name="TextBox 17"/>
              <p:cNvSpPr txBox="1"/>
              <p:nvPr/>
            </p:nvSpPr>
            <p:spPr>
              <a:xfrm>
                <a:off x="5359400" y="4902486"/>
                <a:ext cx="4597400" cy="216555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Lets figure out rise and run for the given line.</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Rise = 6                 Run= 3</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m =   6  = </a:t>
                </a:r>
                <a:r>
                  <a:rPr lang="en-US" sz="2400" b="1" dirty="0" smtClean="0">
                    <a:solidFill>
                      <a:srgbClr val="FF0000"/>
                    </a:solidFill>
                    <a:latin typeface="Arial" pitchFamily="34" charset="0"/>
                    <a:cs typeface="Arial" pitchFamily="34" charset="0"/>
                  </a:rPr>
                  <a:t>2</a:t>
                </a:r>
              </a:p>
              <a:p>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19" name="Straight Connector 18"/>
              <p:cNvCxnSpPr/>
              <p:nvPr/>
            </p:nvCxnSpPr>
            <p:spPr>
              <a:xfrm>
                <a:off x="6434678" y="6713544"/>
                <a:ext cx="246253"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154684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61950" y="1211821"/>
            <a:ext cx="6478429" cy="6878021"/>
            <a:chOff x="-38100" y="215900"/>
            <a:chExt cx="5664200" cy="556260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38100" y="215900"/>
              <a:ext cx="5664200" cy="5562600"/>
            </a:xfrm>
            <a:prstGeom prst="rect">
              <a:avLst/>
            </a:prstGeom>
            <a:solidFill>
              <a:scrgbClr r="0" g="0" b="0">
                <a:alpha val="0"/>
              </a:scrgbClr>
            </a:solidFill>
          </p:spPr>
        </p:pic>
        <p:cxnSp>
          <p:nvCxnSpPr>
            <p:cNvPr id="3" name="Straight Connector 2"/>
            <p:cNvCxnSpPr/>
            <p:nvPr/>
          </p:nvCxnSpPr>
          <p:spPr>
            <a:xfrm flipV="1">
              <a:off x="1968500" y="1257300"/>
              <a:ext cx="1600200" cy="3111500"/>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052193" y="4109593"/>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 name="TextBox 4"/>
            <p:cNvSpPr txBox="1"/>
            <p:nvPr/>
          </p:nvSpPr>
          <p:spPr>
            <a:xfrm>
              <a:off x="1181100" y="3937000"/>
              <a:ext cx="10922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(-3,-5)</a:t>
              </a:r>
              <a:endParaRPr lang="en-US" sz="2000" b="1" dirty="0">
                <a:solidFill>
                  <a:srgbClr val="0000FF"/>
                </a:solidFill>
                <a:latin typeface="Arial" pitchFamily="34" charset="0"/>
                <a:cs typeface="Arial" pitchFamily="34" charset="0"/>
              </a:endParaRPr>
            </a:p>
          </p:txBody>
        </p:sp>
        <p:sp>
          <p:nvSpPr>
            <p:cNvPr id="6" name="TextBox 5"/>
            <p:cNvSpPr txBox="1"/>
            <p:nvPr/>
          </p:nvSpPr>
          <p:spPr>
            <a:xfrm>
              <a:off x="3340100" y="1663700"/>
              <a:ext cx="9144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(2,5)</a:t>
              </a:r>
              <a:endParaRPr lang="en-US" sz="2000" b="1" dirty="0">
                <a:solidFill>
                  <a:srgbClr val="0000FF"/>
                </a:solidFill>
                <a:latin typeface="Arial" pitchFamily="34" charset="0"/>
                <a:cs typeface="Arial" pitchFamily="34" charset="0"/>
              </a:endParaRPr>
            </a:p>
          </p:txBody>
        </p:sp>
        <p:sp>
          <p:nvSpPr>
            <p:cNvPr id="7" name="TextBox 6"/>
            <p:cNvSpPr txBox="1"/>
            <p:nvPr/>
          </p:nvSpPr>
          <p:spPr>
            <a:xfrm>
              <a:off x="1574800" y="3416300"/>
              <a:ext cx="9652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(-2,-3)</a:t>
              </a:r>
              <a:endParaRPr lang="en-US" sz="2000" b="1" dirty="0">
                <a:solidFill>
                  <a:srgbClr val="0000FF"/>
                </a:solidFill>
                <a:latin typeface="Arial" pitchFamily="34" charset="0"/>
                <a:cs typeface="Arial" pitchFamily="34" charset="0"/>
              </a:endParaRPr>
            </a:p>
          </p:txBody>
        </p:sp>
        <p:sp>
          <p:nvSpPr>
            <p:cNvPr id="8" name="Oval 7"/>
            <p:cNvSpPr/>
            <p:nvPr/>
          </p:nvSpPr>
          <p:spPr>
            <a:xfrm>
              <a:off x="3004693" y="23061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9" name="Oval 8"/>
            <p:cNvSpPr/>
            <p:nvPr/>
          </p:nvSpPr>
          <p:spPr>
            <a:xfrm>
              <a:off x="2331593" y="36650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0" name="TextBox 9"/>
            <p:cNvSpPr txBox="1"/>
            <p:nvPr/>
          </p:nvSpPr>
          <p:spPr>
            <a:xfrm>
              <a:off x="3098800" y="2324100"/>
              <a:ext cx="812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(1,3)</a:t>
              </a:r>
              <a:endParaRPr lang="en-US" sz="2000" b="1" dirty="0">
                <a:solidFill>
                  <a:srgbClr val="0000FF"/>
                </a:solidFill>
                <a:latin typeface="Arial" pitchFamily="34" charset="0"/>
                <a:cs typeface="Arial" pitchFamily="34" charset="0"/>
              </a:endParaRPr>
            </a:p>
          </p:txBody>
        </p:sp>
        <p:sp>
          <p:nvSpPr>
            <p:cNvPr id="11" name="Oval 10"/>
            <p:cNvSpPr/>
            <p:nvPr/>
          </p:nvSpPr>
          <p:spPr>
            <a:xfrm>
              <a:off x="3233293" y="1836293"/>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12" name="Straight Connector 11"/>
            <p:cNvCxnSpPr/>
            <p:nvPr/>
          </p:nvCxnSpPr>
          <p:spPr>
            <a:xfrm>
              <a:off x="2425700" y="3683000"/>
              <a:ext cx="571500" cy="0"/>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22600" y="2336800"/>
              <a:ext cx="0" cy="1358900"/>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8500" y="1892300"/>
              <a:ext cx="0" cy="2222500"/>
            </a:xfrm>
            <a:prstGeom prst="line">
              <a:avLst/>
            </a:prstGeom>
            <a:ln w="38100" cap="flat" cmpd="sng" algn="ctr">
              <a:solidFill>
                <a:srgbClr val="32CD32"/>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82800" y="4127500"/>
              <a:ext cx="1130300" cy="0"/>
            </a:xfrm>
            <a:prstGeom prst="line">
              <a:avLst/>
            </a:prstGeom>
            <a:ln w="38100" cap="flat" cmpd="sng" algn="ctr">
              <a:solidFill>
                <a:srgbClr val="32CD32"/>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182265" y="1041400"/>
            <a:ext cx="9877425"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You may wonder what is going to happen if we will use two different points on the line, like (-3,-5) and (2,5).</a:t>
            </a:r>
            <a:endParaRPr lang="en-US" sz="2400" b="1" dirty="0">
              <a:solidFill>
                <a:srgbClr val="0000FF"/>
              </a:solidFill>
              <a:latin typeface="Arial" pitchFamily="34" charset="0"/>
              <a:cs typeface="Arial" pitchFamily="34" charset="0"/>
            </a:endParaRPr>
          </a:p>
        </p:txBody>
      </p:sp>
      <p:grpSp>
        <p:nvGrpSpPr>
          <p:cNvPr id="24" name="Group 23"/>
          <p:cNvGrpSpPr/>
          <p:nvPr/>
        </p:nvGrpSpPr>
        <p:grpSpPr>
          <a:xfrm>
            <a:off x="6554868" y="2263938"/>
            <a:ext cx="5065632" cy="4511204"/>
            <a:chOff x="5626099" y="1066800"/>
            <a:chExt cx="4428967" cy="3648437"/>
          </a:xfrm>
        </p:grpSpPr>
        <p:grpSp>
          <p:nvGrpSpPr>
            <p:cNvPr id="20" name="Group 19"/>
            <p:cNvGrpSpPr/>
            <p:nvPr/>
          </p:nvGrpSpPr>
          <p:grpSpPr>
            <a:xfrm>
              <a:off x="5626099" y="1066800"/>
              <a:ext cx="4428967" cy="1866858"/>
              <a:chOff x="5626099" y="1066800"/>
              <a:chExt cx="4428967" cy="1866858"/>
            </a:xfrm>
          </p:grpSpPr>
          <p:sp>
            <p:nvSpPr>
              <p:cNvPr id="18" name="TextBox 17"/>
              <p:cNvSpPr txBox="1"/>
              <p:nvPr/>
            </p:nvSpPr>
            <p:spPr>
              <a:xfrm>
                <a:off x="5626099" y="1066800"/>
                <a:ext cx="4428967" cy="186685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Look, what happened.</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Rise = 10                 Run= 5</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m =  10 = </a:t>
                </a:r>
                <a:r>
                  <a:rPr lang="en-US" sz="2400" b="1" dirty="0" smtClean="0">
                    <a:solidFill>
                      <a:srgbClr val="FF0000"/>
                    </a:solidFill>
                    <a:latin typeface="Arial" pitchFamily="34" charset="0"/>
                    <a:cs typeface="Arial" pitchFamily="34" charset="0"/>
                  </a:rPr>
                  <a:t>2</a:t>
                </a:r>
              </a:p>
              <a:p>
                <a:r>
                  <a:rPr lang="en-US" sz="2400" b="1" dirty="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cxnSp>
            <p:nvCxnSpPr>
              <p:cNvPr id="19" name="Straight Connector 18"/>
              <p:cNvCxnSpPr/>
              <p:nvPr/>
            </p:nvCxnSpPr>
            <p:spPr>
              <a:xfrm>
                <a:off x="6745155" y="2543143"/>
                <a:ext cx="2286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669820" y="2980355"/>
              <a:ext cx="3702360" cy="373372"/>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Slope is still the same!</a:t>
              </a:r>
              <a:endParaRPr lang="en-US" sz="2400" b="1" dirty="0">
                <a:solidFill>
                  <a:srgbClr val="FF0000"/>
                </a:solidFill>
                <a:latin typeface="Arial" pitchFamily="34" charset="0"/>
                <a:cs typeface="Arial" pitchFamily="34" charset="0"/>
              </a:endParaRPr>
            </a:p>
          </p:txBody>
        </p:sp>
        <p:sp>
          <p:nvSpPr>
            <p:cNvPr id="22" name="Freeform 21"/>
            <p:cNvSpPr/>
            <p:nvPr/>
          </p:nvSpPr>
          <p:spPr>
            <a:xfrm>
              <a:off x="5650628" y="3750036"/>
              <a:ext cx="3991003" cy="965201"/>
            </a:xfrm>
            <a:custGeom>
              <a:avLst/>
              <a:gdLst/>
              <a:ahLst/>
              <a:cxnLst/>
              <a:rect l="0" t="0" r="0" b="0"/>
              <a:pathLst>
                <a:path w="3797301" h="965201">
                  <a:moveTo>
                    <a:pt x="0" y="0"/>
                  </a:moveTo>
                  <a:lnTo>
                    <a:pt x="3797300" y="0"/>
                  </a:lnTo>
                  <a:lnTo>
                    <a:pt x="3797300" y="965200"/>
                  </a:lnTo>
                  <a:lnTo>
                    <a:pt x="0" y="9652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23" name="TextBox 22"/>
            <p:cNvSpPr txBox="1"/>
            <p:nvPr/>
          </p:nvSpPr>
          <p:spPr>
            <a:xfrm>
              <a:off x="5669821" y="3813535"/>
              <a:ext cx="4140200" cy="821417"/>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Note. You can pick any two points </a:t>
              </a:r>
            </a:p>
            <a:p>
              <a:r>
                <a:rPr lang="en-US" sz="2000" b="1" dirty="0" smtClean="0">
                  <a:solidFill>
                    <a:srgbClr val="0000FF"/>
                  </a:solidFill>
                  <a:latin typeface="Arial" pitchFamily="34" charset="0"/>
                  <a:cs typeface="Arial" pitchFamily="34" charset="0"/>
                </a:rPr>
                <a:t>on the line to form a right triangle to figure out a slope of the given line.</a:t>
              </a:r>
              <a:endParaRPr lang="en-US" sz="2000" b="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4018896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 name="Group 19"/>
          <p:cNvGrpSpPr/>
          <p:nvPr/>
        </p:nvGrpSpPr>
        <p:grpSpPr>
          <a:xfrm>
            <a:off x="320040" y="812800"/>
            <a:ext cx="10737273" cy="7380453"/>
            <a:chOff x="320040" y="1040678"/>
            <a:chExt cx="10737273" cy="7380453"/>
          </a:xfrm>
        </p:grpSpPr>
        <p:sp>
          <p:nvSpPr>
            <p:cNvPr id="2" name="TextBox 1"/>
            <p:cNvSpPr txBox="1"/>
            <p:nvPr/>
          </p:nvSpPr>
          <p:spPr>
            <a:xfrm>
              <a:off x="2309574" y="1040678"/>
              <a:ext cx="6013609"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There are two different ways to draw 2 lines in the same plane:</a:t>
              </a:r>
              <a:endParaRPr lang="en-US" sz="2400" b="1" dirty="0">
                <a:solidFill>
                  <a:srgbClr val="0000FF"/>
                </a:solidFill>
                <a:latin typeface="Arial" pitchFamily="34" charset="0"/>
                <a:cs typeface="Arial" pitchFamily="34" charset="0"/>
              </a:endParaRPr>
            </a:p>
          </p:txBody>
        </p:sp>
        <p:sp>
          <p:nvSpPr>
            <p:cNvPr id="4" name="Freeform 3"/>
            <p:cNvSpPr/>
            <p:nvPr/>
          </p:nvSpPr>
          <p:spPr>
            <a:xfrm>
              <a:off x="740806" y="2427262"/>
              <a:ext cx="3093959" cy="1088175"/>
            </a:xfrm>
            <a:custGeom>
              <a:avLst/>
              <a:gdLst/>
              <a:ahLst/>
              <a:cxnLst/>
              <a:rect l="0" t="0" r="0" b="0"/>
              <a:pathLst>
                <a:path w="2705101" h="1244601">
                  <a:moveTo>
                    <a:pt x="0" y="1244600"/>
                  </a:moveTo>
                  <a:lnTo>
                    <a:pt x="608838" y="0"/>
                  </a:lnTo>
                  <a:lnTo>
                    <a:pt x="2705100" y="0"/>
                  </a:lnTo>
                  <a:lnTo>
                    <a:pt x="2096262" y="1244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5" name="Straight Connector 4"/>
            <p:cNvCxnSpPr/>
            <p:nvPr/>
          </p:nvCxnSpPr>
          <p:spPr>
            <a:xfrm flipV="1">
              <a:off x="1394459" y="2627131"/>
              <a:ext cx="1031319" cy="333115"/>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307306" y="2638235"/>
              <a:ext cx="1089422" cy="355322"/>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873805" y="2849207"/>
              <a:ext cx="1089422" cy="355322"/>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931908" y="2771480"/>
              <a:ext cx="1278255" cy="410841"/>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6812518" y="2260705"/>
              <a:ext cx="3093959" cy="1088175"/>
              <a:chOff x="5956300" y="914400"/>
              <a:chExt cx="2705101" cy="1244601"/>
            </a:xfrm>
          </p:grpSpPr>
          <p:sp>
            <p:nvSpPr>
              <p:cNvPr id="9" name="Freeform 8"/>
              <p:cNvSpPr/>
              <p:nvPr/>
            </p:nvSpPr>
            <p:spPr>
              <a:xfrm>
                <a:off x="5956300" y="914400"/>
                <a:ext cx="2705101" cy="1244601"/>
              </a:xfrm>
              <a:custGeom>
                <a:avLst/>
                <a:gdLst/>
                <a:ahLst/>
                <a:cxnLst/>
                <a:rect l="0" t="0" r="0" b="0"/>
                <a:pathLst>
                  <a:path w="2705101" h="1244601">
                    <a:moveTo>
                      <a:pt x="0" y="1244600"/>
                    </a:moveTo>
                    <a:lnTo>
                      <a:pt x="608838" y="0"/>
                    </a:lnTo>
                    <a:lnTo>
                      <a:pt x="2705100" y="0"/>
                    </a:lnTo>
                    <a:lnTo>
                      <a:pt x="2096262" y="1244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10" name="Straight Connector 9"/>
              <p:cNvCxnSpPr/>
              <p:nvPr/>
            </p:nvCxnSpPr>
            <p:spPr>
              <a:xfrm flipV="1">
                <a:off x="6705600" y="1041400"/>
                <a:ext cx="1295400" cy="2794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37400" y="1397000"/>
                <a:ext cx="850900" cy="2540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7124700" y="1384300"/>
                <a:ext cx="850900" cy="2667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604000" y="1054100"/>
                <a:ext cx="1346200" cy="2921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4139803" y="2349535"/>
              <a:ext cx="1089422" cy="521879"/>
            </a:xfrm>
            <a:prstGeom prst="line">
              <a:avLst/>
            </a:prstGeom>
            <a:ln w="38100" cap="flat" cmpd="sng" algn="ctr">
              <a:solidFill>
                <a:srgbClr val="00005E"/>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45430" y="2349535"/>
              <a:ext cx="1191101" cy="466360"/>
            </a:xfrm>
            <a:prstGeom prst="line">
              <a:avLst/>
            </a:prstGeom>
            <a:ln w="38100" cap="flat" cmpd="sng" algn="ctr">
              <a:solidFill>
                <a:srgbClr val="00005E"/>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0040" y="3959588"/>
              <a:ext cx="4880610"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Two lines in a plane that never meet are called </a:t>
              </a:r>
              <a:r>
                <a:rPr lang="en-US" sz="2400" b="1" dirty="0" smtClean="0">
                  <a:solidFill>
                    <a:srgbClr val="FF0000"/>
                  </a:solidFill>
                  <a:latin typeface="Arial" pitchFamily="34" charset="0"/>
                  <a:cs typeface="Arial" pitchFamily="34" charset="0"/>
                </a:rPr>
                <a:t>parallel lines</a:t>
              </a:r>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sp>
          <p:nvSpPr>
            <p:cNvPr id="18" name="TextBox 17"/>
            <p:cNvSpPr txBox="1"/>
            <p:nvPr/>
          </p:nvSpPr>
          <p:spPr>
            <a:xfrm>
              <a:off x="6641523" y="3529212"/>
              <a:ext cx="4415790" cy="156965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Those two lines will meet eventually because any line can be extended in two directions without ending.</a:t>
              </a:r>
              <a:endParaRPr lang="en-US" sz="2400" b="1" dirty="0">
                <a:solidFill>
                  <a:srgbClr val="0000FF"/>
                </a:solidFill>
                <a:latin typeface="Arial" pitchFamily="34" charset="0"/>
                <a:cs typeface="Arial" pitchFamily="34" charset="0"/>
              </a:endParaRPr>
            </a:p>
          </p:txBody>
        </p:sp>
        <p:grpSp>
          <p:nvGrpSpPr>
            <p:cNvPr id="24" name="Group 23"/>
            <p:cNvGrpSpPr/>
            <p:nvPr/>
          </p:nvGrpSpPr>
          <p:grpSpPr>
            <a:xfrm>
              <a:off x="6907291" y="5306095"/>
              <a:ext cx="3093959" cy="1088176"/>
              <a:chOff x="6039162" y="4397566"/>
              <a:chExt cx="2705101" cy="1244602"/>
            </a:xfrm>
          </p:grpSpPr>
          <p:sp>
            <p:nvSpPr>
              <p:cNvPr id="19" name="Freeform 18"/>
              <p:cNvSpPr/>
              <p:nvPr/>
            </p:nvSpPr>
            <p:spPr>
              <a:xfrm>
                <a:off x="6039162" y="4397566"/>
                <a:ext cx="2705101" cy="1244602"/>
              </a:xfrm>
              <a:custGeom>
                <a:avLst/>
                <a:gdLst/>
                <a:ahLst/>
                <a:cxnLst/>
                <a:rect l="0" t="0" r="0" b="0"/>
                <a:pathLst>
                  <a:path w="2705101" h="1244601">
                    <a:moveTo>
                      <a:pt x="0" y="1244600"/>
                    </a:moveTo>
                    <a:lnTo>
                      <a:pt x="608838" y="0"/>
                    </a:lnTo>
                    <a:lnTo>
                      <a:pt x="2705100" y="0"/>
                    </a:lnTo>
                    <a:lnTo>
                      <a:pt x="2096262" y="1244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22" name="Straight Connector 21"/>
              <p:cNvCxnSpPr/>
              <p:nvPr/>
            </p:nvCxnSpPr>
            <p:spPr>
              <a:xfrm flipH="1" flipV="1">
                <a:off x="7207562" y="4827904"/>
                <a:ext cx="850900" cy="2667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686862" y="4497702"/>
                <a:ext cx="1346200" cy="2921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H="1" flipV="1">
              <a:off x="7531893" y="5504684"/>
              <a:ext cx="682704" cy="166557"/>
            </a:xfrm>
            <a:prstGeom prst="line">
              <a:avLst/>
            </a:prstGeom>
            <a:ln w="38100" cap="flat" cmpd="sng" algn="ctr">
              <a:solidFill>
                <a:srgbClr val="00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06886" y="6851471"/>
              <a:ext cx="4003964" cy="15696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Two lines in a plane that have exactly one common point are called</a:t>
              </a:r>
              <a:r>
                <a:rPr lang="en-US" sz="2400" b="1" dirty="0" smtClean="0">
                  <a:solidFill>
                    <a:srgbClr val="FF0000"/>
                  </a:solidFill>
                  <a:latin typeface="Arial" pitchFamily="34" charset="0"/>
                  <a:cs typeface="Arial" pitchFamily="34" charset="0"/>
                </a:rPr>
                <a:t> intersecting lines</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28" name="TextBox 27"/>
            <p:cNvSpPr txBox="1"/>
            <p:nvPr/>
          </p:nvSpPr>
          <p:spPr>
            <a:xfrm>
              <a:off x="2454830" y="2396201"/>
              <a:ext cx="493871" cy="461664"/>
            </a:xfrm>
            <a:prstGeom prst="rect">
              <a:avLst/>
            </a:prstGeom>
            <a:noFill/>
          </p:spPr>
          <p:txBody>
            <a:bodyPr vert="horz" rtlCol="0">
              <a:spAutoFit/>
            </a:bodyPr>
            <a:lstStyle/>
            <a:p>
              <a:r>
                <a:rPr lang="en-US" sz="2400" b="1" i="1" dirty="0" smtClean="0">
                  <a:solidFill>
                    <a:srgbClr val="000000"/>
                  </a:solidFill>
                  <a:latin typeface="Arial" pitchFamily="34" charset="0"/>
                  <a:cs typeface="Arial" pitchFamily="34" charset="0"/>
                </a:rPr>
                <a:t>k</a:t>
              </a:r>
              <a:endParaRPr lang="en-US" sz="2400" b="1" i="1" dirty="0">
                <a:solidFill>
                  <a:srgbClr val="000000"/>
                </a:solidFill>
                <a:latin typeface="Arial" pitchFamily="34" charset="0"/>
                <a:cs typeface="Arial" pitchFamily="34" charset="0"/>
              </a:endParaRPr>
            </a:p>
          </p:txBody>
        </p:sp>
        <p:sp>
          <p:nvSpPr>
            <p:cNvPr id="29" name="TextBox 28"/>
            <p:cNvSpPr txBox="1"/>
            <p:nvPr/>
          </p:nvSpPr>
          <p:spPr>
            <a:xfrm>
              <a:off x="2934176" y="2815897"/>
              <a:ext cx="551974" cy="461664"/>
            </a:xfrm>
            <a:prstGeom prst="rect">
              <a:avLst/>
            </a:prstGeom>
            <a:noFill/>
          </p:spPr>
          <p:txBody>
            <a:bodyPr vert="horz" rtlCol="0">
              <a:spAutoFit/>
            </a:bodyPr>
            <a:lstStyle/>
            <a:p>
              <a:r>
                <a:rPr lang="en-US" sz="2400" b="1" i="1" dirty="0" smtClean="0">
                  <a:solidFill>
                    <a:srgbClr val="000000"/>
                  </a:solidFill>
                  <a:latin typeface="Arial" pitchFamily="34" charset="0"/>
                  <a:cs typeface="Arial" pitchFamily="34" charset="0"/>
                </a:rPr>
                <a:t>m</a:t>
              </a:r>
              <a:endParaRPr lang="en-US" sz="2400" b="1" i="1" dirty="0">
                <a:solidFill>
                  <a:srgbClr val="000000"/>
                </a:solidFill>
                <a:latin typeface="Arial" pitchFamily="34" charset="0"/>
                <a:cs typeface="Arial" pitchFamily="34" charset="0"/>
              </a:endParaRPr>
            </a:p>
          </p:txBody>
        </p:sp>
        <p:sp>
          <p:nvSpPr>
            <p:cNvPr id="31" name="Oval 30"/>
            <p:cNvSpPr/>
            <p:nvPr/>
          </p:nvSpPr>
          <p:spPr>
            <a:xfrm>
              <a:off x="7931610" y="556169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86831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960" y="1324294"/>
            <a:ext cx="6725364" cy="7286306"/>
            <a:chOff x="-571500" y="330200"/>
            <a:chExt cx="5880100" cy="589280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571500" y="330200"/>
              <a:ext cx="5880100" cy="5892800"/>
            </a:xfrm>
            <a:prstGeom prst="rect">
              <a:avLst/>
            </a:prstGeom>
            <a:solidFill>
              <a:scrgbClr r="0" g="0" b="0">
                <a:alpha val="0"/>
              </a:scrgbClr>
            </a:solidFill>
          </p:spPr>
        </p:pic>
        <p:cxnSp>
          <p:nvCxnSpPr>
            <p:cNvPr id="3" name="Straight Connector 2"/>
            <p:cNvCxnSpPr/>
            <p:nvPr/>
          </p:nvCxnSpPr>
          <p:spPr>
            <a:xfrm flipV="1">
              <a:off x="1943100" y="1828800"/>
              <a:ext cx="1930400" cy="289560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248029" y="1902333"/>
              <a:ext cx="2625471" cy="1844167"/>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144346" y="1021080"/>
            <a:ext cx="8156141"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explain the difference between blue and red line.</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6648450" y="2988838"/>
            <a:ext cx="4241483" cy="230832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 line that rises as you move </a:t>
            </a:r>
            <a:r>
              <a:rPr lang="en-US" sz="2400" b="1" dirty="0" smtClean="0">
                <a:solidFill>
                  <a:srgbClr val="0000FF"/>
                </a:solidFill>
                <a:latin typeface="Arial" pitchFamily="34" charset="0"/>
                <a:cs typeface="Arial" pitchFamily="34" charset="0"/>
              </a:rPr>
              <a:t>from </a:t>
            </a:r>
            <a:r>
              <a:rPr lang="en-US" sz="2400" b="1" dirty="0" smtClean="0">
                <a:solidFill>
                  <a:srgbClr val="0000FF"/>
                </a:solidFill>
                <a:latin typeface="Arial" pitchFamily="34" charset="0"/>
                <a:cs typeface="Arial" pitchFamily="34" charset="0"/>
              </a:rPr>
              <a:t>left to right has a </a:t>
            </a:r>
            <a:r>
              <a:rPr lang="en-US" sz="2400" b="1" dirty="0" smtClean="0">
                <a:solidFill>
                  <a:srgbClr val="FF0000"/>
                </a:solidFill>
                <a:latin typeface="Arial" pitchFamily="34" charset="0"/>
                <a:cs typeface="Arial" pitchFamily="34" charset="0"/>
              </a:rPr>
              <a:t>positive slope.</a:t>
            </a:r>
          </a:p>
          <a:p>
            <a:r>
              <a:rPr lang="en-US" sz="2400" b="1" dirty="0" smtClean="0">
                <a:solidFill>
                  <a:srgbClr val="0000FF"/>
                </a:solidFill>
                <a:latin typeface="Arial" pitchFamily="34" charset="0"/>
                <a:cs typeface="Arial" pitchFamily="34" charset="0"/>
              </a:rPr>
              <a:t>A line that falls as you move </a:t>
            </a:r>
            <a:r>
              <a:rPr lang="en-US" sz="2400" b="1" dirty="0" smtClean="0">
                <a:solidFill>
                  <a:srgbClr val="0000FF"/>
                </a:solidFill>
                <a:latin typeface="Arial" pitchFamily="34" charset="0"/>
                <a:cs typeface="Arial" pitchFamily="34" charset="0"/>
              </a:rPr>
              <a:t>from </a:t>
            </a:r>
            <a:r>
              <a:rPr lang="en-US" sz="2400" b="1" dirty="0" smtClean="0">
                <a:solidFill>
                  <a:srgbClr val="0000FF"/>
                </a:solidFill>
                <a:latin typeface="Arial" pitchFamily="34" charset="0"/>
                <a:cs typeface="Arial" pitchFamily="34" charset="0"/>
              </a:rPr>
              <a:t>left to right has a</a:t>
            </a:r>
            <a:r>
              <a:rPr lang="en-US" sz="2400" b="1" dirty="0" smtClean="0">
                <a:solidFill>
                  <a:srgbClr val="FF0000"/>
                </a:solidFill>
                <a:latin typeface="Arial" pitchFamily="34" charset="0"/>
                <a:cs typeface="Arial" pitchFamily="34" charset="0"/>
              </a:rPr>
              <a:t> negative slope.</a:t>
            </a:r>
            <a:endParaRPr lang="en-US" sz="2400" b="1" dirty="0">
              <a:solidFill>
                <a:srgbClr val="FF0000"/>
              </a:solidFill>
              <a:latin typeface="Arial" pitchFamily="34" charset="0"/>
              <a:cs typeface="Arial" pitchFamily="34" charset="0"/>
            </a:endParaRPr>
          </a:p>
        </p:txBody>
      </p:sp>
      <p:grpSp>
        <p:nvGrpSpPr>
          <p:cNvPr id="10" name="Group 9"/>
          <p:cNvGrpSpPr/>
          <p:nvPr/>
        </p:nvGrpSpPr>
        <p:grpSpPr>
          <a:xfrm>
            <a:off x="6022115" y="2988838"/>
            <a:ext cx="4866086" cy="2929362"/>
            <a:chOff x="5486400" y="1409700"/>
            <a:chExt cx="4254501" cy="1435101"/>
          </a:xfrm>
        </p:grpSpPr>
        <p:sp>
          <p:nvSpPr>
            <p:cNvPr id="8" name="Freeform 7"/>
            <p:cNvSpPr/>
            <p:nvPr/>
          </p:nvSpPr>
          <p:spPr>
            <a:xfrm>
              <a:off x="5486400" y="1409700"/>
              <a:ext cx="4254501" cy="1435101"/>
            </a:xfrm>
            <a:custGeom>
              <a:avLst/>
              <a:gdLst/>
              <a:ahLst/>
              <a:cxnLst/>
              <a:rect l="0" t="0" r="0" b="0"/>
              <a:pathLst>
                <a:path w="4254501" h="1435101">
                  <a:moveTo>
                    <a:pt x="0" y="0"/>
                  </a:moveTo>
                  <a:lnTo>
                    <a:pt x="4254500" y="0"/>
                  </a:lnTo>
                  <a:lnTo>
                    <a:pt x="4254500" y="1435100"/>
                  </a:lnTo>
                  <a:lnTo>
                    <a:pt x="0" y="14351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9064" y="1511300"/>
              <a:ext cx="1157574" cy="886601"/>
            </a:xfrm>
            <a:prstGeom prst="rect">
              <a:avLst/>
            </a:prstGeom>
            <a:solidFill>
              <a:scrgbClr r="0" g="0" b="0">
                <a:alpha val="0"/>
              </a:scrgbClr>
            </a:solidFill>
          </p:spPr>
        </p:pic>
      </p:grpSp>
    </p:spTree>
    <p:extLst>
      <p:ext uri="{BB962C8B-B14F-4D97-AF65-F5344CB8AC3E}">
        <p14:creationId xmlns:p14="http://schemas.microsoft.com/office/powerpoint/2010/main" val="106084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8000" contrast="-56000"/>
                    </a14:imgEffect>
                  </a14:imgLayer>
                </a14:imgProps>
              </a:ext>
              <a:ext uri="{28A0092B-C50C-407E-A947-70E740481C1C}">
                <a14:useLocalDpi xmlns:a14="http://schemas.microsoft.com/office/drawing/2010/main" val="0"/>
              </a:ext>
            </a:extLst>
          </a:blip>
          <a:stretch>
            <a:fillRect/>
          </a:stretch>
        </p:blipFill>
        <p:spPr>
          <a:xfrm>
            <a:off x="247650" y="1175965"/>
            <a:ext cx="6725364" cy="7286306"/>
          </a:xfrm>
          <a:prstGeom prst="rect">
            <a:avLst/>
          </a:prstGeom>
          <a:solidFill>
            <a:scrgbClr r="0" g="0" b="0">
              <a:alpha val="0"/>
            </a:scrgbClr>
          </a:solidFill>
        </p:spPr>
      </p:pic>
      <p:sp>
        <p:nvSpPr>
          <p:cNvPr id="3" name="TextBox 2"/>
          <p:cNvSpPr txBox="1"/>
          <p:nvPr/>
        </p:nvSpPr>
        <p:spPr>
          <a:xfrm>
            <a:off x="1162050" y="1041400"/>
            <a:ext cx="7342704"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we will try to find a slope for a blue line.</a:t>
            </a:r>
          </a:p>
        </p:txBody>
      </p:sp>
      <p:cxnSp>
        <p:nvCxnSpPr>
          <p:cNvPr id="4" name="Straight Connector 3"/>
          <p:cNvCxnSpPr/>
          <p:nvPr/>
        </p:nvCxnSpPr>
        <p:spPr>
          <a:xfrm>
            <a:off x="2963942" y="4175284"/>
            <a:ext cx="0" cy="957898"/>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963942" y="5164590"/>
            <a:ext cx="1234678" cy="0"/>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6" name="Picture 5"/>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64" t="37349" r="22324" b="31326"/>
          <a:stretch/>
        </p:blipFill>
        <p:spPr>
          <a:xfrm>
            <a:off x="6973014" y="2840510"/>
            <a:ext cx="3065931" cy="1224852"/>
          </a:xfrm>
          <a:prstGeom prst="rect">
            <a:avLst/>
          </a:prstGeom>
          <a:solidFill>
            <a:scrgbClr r="0" g="0" b="0">
              <a:alpha val="0"/>
            </a:scrgbClr>
          </a:solidFill>
        </p:spPr>
      </p:pic>
      <p:sp>
        <p:nvSpPr>
          <p:cNvPr id="7" name="Oval 6"/>
          <p:cNvSpPr/>
          <p:nvPr/>
        </p:nvSpPr>
        <p:spPr>
          <a:xfrm>
            <a:off x="1650680" y="3085322"/>
            <a:ext cx="43577" cy="4711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8" name="Straight Connector 7"/>
          <p:cNvCxnSpPr/>
          <p:nvPr/>
        </p:nvCxnSpPr>
        <p:spPr>
          <a:xfrm>
            <a:off x="1496854" y="2981839"/>
            <a:ext cx="3006804" cy="2386893"/>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56722" y="3154574"/>
            <a:ext cx="0" cy="1978609"/>
          </a:xfrm>
          <a:prstGeom prst="line">
            <a:avLst/>
          </a:prstGeom>
          <a:ln w="38100" cap="flat" cmpd="sng" algn="ctr">
            <a:solidFill>
              <a:srgbClr val="32CD32"/>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87366" y="3091761"/>
            <a:ext cx="2425779" cy="0"/>
          </a:xfrm>
          <a:prstGeom prst="line">
            <a:avLst/>
          </a:prstGeom>
          <a:ln w="38100" cap="flat" cmpd="sng" algn="ctr">
            <a:solidFill>
              <a:srgbClr val="32CD32"/>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43460" y="4121737"/>
            <a:ext cx="43577" cy="4711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2" name="Oval 11"/>
          <p:cNvSpPr/>
          <p:nvPr/>
        </p:nvSpPr>
        <p:spPr>
          <a:xfrm>
            <a:off x="4250767" y="5111041"/>
            <a:ext cx="43577" cy="4711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3" name="Freeform 12"/>
          <p:cNvSpPr/>
          <p:nvPr/>
        </p:nvSpPr>
        <p:spPr>
          <a:xfrm>
            <a:off x="7002067" y="2840510"/>
            <a:ext cx="3195639" cy="1224854"/>
          </a:xfrm>
          <a:custGeom>
            <a:avLst/>
            <a:gdLst/>
            <a:ahLst/>
            <a:cxnLst/>
            <a:rect l="0" t="0" r="0" b="0"/>
            <a:pathLst>
              <a:path w="2794001" h="990601">
                <a:moveTo>
                  <a:pt x="0" y="0"/>
                </a:moveTo>
                <a:lnTo>
                  <a:pt x="2794000" y="0"/>
                </a:lnTo>
                <a:lnTo>
                  <a:pt x="2794000" y="990600"/>
                </a:lnTo>
                <a:lnTo>
                  <a:pt x="0" y="9906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4" name="TextBox 13"/>
          <p:cNvSpPr txBox="1"/>
          <p:nvPr/>
        </p:nvSpPr>
        <p:spPr>
          <a:xfrm>
            <a:off x="7510462" y="4269504"/>
            <a:ext cx="3938588"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Blue line falls!</a:t>
            </a:r>
          </a:p>
          <a:p>
            <a:r>
              <a:rPr lang="en-US" sz="2400" b="1" dirty="0" smtClean="0">
                <a:solidFill>
                  <a:srgbClr val="0000FF"/>
                </a:solidFill>
                <a:latin typeface="Arial" pitchFamily="34" charset="0"/>
                <a:cs typeface="Arial" pitchFamily="34" charset="0"/>
              </a:rPr>
              <a:t>It has </a:t>
            </a:r>
            <a:r>
              <a:rPr lang="en-US" sz="2400" b="1" dirty="0" smtClean="0">
                <a:solidFill>
                  <a:srgbClr val="FF0000"/>
                </a:solidFill>
                <a:latin typeface="Arial" pitchFamily="34" charset="0"/>
                <a:cs typeface="Arial" pitchFamily="34" charset="0"/>
              </a:rPr>
              <a:t>a negative slope</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4227588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5300" y="1314529"/>
            <a:ext cx="6478429" cy="6878021"/>
            <a:chOff x="-469900" y="812800"/>
            <a:chExt cx="5664200" cy="556260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469900" y="812800"/>
              <a:ext cx="5664200" cy="5562600"/>
            </a:xfrm>
            <a:prstGeom prst="rect">
              <a:avLst/>
            </a:prstGeom>
            <a:solidFill>
              <a:scrgbClr r="0" g="0" b="0">
                <a:alpha val="0"/>
              </a:scrgbClr>
            </a:solidFill>
          </p:spPr>
        </p:pic>
        <p:sp>
          <p:nvSpPr>
            <p:cNvPr id="3" name="TextBox 2"/>
            <p:cNvSpPr txBox="1"/>
            <p:nvPr/>
          </p:nvSpPr>
          <p:spPr>
            <a:xfrm>
              <a:off x="1143000" y="4013200"/>
              <a:ext cx="9652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(-2,-3)</a:t>
              </a:r>
              <a:endParaRPr lang="en-US" sz="2000" b="1">
                <a:solidFill>
                  <a:srgbClr val="0000FF"/>
                </a:solidFill>
                <a:latin typeface="Arial" pitchFamily="34" charset="0"/>
                <a:cs typeface="Arial" pitchFamily="34" charset="0"/>
              </a:endParaRPr>
            </a:p>
          </p:txBody>
        </p:sp>
        <p:sp>
          <p:nvSpPr>
            <p:cNvPr id="4" name="Oval 3"/>
            <p:cNvSpPr/>
            <p:nvPr/>
          </p:nvSpPr>
          <p:spPr>
            <a:xfrm>
              <a:off x="2572893" y="29030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5" name="Oval 4"/>
            <p:cNvSpPr/>
            <p:nvPr/>
          </p:nvSpPr>
          <p:spPr>
            <a:xfrm>
              <a:off x="1899793" y="42619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6" name="TextBox 5"/>
            <p:cNvSpPr txBox="1"/>
            <p:nvPr/>
          </p:nvSpPr>
          <p:spPr>
            <a:xfrm>
              <a:off x="2667000" y="2921000"/>
              <a:ext cx="8128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(1,3)</a:t>
              </a:r>
              <a:endParaRPr lang="en-US" sz="2000" b="1">
                <a:solidFill>
                  <a:srgbClr val="0000FF"/>
                </a:solidFill>
                <a:latin typeface="Arial" pitchFamily="34" charset="0"/>
                <a:cs typeface="Arial" pitchFamily="34" charset="0"/>
              </a:endParaRPr>
            </a:p>
          </p:txBody>
        </p:sp>
        <p:cxnSp>
          <p:nvCxnSpPr>
            <p:cNvPr id="7" name="Straight Connector 6"/>
            <p:cNvCxnSpPr/>
            <p:nvPr/>
          </p:nvCxnSpPr>
          <p:spPr>
            <a:xfrm flipV="1">
              <a:off x="1661668" y="2247900"/>
              <a:ext cx="1272032" cy="2489454"/>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93900" y="4279900"/>
              <a:ext cx="571500" cy="0"/>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0800" y="2933700"/>
              <a:ext cx="0" cy="1358900"/>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3100" y="529366"/>
            <a:ext cx="3906019" cy="1570326"/>
            <a:chOff x="266158" y="177800"/>
            <a:chExt cx="3657455" cy="1270001"/>
          </a:xfrm>
        </p:grpSpPr>
        <p:sp>
          <p:nvSpPr>
            <p:cNvPr id="11" name="TextBox 10"/>
            <p:cNvSpPr txBox="1"/>
            <p:nvPr/>
          </p:nvSpPr>
          <p:spPr>
            <a:xfrm>
              <a:off x="367613" y="381000"/>
              <a:ext cx="3556000" cy="821417"/>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                 Vertical change</a:t>
              </a:r>
            </a:p>
            <a:p>
              <a:r>
                <a:rPr lang="en-US" sz="2000" b="1" dirty="0" smtClean="0">
                  <a:solidFill>
                    <a:srgbClr val="FF0000"/>
                  </a:solidFill>
                  <a:latin typeface="Arial" pitchFamily="34" charset="0"/>
                  <a:cs typeface="Arial" pitchFamily="34" charset="0"/>
                </a:rPr>
                <a:t>Slope = </a:t>
              </a:r>
              <a:r>
                <a:rPr lang="en-US" sz="2000" b="1" dirty="0" smtClean="0">
                  <a:solidFill>
                    <a:srgbClr val="0000FF"/>
                  </a:solidFill>
                  <a:latin typeface="Arial" pitchFamily="34" charset="0"/>
                  <a:cs typeface="Arial" pitchFamily="34" charset="0"/>
                </a:rPr>
                <a:t>  </a:t>
              </a:r>
            </a:p>
            <a:p>
              <a:r>
                <a:rPr lang="en-US" sz="2000" b="1" dirty="0" smtClean="0">
                  <a:solidFill>
                    <a:srgbClr val="0000FF"/>
                  </a:solidFill>
                  <a:latin typeface="Arial" pitchFamily="34" charset="0"/>
                  <a:cs typeface="Arial" pitchFamily="34" charset="0"/>
                </a:rPr>
                <a:t> </a:t>
              </a:r>
              <a:r>
                <a:rPr lang="en-US" sz="2000" b="1" dirty="0" smtClean="0">
                  <a:solidFill>
                    <a:srgbClr val="FF0000"/>
                  </a:solidFill>
                  <a:latin typeface="Arial" pitchFamily="34" charset="0"/>
                  <a:cs typeface="Arial" pitchFamily="34" charset="0"/>
                </a:rPr>
                <a:t>              </a:t>
              </a:r>
              <a:r>
                <a:rPr lang="en-US" sz="2000" b="1" dirty="0" smtClean="0">
                  <a:solidFill>
                    <a:srgbClr val="0000FF"/>
                  </a:solidFill>
                  <a:latin typeface="Arial" pitchFamily="34" charset="0"/>
                  <a:cs typeface="Arial" pitchFamily="34" charset="0"/>
                </a:rPr>
                <a:t>Horizontal change</a:t>
              </a:r>
              <a:endParaRPr lang="en-US" sz="2000" b="1" dirty="0">
                <a:solidFill>
                  <a:srgbClr val="0000FF"/>
                </a:solidFill>
                <a:latin typeface="Arial" pitchFamily="34" charset="0"/>
                <a:cs typeface="Arial" pitchFamily="34" charset="0"/>
              </a:endParaRPr>
            </a:p>
          </p:txBody>
        </p:sp>
        <p:cxnSp>
          <p:nvCxnSpPr>
            <p:cNvPr id="12" name="Straight Connector 11"/>
            <p:cNvCxnSpPr/>
            <p:nvPr/>
          </p:nvCxnSpPr>
          <p:spPr>
            <a:xfrm>
              <a:off x="1511070" y="768632"/>
              <a:ext cx="172132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66158" y="177800"/>
              <a:ext cx="3657455" cy="1270001"/>
            </a:xfrm>
            <a:custGeom>
              <a:avLst/>
              <a:gdLst/>
              <a:ahLst/>
              <a:cxnLst/>
              <a:rect l="0" t="0" r="0" b="0"/>
              <a:pathLst>
                <a:path w="3924301" h="1270001">
                  <a:moveTo>
                    <a:pt x="0" y="0"/>
                  </a:moveTo>
                  <a:lnTo>
                    <a:pt x="3924300" y="0"/>
                  </a:lnTo>
                  <a:lnTo>
                    <a:pt x="3924300" y="1270000"/>
                  </a:lnTo>
                  <a:lnTo>
                    <a:pt x="0" y="12700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grpSp>
      <p:grpSp>
        <p:nvGrpSpPr>
          <p:cNvPr id="30" name="Group 29"/>
          <p:cNvGrpSpPr/>
          <p:nvPr/>
        </p:nvGrpSpPr>
        <p:grpSpPr>
          <a:xfrm>
            <a:off x="4210050" y="508001"/>
            <a:ext cx="7722631" cy="8121133"/>
            <a:chOff x="3567866" y="114300"/>
            <a:chExt cx="6752027" cy="6567972"/>
          </a:xfrm>
        </p:grpSpPr>
        <p:grpSp>
          <p:nvGrpSpPr>
            <p:cNvPr id="23" name="Group 22"/>
            <p:cNvGrpSpPr/>
            <p:nvPr/>
          </p:nvGrpSpPr>
          <p:grpSpPr>
            <a:xfrm>
              <a:off x="4978400" y="1501520"/>
              <a:ext cx="3719434" cy="2098147"/>
              <a:chOff x="4978400" y="1501520"/>
              <a:chExt cx="3719434" cy="2098147"/>
            </a:xfrm>
          </p:grpSpPr>
          <p:grpSp>
            <p:nvGrpSpPr>
              <p:cNvPr id="18" name="Group 17"/>
              <p:cNvGrpSpPr/>
              <p:nvPr/>
            </p:nvGrpSpPr>
            <p:grpSpPr>
              <a:xfrm>
                <a:off x="4978400" y="2628900"/>
                <a:ext cx="3719434" cy="970767"/>
                <a:chOff x="4978400" y="2628900"/>
                <a:chExt cx="3719434" cy="970767"/>
              </a:xfrm>
            </p:grpSpPr>
            <p:sp>
              <p:nvSpPr>
                <p:cNvPr id="15" name="TextBox 14"/>
                <p:cNvSpPr txBox="1"/>
                <p:nvPr/>
              </p:nvSpPr>
              <p:spPr>
                <a:xfrm>
                  <a:off x="4978400" y="2628900"/>
                  <a:ext cx="3719434" cy="9707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3 - (-3)       6</a:t>
                  </a:r>
                </a:p>
                <a:p>
                  <a:r>
                    <a:rPr lang="en-US" sz="2400" b="1" dirty="0" smtClean="0">
                      <a:solidFill>
                        <a:srgbClr val="0000FF"/>
                      </a:solidFill>
                      <a:latin typeface="Arial" pitchFamily="34" charset="0"/>
                      <a:cs typeface="Arial" pitchFamily="34" charset="0"/>
                    </a:rPr>
                    <a:t>     m =              =        = </a:t>
                  </a:r>
                  <a:r>
                    <a:rPr lang="en-US" sz="2400" b="1" dirty="0" smtClean="0">
                      <a:solidFill>
                        <a:srgbClr val="FF0000"/>
                      </a:solidFill>
                      <a:latin typeface="Arial" pitchFamily="34" charset="0"/>
                      <a:cs typeface="Arial" pitchFamily="34" charset="0"/>
                    </a:rPr>
                    <a:t>2</a:t>
                  </a:r>
                </a:p>
                <a:p>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1 - (-2)       3</a:t>
                  </a:r>
                  <a:endParaRPr lang="en-US" sz="2400" b="1" dirty="0">
                    <a:solidFill>
                      <a:srgbClr val="0000FF"/>
                    </a:solidFill>
                    <a:latin typeface="Arial" pitchFamily="34" charset="0"/>
                    <a:cs typeface="Arial" pitchFamily="34" charset="0"/>
                  </a:endParaRPr>
                </a:p>
              </p:txBody>
            </p:sp>
            <p:cxnSp>
              <p:nvCxnSpPr>
                <p:cNvPr id="16" name="Straight Connector 15"/>
                <p:cNvCxnSpPr/>
                <p:nvPr/>
              </p:nvCxnSpPr>
              <p:spPr>
                <a:xfrm>
                  <a:off x="7298751" y="3072386"/>
                  <a:ext cx="246253"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52332" y="3072386"/>
                  <a:ext cx="613436"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537201" y="1501520"/>
                <a:ext cx="2108200" cy="1127380"/>
                <a:chOff x="5537201" y="1501520"/>
                <a:chExt cx="2108200" cy="1127380"/>
              </a:xfrm>
            </p:grpSpPr>
            <p:sp>
              <p:nvSpPr>
                <p:cNvPr id="19" name="TextBox 18"/>
                <p:cNvSpPr txBox="1"/>
                <p:nvPr/>
              </p:nvSpPr>
              <p:spPr>
                <a:xfrm>
                  <a:off x="5537201" y="1511300"/>
                  <a:ext cx="2108200" cy="97076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y</a:t>
                  </a:r>
                  <a:r>
                    <a:rPr lang="en-US" sz="2400" b="1" baseline="-25000" dirty="0" smtClean="0">
                      <a:solidFill>
                        <a:srgbClr val="0000FF"/>
                      </a:solidFill>
                      <a:latin typeface="Arial" pitchFamily="34" charset="0"/>
                      <a:cs typeface="Arial" pitchFamily="34" charset="0"/>
                    </a:rPr>
                    <a:t>2 </a:t>
                  </a:r>
                  <a:r>
                    <a:rPr lang="en-US" sz="2400" b="1" dirty="0" smtClean="0">
                      <a:solidFill>
                        <a:srgbClr val="0000FF"/>
                      </a:solidFill>
                      <a:latin typeface="Arial" pitchFamily="34" charset="0"/>
                      <a:cs typeface="Arial" pitchFamily="34" charset="0"/>
                    </a:rPr>
                    <a:t>-y</a:t>
                  </a:r>
                  <a:r>
                    <a:rPr lang="en-US" sz="2400" b="1" baseline="-25000" dirty="0" smtClean="0">
                      <a:solidFill>
                        <a:srgbClr val="0000FF"/>
                      </a:solidFill>
                      <a:latin typeface="Arial" pitchFamily="34" charset="0"/>
                      <a:cs typeface="Arial" pitchFamily="34" charset="0"/>
                    </a:rPr>
                    <a:t>1</a:t>
                  </a:r>
                </a:p>
                <a:p>
                  <a:r>
                    <a:rPr lang="en-US" sz="2400" b="1" dirty="0" smtClean="0">
                      <a:solidFill>
                        <a:srgbClr val="FF0000"/>
                      </a:solidFill>
                      <a:latin typeface="Arial" pitchFamily="34" charset="0"/>
                      <a:cs typeface="Arial" pitchFamily="34" charset="0"/>
                    </a:rPr>
                    <a:t>Slope = </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x</a:t>
                  </a:r>
                  <a:r>
                    <a:rPr lang="en-US" sz="2400" b="1" baseline="-25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-x</a:t>
                  </a:r>
                  <a:r>
                    <a:rPr lang="en-US" sz="2400" b="1" baseline="-25000" dirty="0" smtClean="0">
                      <a:solidFill>
                        <a:srgbClr val="0000FF"/>
                      </a:solidFill>
                      <a:latin typeface="Arial" pitchFamily="34" charset="0"/>
                      <a:cs typeface="Arial" pitchFamily="34" charset="0"/>
                    </a:rPr>
                    <a:t>1</a:t>
                  </a:r>
                  <a:endParaRPr lang="en-US" sz="2400" b="1" baseline="-25000" dirty="0">
                    <a:solidFill>
                      <a:srgbClr val="0000FF"/>
                    </a:solidFill>
                    <a:latin typeface="Arial" pitchFamily="34" charset="0"/>
                    <a:cs typeface="Arial" pitchFamily="34" charset="0"/>
                  </a:endParaRPr>
                </a:p>
              </p:txBody>
            </p:sp>
            <p:cxnSp>
              <p:nvCxnSpPr>
                <p:cNvPr id="20" name="Straight Connector 19"/>
                <p:cNvCxnSpPr/>
                <p:nvPr/>
              </p:nvCxnSpPr>
              <p:spPr>
                <a:xfrm>
                  <a:off x="6834993" y="2024730"/>
                  <a:ext cx="73025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5571871" y="1501520"/>
                  <a:ext cx="2073530" cy="1127380"/>
                </a:xfrm>
                <a:custGeom>
                  <a:avLst/>
                  <a:gdLst/>
                  <a:ahLst/>
                  <a:cxnLst/>
                  <a:rect l="0" t="0" r="0" b="0"/>
                  <a:pathLst>
                    <a:path w="2073530" h="1127380">
                      <a:moveTo>
                        <a:pt x="0" y="0"/>
                      </a:moveTo>
                      <a:lnTo>
                        <a:pt x="2073529" y="0"/>
                      </a:lnTo>
                      <a:lnTo>
                        <a:pt x="2073529" y="1127379"/>
                      </a:lnTo>
                      <a:lnTo>
                        <a:pt x="0" y="1127379"/>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grpSp>
        </p:grpSp>
        <p:sp>
          <p:nvSpPr>
            <p:cNvPr id="24" name="TextBox 23"/>
            <p:cNvSpPr txBox="1"/>
            <p:nvPr/>
          </p:nvSpPr>
          <p:spPr>
            <a:xfrm>
              <a:off x="3567866" y="114300"/>
              <a:ext cx="6752027" cy="126946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Vertical change can be written </a:t>
              </a:r>
            </a:p>
            <a:p>
              <a:r>
                <a:rPr lang="en-US" sz="2400" b="1" dirty="0" smtClean="0">
                  <a:solidFill>
                    <a:srgbClr val="0000FF"/>
                  </a:solidFill>
                  <a:latin typeface="Arial" pitchFamily="34" charset="0"/>
                  <a:cs typeface="Arial" pitchFamily="34" charset="0"/>
                </a:rPr>
                <a:t>as a difference in vertical, y-coordinates: </a:t>
              </a:r>
              <a:r>
                <a:rPr lang="en-US" sz="2400" b="1" dirty="0" smtClean="0">
                  <a:solidFill>
                    <a:srgbClr val="FF0000"/>
                  </a:solidFill>
                  <a:latin typeface="Arial" pitchFamily="34" charset="0"/>
                  <a:cs typeface="Arial" pitchFamily="34" charset="0"/>
                </a:rPr>
                <a:t>y</a:t>
              </a:r>
              <a:r>
                <a:rPr lang="en-US" sz="2400" b="1" baseline="-25000" dirty="0" smtClean="0">
                  <a:solidFill>
                    <a:srgbClr val="FF0000"/>
                  </a:solidFill>
                  <a:latin typeface="Arial" pitchFamily="34" charset="0"/>
                  <a:cs typeface="Arial" pitchFamily="34" charset="0"/>
                </a:rPr>
                <a:t>2</a:t>
              </a:r>
              <a:r>
                <a:rPr lang="en-US" sz="2400" b="1" dirty="0" smtClean="0">
                  <a:solidFill>
                    <a:srgbClr val="FF0000"/>
                  </a:solidFill>
                  <a:latin typeface="Arial" pitchFamily="34" charset="0"/>
                  <a:cs typeface="Arial" pitchFamily="34" charset="0"/>
                </a:rPr>
                <a:t>-y</a:t>
              </a:r>
              <a:r>
                <a:rPr lang="en-US" sz="2400" b="1" baseline="-25000" dirty="0" smtClean="0">
                  <a:solidFill>
                    <a:srgbClr val="FF0000"/>
                  </a:solidFill>
                  <a:latin typeface="Arial" pitchFamily="34" charset="0"/>
                  <a:cs typeface="Arial" pitchFamily="34" charset="0"/>
                </a:rPr>
                <a:t>1</a:t>
              </a:r>
              <a:r>
                <a:rPr lang="en-US" sz="2400" b="1" baseline="-25000" dirty="0" smtClean="0">
                  <a:solidFill>
                    <a:srgbClr val="0000FF"/>
                  </a:solidFill>
                  <a:latin typeface="Arial" pitchFamily="34" charset="0"/>
                  <a:cs typeface="Arial" pitchFamily="34" charset="0"/>
                </a:rPr>
                <a:t>.</a:t>
              </a:r>
            </a:p>
            <a:p>
              <a:r>
                <a:rPr lang="en-US" sz="2400" b="1" dirty="0" smtClean="0">
                  <a:solidFill>
                    <a:srgbClr val="0000FF"/>
                  </a:solidFill>
                  <a:latin typeface="Arial" pitchFamily="34" charset="0"/>
                  <a:cs typeface="Arial" pitchFamily="34" charset="0"/>
                </a:rPr>
                <a:t>Horizontal change can be written </a:t>
              </a:r>
            </a:p>
            <a:p>
              <a:r>
                <a:rPr lang="en-US" sz="2400" b="1" dirty="0" smtClean="0">
                  <a:solidFill>
                    <a:srgbClr val="0000FF"/>
                  </a:solidFill>
                  <a:latin typeface="Arial" pitchFamily="34" charset="0"/>
                  <a:cs typeface="Arial" pitchFamily="34" charset="0"/>
                </a:rPr>
                <a:t>as a difference in horizontal, x-coordinates: </a:t>
              </a:r>
              <a:r>
                <a:rPr lang="en-US" sz="2400" b="1" dirty="0" smtClean="0">
                  <a:solidFill>
                    <a:srgbClr val="FF0000"/>
                  </a:solidFill>
                  <a:latin typeface="Arial" pitchFamily="34" charset="0"/>
                  <a:cs typeface="Arial" pitchFamily="34" charset="0"/>
                </a:rPr>
                <a:t>x</a:t>
              </a:r>
              <a:r>
                <a:rPr lang="en-US" sz="2400" b="1" baseline="-25000" dirty="0" smtClean="0">
                  <a:solidFill>
                    <a:srgbClr val="FF0000"/>
                  </a:solidFill>
                  <a:latin typeface="Arial" pitchFamily="34" charset="0"/>
                  <a:cs typeface="Arial" pitchFamily="34" charset="0"/>
                </a:rPr>
                <a:t>2</a:t>
              </a:r>
              <a:r>
                <a:rPr lang="en-US" sz="2400" b="1" dirty="0" smtClean="0">
                  <a:solidFill>
                    <a:srgbClr val="FF0000"/>
                  </a:solidFill>
                  <a:latin typeface="Arial" pitchFamily="34" charset="0"/>
                  <a:cs typeface="Arial" pitchFamily="34" charset="0"/>
                </a:rPr>
                <a:t>-x</a:t>
              </a:r>
              <a:r>
                <a:rPr lang="en-US" sz="2400" b="1" baseline="-25000" dirty="0" smtClean="0">
                  <a:solidFill>
                    <a:srgbClr val="FF0000"/>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25" name="Freeform 24"/>
            <p:cNvSpPr/>
            <p:nvPr/>
          </p:nvSpPr>
          <p:spPr>
            <a:xfrm>
              <a:off x="5257800" y="3873533"/>
              <a:ext cx="4165808" cy="1417417"/>
            </a:xfrm>
            <a:custGeom>
              <a:avLst/>
              <a:gdLst/>
              <a:ahLst/>
              <a:cxnLst/>
              <a:rect l="0" t="0" r="0" b="0"/>
              <a:pathLst>
                <a:path w="3276601" h="825501">
                  <a:moveTo>
                    <a:pt x="0" y="0"/>
                  </a:moveTo>
                  <a:lnTo>
                    <a:pt x="3276600" y="0"/>
                  </a:lnTo>
                  <a:lnTo>
                    <a:pt x="3276600" y="825500"/>
                  </a:lnTo>
                  <a:lnTo>
                    <a:pt x="0" y="8255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26" name="TextBox 25"/>
            <p:cNvSpPr txBox="1"/>
            <p:nvPr/>
          </p:nvSpPr>
          <p:spPr>
            <a:xfrm>
              <a:off x="5262588" y="3959861"/>
              <a:ext cx="4127708" cy="126946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Note. It is not important which point you will label as first, or second. You will always achieve the same result.</a:t>
              </a:r>
              <a:endParaRPr lang="en-US" sz="2400" b="1" dirty="0">
                <a:solidFill>
                  <a:srgbClr val="0000FF"/>
                </a:solidFill>
                <a:latin typeface="Arial" pitchFamily="34" charset="0"/>
                <a:cs typeface="Arial" pitchFamily="34" charset="0"/>
              </a:endParaRPr>
            </a:p>
          </p:txBody>
        </p:sp>
        <p:sp>
          <p:nvSpPr>
            <p:cNvPr id="27" name="TextBox 26"/>
            <p:cNvSpPr txBox="1"/>
            <p:nvPr/>
          </p:nvSpPr>
          <p:spPr>
            <a:xfrm>
              <a:off x="5270500" y="6010203"/>
              <a:ext cx="3160841"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m =  -3 – 3  =  -6  =  </a:t>
              </a:r>
              <a:r>
                <a:rPr lang="en-US" sz="2400" b="1" dirty="0" smtClean="0">
                  <a:solidFill>
                    <a:srgbClr val="FF0000"/>
                  </a:solidFill>
                  <a:latin typeface="Arial" pitchFamily="34" charset="0"/>
                  <a:cs typeface="Arial" pitchFamily="34" charset="0"/>
                </a:rPr>
                <a:t>2</a:t>
              </a:r>
            </a:p>
            <a:p>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-2 – 1     -3</a:t>
              </a:r>
              <a:endParaRPr lang="en-US" sz="2400" b="1" dirty="0">
                <a:solidFill>
                  <a:srgbClr val="0000FF"/>
                </a:solidFill>
                <a:latin typeface="Arial" pitchFamily="34" charset="0"/>
                <a:cs typeface="Arial" pitchFamily="34" charset="0"/>
              </a:endParaRPr>
            </a:p>
          </p:txBody>
        </p:sp>
        <p:cxnSp>
          <p:nvCxnSpPr>
            <p:cNvPr id="28" name="Straight Connector 27"/>
            <p:cNvCxnSpPr/>
            <p:nvPr/>
          </p:nvCxnSpPr>
          <p:spPr>
            <a:xfrm>
              <a:off x="7052498" y="6338606"/>
              <a:ext cx="246253"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19086" y="6338606"/>
              <a:ext cx="613436"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0911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231696" y="1406130"/>
            <a:ext cx="6492954" cy="6893725"/>
          </a:xfrm>
          <a:prstGeom prst="rect">
            <a:avLst/>
          </a:prstGeom>
          <a:solidFill>
            <a:scrgbClr r="0" g="0" b="0">
              <a:alpha val="0"/>
            </a:scrgbClr>
          </a:solidFill>
        </p:spPr>
      </p:pic>
      <p:cxnSp>
        <p:nvCxnSpPr>
          <p:cNvPr id="3" name="Straight Connector 2"/>
          <p:cNvCxnSpPr/>
          <p:nvPr/>
        </p:nvCxnSpPr>
        <p:spPr>
          <a:xfrm>
            <a:off x="2073735" y="3898900"/>
            <a:ext cx="1960959"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986581" y="6117104"/>
            <a:ext cx="2498408" cy="0"/>
          </a:xfrm>
          <a:prstGeom prst="line">
            <a:avLst/>
          </a:prstGeom>
          <a:ln w="38100" cap="flat" cmpd="sng" algn="ctr">
            <a:solidFill>
              <a:srgbClr val="32CD32"/>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890123" y="3865101"/>
            <a:ext cx="43577" cy="47110"/>
          </a:xfrm>
          <a:prstGeom prst="ellipse">
            <a:avLst/>
          </a:prstGeom>
          <a:solidFill>
            <a:srgbClr val="FF0000"/>
          </a:solidFill>
          <a:ln w="38100" cap="flat" cmpd="sng" algn="ctr">
            <a:solidFill>
              <a:srgbClr val="3CB3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6" name="Oval 5"/>
          <p:cNvSpPr/>
          <p:nvPr/>
        </p:nvSpPr>
        <p:spPr>
          <a:xfrm>
            <a:off x="3766423" y="3865101"/>
            <a:ext cx="43577" cy="47110"/>
          </a:xfrm>
          <a:prstGeom prst="ellipse">
            <a:avLst/>
          </a:prstGeom>
          <a:solidFill>
            <a:srgbClr val="FF0000"/>
          </a:solidFill>
          <a:ln w="38100" cap="flat" cmpd="sng" algn="ctr">
            <a:solidFill>
              <a:srgbClr val="3CB3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7" name="Oval 6"/>
          <p:cNvSpPr/>
          <p:nvPr/>
        </p:nvSpPr>
        <p:spPr>
          <a:xfrm>
            <a:off x="2566273" y="6079259"/>
            <a:ext cx="43577" cy="4711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8" name="Oval 7"/>
          <p:cNvSpPr/>
          <p:nvPr/>
        </p:nvSpPr>
        <p:spPr>
          <a:xfrm>
            <a:off x="4376023" y="6063556"/>
            <a:ext cx="43577" cy="4711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9" name="TextBox 8"/>
          <p:cNvSpPr txBox="1"/>
          <p:nvPr/>
        </p:nvSpPr>
        <p:spPr>
          <a:xfrm>
            <a:off x="3433667" y="3369036"/>
            <a:ext cx="1016794"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(1,3)</a:t>
            </a:r>
            <a:endParaRPr lang="en-US" sz="2000" b="1" dirty="0">
              <a:solidFill>
                <a:srgbClr val="0000FF"/>
              </a:solidFill>
              <a:latin typeface="Arial" pitchFamily="34" charset="0"/>
              <a:cs typeface="Arial" pitchFamily="34" charset="0"/>
            </a:endParaRPr>
          </a:p>
        </p:txBody>
      </p:sp>
      <p:sp>
        <p:nvSpPr>
          <p:cNvPr id="10" name="TextBox 9"/>
          <p:cNvSpPr txBox="1"/>
          <p:nvPr/>
        </p:nvSpPr>
        <p:spPr>
          <a:xfrm>
            <a:off x="2015632" y="3400443"/>
            <a:ext cx="1103948"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(-2,3)</a:t>
            </a:r>
            <a:endParaRPr lang="en-US" sz="2000" b="1">
              <a:solidFill>
                <a:srgbClr val="0000FF"/>
              </a:solidFill>
              <a:latin typeface="Arial" pitchFamily="34" charset="0"/>
              <a:cs typeface="Arial" pitchFamily="34" charset="0"/>
            </a:endParaRPr>
          </a:p>
        </p:txBody>
      </p:sp>
      <p:sp>
        <p:nvSpPr>
          <p:cNvPr id="11" name="TextBox 10"/>
          <p:cNvSpPr txBox="1"/>
          <p:nvPr/>
        </p:nvSpPr>
        <p:spPr>
          <a:xfrm>
            <a:off x="3700605" y="6195621"/>
            <a:ext cx="1103948"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(3,-4)</a:t>
            </a:r>
            <a:endParaRPr lang="en-US" sz="2000" b="1">
              <a:solidFill>
                <a:srgbClr val="0000FF"/>
              </a:solidFill>
              <a:latin typeface="Arial" pitchFamily="34" charset="0"/>
              <a:cs typeface="Arial" pitchFamily="34" charset="0"/>
            </a:endParaRPr>
          </a:p>
        </p:txBody>
      </p:sp>
      <p:cxnSp>
        <p:nvCxnSpPr>
          <p:cNvPr id="12" name="Straight Connector 11"/>
          <p:cNvCxnSpPr/>
          <p:nvPr/>
        </p:nvCxnSpPr>
        <p:spPr>
          <a:xfrm flipV="1">
            <a:off x="2896078" y="4028573"/>
            <a:ext cx="0" cy="816569"/>
          </a:xfrm>
          <a:prstGeom prst="line">
            <a:avLst/>
          </a:prstGeom>
          <a:ln w="38100" cap="flat" cmpd="sng" algn="ctr">
            <a:solidFill>
              <a:srgbClr val="32CD32"/>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790950" y="4028573"/>
            <a:ext cx="0" cy="816569"/>
          </a:xfrm>
          <a:prstGeom prst="line">
            <a:avLst/>
          </a:prstGeom>
          <a:ln w="38100" cap="flat" cmpd="sng" algn="ctr">
            <a:solidFill>
              <a:srgbClr val="32CD32"/>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86755" y="4876548"/>
            <a:ext cx="0" cy="1130633"/>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96504" y="4907954"/>
            <a:ext cx="0" cy="1067821"/>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26799" y="6148511"/>
            <a:ext cx="1191101"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(-3,-4)</a:t>
            </a:r>
            <a:endParaRPr lang="en-US" sz="2000" b="1">
              <a:solidFill>
                <a:srgbClr val="0000FF"/>
              </a:solidFill>
              <a:latin typeface="Arial" pitchFamily="34" charset="0"/>
              <a:cs typeface="Arial" pitchFamily="34" charset="0"/>
            </a:endParaRPr>
          </a:p>
        </p:txBody>
      </p:sp>
      <p:sp>
        <p:nvSpPr>
          <p:cNvPr id="17" name="TextBox 16"/>
          <p:cNvSpPr txBox="1"/>
          <p:nvPr/>
        </p:nvSpPr>
        <p:spPr>
          <a:xfrm>
            <a:off x="1158621" y="1037452"/>
            <a:ext cx="8947784"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Horizontal lines have no change in vertical coordinates.</a:t>
            </a:r>
          </a:p>
          <a:p>
            <a:r>
              <a:rPr lang="en-US" sz="2400" b="1" dirty="0" smtClean="0">
                <a:solidFill>
                  <a:srgbClr val="FF0000"/>
                </a:solidFill>
                <a:latin typeface="Arial" pitchFamily="34" charset="0"/>
                <a:cs typeface="Arial" pitchFamily="34" charset="0"/>
              </a:rPr>
              <a:t>Horizontal lines have slopes equal  0.</a:t>
            </a:r>
            <a:endParaRPr lang="en-US" sz="2400" b="1" dirty="0">
              <a:solidFill>
                <a:srgbClr val="FF0000"/>
              </a:solidFill>
              <a:latin typeface="Arial" pitchFamily="34" charset="0"/>
              <a:cs typeface="Arial" pitchFamily="34" charset="0"/>
            </a:endParaRPr>
          </a:p>
        </p:txBody>
      </p:sp>
      <p:grpSp>
        <p:nvGrpSpPr>
          <p:cNvPr id="29" name="Group 28"/>
          <p:cNvGrpSpPr/>
          <p:nvPr/>
        </p:nvGrpSpPr>
        <p:grpSpPr>
          <a:xfrm>
            <a:off x="5657850" y="2623260"/>
            <a:ext cx="5962650" cy="3069017"/>
            <a:chOff x="4710064" y="1612900"/>
            <a:chExt cx="5082488" cy="2482066"/>
          </a:xfrm>
        </p:grpSpPr>
        <p:grpSp>
          <p:nvGrpSpPr>
            <p:cNvPr id="22" name="Group 21"/>
            <p:cNvGrpSpPr/>
            <p:nvPr/>
          </p:nvGrpSpPr>
          <p:grpSpPr>
            <a:xfrm>
              <a:off x="6680200" y="1612900"/>
              <a:ext cx="3112352" cy="970766"/>
              <a:chOff x="6680200" y="1612900"/>
              <a:chExt cx="3112352" cy="970766"/>
            </a:xfrm>
          </p:grpSpPr>
          <p:grpSp>
            <p:nvGrpSpPr>
              <p:cNvPr id="20" name="Group 19"/>
              <p:cNvGrpSpPr/>
              <p:nvPr/>
            </p:nvGrpSpPr>
            <p:grpSpPr>
              <a:xfrm>
                <a:off x="6680200" y="1612900"/>
                <a:ext cx="3112352" cy="970766"/>
                <a:chOff x="6680200" y="1612900"/>
                <a:chExt cx="3112352" cy="970766"/>
              </a:xfrm>
            </p:grpSpPr>
            <p:sp>
              <p:nvSpPr>
                <p:cNvPr id="18" name="TextBox 17"/>
                <p:cNvSpPr txBox="1"/>
                <p:nvPr/>
              </p:nvSpPr>
              <p:spPr>
                <a:xfrm>
                  <a:off x="6680200" y="1612900"/>
                  <a:ext cx="3112352" cy="97076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3 – 3        0</a:t>
                  </a:r>
                </a:p>
                <a:p>
                  <a:r>
                    <a:rPr lang="en-US" sz="2400" b="1" dirty="0" smtClean="0">
                      <a:solidFill>
                        <a:srgbClr val="0000FF"/>
                      </a:solidFill>
                      <a:latin typeface="Arial" pitchFamily="34" charset="0"/>
                      <a:cs typeface="Arial" pitchFamily="34" charset="0"/>
                    </a:rPr>
                    <a:t>   m =             =        = </a:t>
                  </a:r>
                  <a:r>
                    <a:rPr lang="en-US" sz="2400" b="1" dirty="0" smtClean="0">
                      <a:solidFill>
                        <a:srgbClr val="FF0000"/>
                      </a:solidFill>
                      <a:latin typeface="Arial" pitchFamily="34" charset="0"/>
                      <a:cs typeface="Arial" pitchFamily="34" charset="0"/>
                    </a:rPr>
                    <a:t>0</a:t>
                  </a:r>
                </a:p>
                <a:p>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-2 – 1       -3</a:t>
                  </a:r>
                  <a:endParaRPr lang="en-US" sz="2400" b="1" dirty="0">
                    <a:solidFill>
                      <a:srgbClr val="0000FF"/>
                    </a:solidFill>
                    <a:latin typeface="Arial" pitchFamily="34" charset="0"/>
                    <a:cs typeface="Arial" pitchFamily="34" charset="0"/>
                  </a:endParaRPr>
                </a:p>
              </p:txBody>
            </p:sp>
            <p:cxnSp>
              <p:nvCxnSpPr>
                <p:cNvPr id="19" name="Straight Connector 18"/>
                <p:cNvCxnSpPr/>
                <p:nvPr/>
              </p:nvCxnSpPr>
              <p:spPr>
                <a:xfrm>
                  <a:off x="7705385" y="2059119"/>
                  <a:ext cx="3429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8690639" y="2059119"/>
                <a:ext cx="2413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528718" y="3124200"/>
              <a:ext cx="3263833" cy="970766"/>
              <a:chOff x="6528718" y="3124200"/>
              <a:chExt cx="3263833" cy="970766"/>
            </a:xfrm>
          </p:grpSpPr>
          <p:sp>
            <p:nvSpPr>
              <p:cNvPr id="23" name="TextBox 22"/>
              <p:cNvSpPr txBox="1"/>
              <p:nvPr/>
            </p:nvSpPr>
            <p:spPr>
              <a:xfrm>
                <a:off x="6528718" y="3124200"/>
                <a:ext cx="3263833" cy="97076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-4 – (-4)       0</a:t>
                </a:r>
              </a:p>
              <a:p>
                <a:r>
                  <a:rPr lang="en-US" sz="2400" b="1" dirty="0" smtClean="0">
                    <a:solidFill>
                      <a:srgbClr val="0000FF"/>
                    </a:solidFill>
                    <a:latin typeface="Arial" pitchFamily="34" charset="0"/>
                    <a:cs typeface="Arial" pitchFamily="34" charset="0"/>
                  </a:rPr>
                  <a:t>     m =               =        = </a:t>
                </a:r>
                <a:r>
                  <a:rPr lang="en-US" sz="2400" b="1" dirty="0" smtClean="0">
                    <a:solidFill>
                      <a:srgbClr val="FF0000"/>
                    </a:solidFill>
                    <a:latin typeface="Arial" pitchFamily="34" charset="0"/>
                    <a:cs typeface="Arial" pitchFamily="34" charset="0"/>
                  </a:rPr>
                  <a:t>0</a:t>
                </a:r>
              </a:p>
              <a:p>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3 – (-3)       -3</a:t>
                </a:r>
                <a:endParaRPr lang="en-US" sz="2400" b="1" dirty="0">
                  <a:solidFill>
                    <a:srgbClr val="0000FF"/>
                  </a:solidFill>
                  <a:latin typeface="Arial" pitchFamily="34" charset="0"/>
                  <a:cs typeface="Arial" pitchFamily="34" charset="0"/>
                </a:endParaRPr>
              </a:p>
            </p:txBody>
          </p:sp>
          <p:cxnSp>
            <p:nvCxnSpPr>
              <p:cNvPr id="24" name="Straight Connector 23"/>
              <p:cNvCxnSpPr/>
              <p:nvPr/>
            </p:nvCxnSpPr>
            <p:spPr>
              <a:xfrm>
                <a:off x="7632901" y="3599787"/>
                <a:ext cx="5969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808699" y="3599787"/>
                <a:ext cx="253144"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4904920" y="1892457"/>
              <a:ext cx="2082800" cy="373371"/>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Red line slope:</a:t>
              </a:r>
              <a:endParaRPr lang="en-US" sz="2400" b="1" dirty="0">
                <a:solidFill>
                  <a:srgbClr val="FF0000"/>
                </a:solidFill>
                <a:latin typeface="Arial" pitchFamily="34" charset="0"/>
                <a:cs typeface="Arial" pitchFamily="34" charset="0"/>
              </a:endParaRPr>
            </a:p>
          </p:txBody>
        </p:sp>
        <p:sp>
          <p:nvSpPr>
            <p:cNvPr id="28" name="TextBox 27"/>
            <p:cNvSpPr txBox="1"/>
            <p:nvPr/>
          </p:nvSpPr>
          <p:spPr>
            <a:xfrm>
              <a:off x="4710064" y="3414907"/>
              <a:ext cx="2727981" cy="373371"/>
            </a:xfrm>
            <a:prstGeom prst="rect">
              <a:avLst/>
            </a:prstGeom>
            <a:noFill/>
          </p:spPr>
          <p:txBody>
            <a:bodyPr vert="horz" wrap="square" rtlCol="0">
              <a:spAutoFit/>
            </a:bodyPr>
            <a:lstStyle/>
            <a:p>
              <a:r>
                <a:rPr lang="en-US" sz="2400" b="1" dirty="0" smtClean="0">
                  <a:solidFill>
                    <a:srgbClr val="32CD32"/>
                  </a:solidFill>
                  <a:latin typeface="Arial" pitchFamily="34" charset="0"/>
                  <a:cs typeface="Arial" pitchFamily="34" charset="0"/>
                </a:rPr>
                <a:t>Green line slope:</a:t>
              </a:r>
              <a:endParaRPr lang="en-US" sz="2400" b="1" dirty="0">
                <a:solidFill>
                  <a:srgbClr val="32CD32"/>
                </a:solidFill>
                <a:latin typeface="Arial" pitchFamily="34" charset="0"/>
                <a:cs typeface="Arial" pitchFamily="34" charset="0"/>
              </a:endParaRPr>
            </a:p>
          </p:txBody>
        </p:sp>
      </p:grpSp>
    </p:spTree>
    <p:extLst>
      <p:ext uri="{BB962C8B-B14F-4D97-AF65-F5344CB8AC3E}">
        <p14:creationId xmlns:p14="http://schemas.microsoft.com/office/powerpoint/2010/main" val="17699747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7650" y="1748220"/>
            <a:ext cx="6492954" cy="6893725"/>
            <a:chOff x="50800" y="673100"/>
            <a:chExt cx="5676900" cy="557530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50800" y="673100"/>
              <a:ext cx="5676900" cy="5575300"/>
            </a:xfrm>
            <a:prstGeom prst="rect">
              <a:avLst/>
            </a:prstGeom>
            <a:solidFill>
              <a:scrgbClr r="0" g="0" b="0">
                <a:alpha val="0"/>
              </a:scrgbClr>
            </a:solidFill>
          </p:spPr>
        </p:pic>
        <p:cxnSp>
          <p:nvCxnSpPr>
            <p:cNvPr id="3" name="Straight Connector 2"/>
            <p:cNvCxnSpPr/>
            <p:nvPr/>
          </p:nvCxnSpPr>
          <p:spPr>
            <a:xfrm>
              <a:off x="2933700" y="3962400"/>
              <a:ext cx="419100" cy="0"/>
            </a:xfrm>
            <a:prstGeom prst="line">
              <a:avLst/>
            </a:prstGeom>
            <a:ln w="38100" cap="flat" cmpd="sng" algn="ctr">
              <a:solidFill>
                <a:srgbClr val="32CD32"/>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933700" y="2692400"/>
              <a:ext cx="406400" cy="0"/>
            </a:xfrm>
            <a:prstGeom prst="line">
              <a:avLst/>
            </a:prstGeom>
            <a:ln w="38100" cap="flat" cmpd="sng" algn="ctr">
              <a:solidFill>
                <a:srgbClr val="32CD32"/>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866900" y="2438400"/>
              <a:ext cx="1003300" cy="0"/>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900047" y="4228338"/>
              <a:ext cx="991743" cy="0"/>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798193" y="24331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8" name="Oval 7"/>
            <p:cNvSpPr/>
            <p:nvPr/>
          </p:nvSpPr>
          <p:spPr>
            <a:xfrm>
              <a:off x="1798193" y="4211193"/>
              <a:ext cx="38100" cy="38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9" name="TextBox 8"/>
            <p:cNvSpPr txBox="1"/>
            <p:nvPr/>
          </p:nvSpPr>
          <p:spPr>
            <a:xfrm>
              <a:off x="1041400" y="2133600"/>
              <a:ext cx="9652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(-4,4)</a:t>
              </a:r>
              <a:endParaRPr lang="en-US" sz="2000" b="1">
                <a:solidFill>
                  <a:srgbClr val="0000FF"/>
                </a:solidFill>
                <a:latin typeface="Arial" pitchFamily="34" charset="0"/>
                <a:cs typeface="Arial" pitchFamily="34" charset="0"/>
              </a:endParaRPr>
            </a:p>
          </p:txBody>
        </p:sp>
        <p:sp>
          <p:nvSpPr>
            <p:cNvPr id="10" name="TextBox 9"/>
            <p:cNvSpPr txBox="1"/>
            <p:nvPr/>
          </p:nvSpPr>
          <p:spPr>
            <a:xfrm>
              <a:off x="977900" y="4051300"/>
              <a:ext cx="10414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(-4,-3)</a:t>
              </a:r>
              <a:endParaRPr lang="en-US" sz="2000" b="1">
                <a:solidFill>
                  <a:srgbClr val="0000FF"/>
                </a:solidFill>
                <a:latin typeface="Arial" pitchFamily="34" charset="0"/>
                <a:cs typeface="Arial" pitchFamily="34" charset="0"/>
              </a:endParaRPr>
            </a:p>
          </p:txBody>
        </p:sp>
        <p:sp>
          <p:nvSpPr>
            <p:cNvPr id="11" name="TextBox 10"/>
            <p:cNvSpPr txBox="1"/>
            <p:nvPr/>
          </p:nvSpPr>
          <p:spPr>
            <a:xfrm>
              <a:off x="3416300" y="2374900"/>
              <a:ext cx="8890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(2,3)</a:t>
              </a:r>
              <a:endParaRPr lang="en-US" sz="2000" b="1">
                <a:solidFill>
                  <a:srgbClr val="0000FF"/>
                </a:solidFill>
                <a:latin typeface="Arial" pitchFamily="34" charset="0"/>
                <a:cs typeface="Arial" pitchFamily="34" charset="0"/>
              </a:endParaRPr>
            </a:p>
          </p:txBody>
        </p:sp>
        <p:sp>
          <p:nvSpPr>
            <p:cNvPr id="12" name="Oval 11"/>
            <p:cNvSpPr/>
            <p:nvPr/>
          </p:nvSpPr>
          <p:spPr>
            <a:xfrm>
              <a:off x="3398393" y="3957193"/>
              <a:ext cx="38100" cy="38100"/>
            </a:xfrm>
            <a:prstGeom prst="ellipse">
              <a:avLst/>
            </a:prstGeom>
            <a:solidFill>
              <a:srgbClr val="FF0000"/>
            </a:solidFill>
            <a:ln w="38100" cap="flat" cmpd="sng" algn="ctr">
              <a:solidFill>
                <a:srgbClr val="3CB3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sp>
          <p:nvSpPr>
            <p:cNvPr id="13" name="TextBox 12"/>
            <p:cNvSpPr txBox="1"/>
            <p:nvPr/>
          </p:nvSpPr>
          <p:spPr>
            <a:xfrm>
              <a:off x="3441700" y="3683000"/>
              <a:ext cx="9652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(2,-2)</a:t>
              </a:r>
              <a:endParaRPr lang="en-US" sz="2000" b="1">
                <a:solidFill>
                  <a:srgbClr val="0000FF"/>
                </a:solidFill>
                <a:latin typeface="Arial" pitchFamily="34" charset="0"/>
                <a:cs typeface="Arial" pitchFamily="34" charset="0"/>
              </a:endParaRPr>
            </a:p>
          </p:txBody>
        </p:sp>
        <p:cxnSp>
          <p:nvCxnSpPr>
            <p:cNvPr id="14" name="Straight Connector 13"/>
            <p:cNvCxnSpPr/>
            <p:nvPr/>
          </p:nvCxnSpPr>
          <p:spPr>
            <a:xfrm>
              <a:off x="3416300" y="2527300"/>
              <a:ext cx="0" cy="152400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411093" y="2674493"/>
              <a:ext cx="38100" cy="38100"/>
            </a:xfrm>
            <a:prstGeom prst="ellipse">
              <a:avLst/>
            </a:prstGeom>
            <a:solidFill>
              <a:srgbClr val="FF0000"/>
            </a:solidFill>
            <a:ln w="38100" cap="flat" cmpd="sng" algn="ctr">
              <a:solidFill>
                <a:srgbClr val="3CB3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itchFamily="34" charset="0"/>
                <a:cs typeface="Arial" pitchFamily="34" charset="0"/>
              </a:endParaRPr>
            </a:p>
          </p:txBody>
        </p:sp>
        <p:cxnSp>
          <p:nvCxnSpPr>
            <p:cNvPr id="16" name="Straight Connector 15"/>
            <p:cNvCxnSpPr/>
            <p:nvPr/>
          </p:nvCxnSpPr>
          <p:spPr>
            <a:xfrm>
              <a:off x="1816100" y="1930400"/>
              <a:ext cx="0" cy="2578100"/>
            </a:xfrm>
            <a:prstGeom prst="line">
              <a:avLst/>
            </a:prstGeom>
            <a:ln w="38100" cap="flat" cmpd="sng" algn="ctr">
              <a:solidFill>
                <a:srgbClr val="32CD32"/>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175385" y="1042270"/>
            <a:ext cx="8308658"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Vertical lines have no change in horizontal coordinates.</a:t>
            </a:r>
          </a:p>
          <a:p>
            <a:r>
              <a:rPr lang="en-US" sz="2400" b="1" dirty="0" smtClean="0">
                <a:solidFill>
                  <a:srgbClr val="FF0000"/>
                </a:solidFill>
                <a:latin typeface="Arial" pitchFamily="34" charset="0"/>
                <a:cs typeface="Arial" pitchFamily="34" charset="0"/>
              </a:rPr>
              <a:t>Slope of the vertical line is undefined.</a:t>
            </a:r>
            <a:endParaRPr lang="en-US" sz="2400" b="1" dirty="0">
              <a:solidFill>
                <a:srgbClr val="FF0000"/>
              </a:solidFill>
              <a:latin typeface="Arial" pitchFamily="34" charset="0"/>
              <a:cs typeface="Arial" pitchFamily="34" charset="0"/>
            </a:endParaRPr>
          </a:p>
        </p:txBody>
      </p:sp>
      <p:grpSp>
        <p:nvGrpSpPr>
          <p:cNvPr id="28" name="Group 27"/>
          <p:cNvGrpSpPr/>
          <p:nvPr/>
        </p:nvGrpSpPr>
        <p:grpSpPr>
          <a:xfrm>
            <a:off x="5734050" y="2706119"/>
            <a:ext cx="6096000" cy="2786356"/>
            <a:chOff x="5083539" y="1447800"/>
            <a:chExt cx="4758961" cy="2253466"/>
          </a:xfrm>
        </p:grpSpPr>
        <p:grpSp>
          <p:nvGrpSpPr>
            <p:cNvPr id="23" name="Group 22"/>
            <p:cNvGrpSpPr/>
            <p:nvPr/>
          </p:nvGrpSpPr>
          <p:grpSpPr>
            <a:xfrm>
              <a:off x="5144333" y="1447800"/>
              <a:ext cx="4571167" cy="970766"/>
              <a:chOff x="5144333" y="1447800"/>
              <a:chExt cx="4571167" cy="970766"/>
            </a:xfrm>
          </p:grpSpPr>
          <p:sp>
            <p:nvSpPr>
              <p:cNvPr id="19" name="TextBox 18"/>
              <p:cNvSpPr txBox="1"/>
              <p:nvPr/>
            </p:nvSpPr>
            <p:spPr>
              <a:xfrm>
                <a:off x="7124700" y="1447800"/>
                <a:ext cx="2590800" cy="970766"/>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3 – (-2)        5</a:t>
                </a:r>
              </a:p>
              <a:p>
                <a:r>
                  <a:rPr lang="en-US" sz="2400" b="1" dirty="0" smtClean="0">
                    <a:solidFill>
                      <a:srgbClr val="0000FF"/>
                    </a:solidFill>
                    <a:latin typeface="Arial" pitchFamily="34" charset="0"/>
                    <a:cs typeface="Arial" pitchFamily="34" charset="0"/>
                  </a:rPr>
                  <a:t>  m =               =        </a:t>
                </a:r>
              </a:p>
              <a:p>
                <a:r>
                  <a:rPr lang="en-US" sz="2400" b="1" dirty="0" smtClean="0">
                    <a:solidFill>
                      <a:srgbClr val="0000FF"/>
                    </a:solidFill>
                    <a:latin typeface="Arial" pitchFamily="34" charset="0"/>
                    <a:cs typeface="Arial" pitchFamily="34" charset="0"/>
                  </a:rPr>
                  <a:t>             2 – 2          0</a:t>
                </a:r>
                <a:endParaRPr lang="en-US" sz="2400" b="1" dirty="0">
                  <a:solidFill>
                    <a:srgbClr val="0000FF"/>
                  </a:solidFill>
                  <a:latin typeface="Arial" pitchFamily="34" charset="0"/>
                  <a:cs typeface="Arial" pitchFamily="34" charset="0"/>
                </a:endParaRPr>
              </a:p>
            </p:txBody>
          </p:sp>
          <p:cxnSp>
            <p:nvCxnSpPr>
              <p:cNvPr id="20" name="Straight Connector 19"/>
              <p:cNvCxnSpPr/>
              <p:nvPr/>
            </p:nvCxnSpPr>
            <p:spPr>
              <a:xfrm>
                <a:off x="8006725" y="1950261"/>
                <a:ext cx="589605"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84791" y="1950261"/>
                <a:ext cx="2413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44333" y="1743713"/>
                <a:ext cx="2082800" cy="373371"/>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Red line slope:</a:t>
                </a:r>
                <a:endParaRPr lang="en-US" sz="2400" b="1" dirty="0">
                  <a:solidFill>
                    <a:srgbClr val="FF0000"/>
                  </a:solidFill>
                  <a:latin typeface="Arial" pitchFamily="34" charset="0"/>
                  <a:cs typeface="Arial" pitchFamily="34" charset="0"/>
                </a:endParaRPr>
              </a:p>
            </p:txBody>
          </p:sp>
        </p:grpSp>
        <p:sp>
          <p:nvSpPr>
            <p:cNvPr id="24" name="TextBox 23"/>
            <p:cNvSpPr txBox="1"/>
            <p:nvPr/>
          </p:nvSpPr>
          <p:spPr>
            <a:xfrm>
              <a:off x="7251700" y="2730500"/>
              <a:ext cx="2590800" cy="970766"/>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4 – (-3)        7</a:t>
              </a:r>
            </a:p>
            <a:p>
              <a:r>
                <a:rPr lang="en-US" sz="2400" b="1" dirty="0" smtClean="0">
                  <a:solidFill>
                    <a:srgbClr val="0000FF"/>
                  </a:solidFill>
                  <a:latin typeface="Arial" pitchFamily="34" charset="0"/>
                  <a:cs typeface="Arial" pitchFamily="34" charset="0"/>
                </a:rPr>
                <a:t> m =               =        </a:t>
              </a:r>
            </a:p>
            <a:p>
              <a:r>
                <a:rPr lang="en-US" sz="2400" b="1" dirty="0" smtClean="0">
                  <a:solidFill>
                    <a:srgbClr val="0000FF"/>
                  </a:solidFill>
                  <a:latin typeface="Arial" pitchFamily="34" charset="0"/>
                  <a:cs typeface="Arial" pitchFamily="34" charset="0"/>
                </a:rPr>
                <a:t>          4 – (-4)        0</a:t>
              </a:r>
              <a:endParaRPr lang="en-US" sz="2400" b="1" dirty="0">
                <a:solidFill>
                  <a:srgbClr val="0000FF"/>
                </a:solidFill>
                <a:latin typeface="Arial" pitchFamily="34" charset="0"/>
                <a:cs typeface="Arial" pitchFamily="34" charset="0"/>
              </a:endParaRPr>
            </a:p>
          </p:txBody>
        </p:sp>
        <p:cxnSp>
          <p:nvCxnSpPr>
            <p:cNvPr id="25" name="Straight Connector 24"/>
            <p:cNvCxnSpPr/>
            <p:nvPr/>
          </p:nvCxnSpPr>
          <p:spPr>
            <a:xfrm>
              <a:off x="7998403" y="3182796"/>
              <a:ext cx="65659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160546" y="3182796"/>
              <a:ext cx="265545"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83539" y="3059543"/>
              <a:ext cx="2498361" cy="373372"/>
            </a:xfrm>
            <a:prstGeom prst="rect">
              <a:avLst/>
            </a:prstGeom>
            <a:noFill/>
          </p:spPr>
          <p:txBody>
            <a:bodyPr vert="horz" wrap="square" rtlCol="0">
              <a:spAutoFit/>
            </a:bodyPr>
            <a:lstStyle/>
            <a:p>
              <a:r>
                <a:rPr lang="en-US" sz="2400" b="1" dirty="0" smtClean="0">
                  <a:solidFill>
                    <a:srgbClr val="32CD32"/>
                  </a:solidFill>
                  <a:latin typeface="Arial" pitchFamily="34" charset="0"/>
                  <a:cs typeface="Arial" pitchFamily="34" charset="0"/>
                </a:rPr>
                <a:t>Green line slope:</a:t>
              </a:r>
              <a:endParaRPr lang="en-US" sz="2400" b="1" dirty="0">
                <a:solidFill>
                  <a:srgbClr val="32CD32"/>
                </a:solidFill>
                <a:latin typeface="Arial" pitchFamily="34" charset="0"/>
                <a:cs typeface="Arial" pitchFamily="34" charset="0"/>
              </a:endParaRPr>
            </a:p>
          </p:txBody>
        </p:sp>
      </p:grpSp>
    </p:spTree>
    <p:extLst>
      <p:ext uri="{BB962C8B-B14F-4D97-AF65-F5344CB8AC3E}">
        <p14:creationId xmlns:p14="http://schemas.microsoft.com/office/powerpoint/2010/main" val="8022431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3139" y="974264"/>
            <a:ext cx="58122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72235" y="974118"/>
            <a:ext cx="6327660" cy="542416"/>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Identify the slope of the given line.</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7851" t="11283" r="6664" b="7358"/>
          <a:stretch/>
        </p:blipFill>
        <p:spPr>
          <a:xfrm>
            <a:off x="5466945" y="2081720"/>
            <a:ext cx="5389123" cy="5544766"/>
          </a:xfrm>
          <a:prstGeom prst="rect">
            <a:avLst/>
          </a:prstGeom>
          <a:solidFill>
            <a:scrgbClr r="0" g="0" b="0">
              <a:alpha val="0"/>
            </a:scrgbClr>
          </a:solidFill>
        </p:spPr>
      </p:pic>
      <p:cxnSp>
        <p:nvCxnSpPr>
          <p:cNvPr id="13" name="Straight Connector 12"/>
          <p:cNvCxnSpPr/>
          <p:nvPr/>
        </p:nvCxnSpPr>
        <p:spPr>
          <a:xfrm>
            <a:off x="7941538" y="3256421"/>
            <a:ext cx="916712" cy="2814179"/>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4" name="Picture 1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1679" y="78517"/>
            <a:ext cx="3950970" cy="78516"/>
          </a:xfrm>
          <a:prstGeom prst="rect">
            <a:avLst/>
          </a:prstGeom>
          <a:solidFill>
            <a:scrgbClr r="0" g="0" b="0">
              <a:alpha val="0"/>
            </a:scrgbClr>
          </a:solidFill>
        </p:spPr>
      </p:pic>
      <p:sp>
        <p:nvSpPr>
          <p:cNvPr id="15" name="Rectangle 14"/>
          <p:cNvSpPr/>
          <p:nvPr/>
        </p:nvSpPr>
        <p:spPr>
          <a:xfrm>
            <a:off x="3472475" y="2280055"/>
            <a:ext cx="737575" cy="482177"/>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a:t>
            </a:r>
          </a:p>
        </p:txBody>
      </p:sp>
      <p:sp>
        <p:nvSpPr>
          <p:cNvPr id="16" name="Rectangle 15"/>
          <p:cNvSpPr/>
          <p:nvPr/>
        </p:nvSpPr>
        <p:spPr>
          <a:xfrm>
            <a:off x="3472476" y="2829439"/>
            <a:ext cx="58017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0</a:t>
            </a:r>
          </a:p>
        </p:txBody>
      </p:sp>
      <p:sp>
        <p:nvSpPr>
          <p:cNvPr id="17" name="Rectangle 16"/>
          <p:cNvSpPr/>
          <p:nvPr/>
        </p:nvSpPr>
        <p:spPr>
          <a:xfrm>
            <a:off x="3472475" y="3333591"/>
            <a:ext cx="88997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1/3</a:t>
            </a:r>
          </a:p>
        </p:txBody>
      </p:sp>
      <p:sp>
        <p:nvSpPr>
          <p:cNvPr id="18" name="TextBox 17"/>
          <p:cNvSpPr txBox="1"/>
          <p:nvPr/>
        </p:nvSpPr>
        <p:spPr>
          <a:xfrm>
            <a:off x="2927239" y="2285841"/>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9" name="TextBox 18"/>
          <p:cNvSpPr txBox="1"/>
          <p:nvPr/>
        </p:nvSpPr>
        <p:spPr>
          <a:xfrm>
            <a:off x="2935814" y="2838291"/>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0" name="TextBox 19"/>
          <p:cNvSpPr txBox="1"/>
          <p:nvPr/>
        </p:nvSpPr>
        <p:spPr>
          <a:xfrm>
            <a:off x="2923905" y="3352500"/>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1" name="Oval 20"/>
          <p:cNvSpPr/>
          <p:nvPr/>
        </p:nvSpPr>
        <p:spPr>
          <a:xfrm>
            <a:off x="2151675" y="233184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54320" y="28573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Oval 22"/>
          <p:cNvSpPr/>
          <p:nvPr/>
        </p:nvSpPr>
        <p:spPr>
          <a:xfrm>
            <a:off x="2137615" y="337550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4" name="Oval 23"/>
          <p:cNvSpPr/>
          <p:nvPr/>
        </p:nvSpPr>
        <p:spPr>
          <a:xfrm>
            <a:off x="2142808" y="389801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TextBox 24"/>
          <p:cNvSpPr txBox="1"/>
          <p:nvPr/>
        </p:nvSpPr>
        <p:spPr>
          <a:xfrm>
            <a:off x="2929972" y="3866850"/>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6" name="Rectangle 25"/>
          <p:cNvSpPr/>
          <p:nvPr/>
        </p:nvSpPr>
        <p:spPr>
          <a:xfrm>
            <a:off x="3457664" y="3878965"/>
            <a:ext cx="59498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a:t>
            </a:r>
          </a:p>
        </p:txBody>
      </p:sp>
    </p:spTree>
    <p:extLst>
      <p:ext uri="{BB962C8B-B14F-4D97-AF65-F5344CB8AC3E}">
        <p14:creationId xmlns:p14="http://schemas.microsoft.com/office/powerpoint/2010/main" val="15721647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3140" y="986233"/>
            <a:ext cx="62841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72234" y="986233"/>
            <a:ext cx="65951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Identify the slope of the given line.</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10381" t="10460" r="8104" b="9729"/>
          <a:stretch/>
        </p:blipFill>
        <p:spPr>
          <a:xfrm>
            <a:off x="5505450" y="2032000"/>
            <a:ext cx="5233481" cy="5439286"/>
          </a:xfrm>
          <a:prstGeom prst="rect">
            <a:avLst/>
          </a:prstGeom>
          <a:solidFill>
            <a:scrgbClr r="0" g="0" b="0">
              <a:alpha val="0"/>
            </a:scrgbClr>
          </a:solidFill>
        </p:spPr>
      </p:pic>
      <p:cxnSp>
        <p:nvCxnSpPr>
          <p:cNvPr id="13" name="Straight Connector 12"/>
          <p:cNvCxnSpPr/>
          <p:nvPr/>
        </p:nvCxnSpPr>
        <p:spPr>
          <a:xfrm flipV="1">
            <a:off x="7258050" y="4551291"/>
            <a:ext cx="2577572" cy="719209"/>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4" name="Picture 1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1679" y="94220"/>
            <a:ext cx="3950970" cy="78516"/>
          </a:xfrm>
          <a:prstGeom prst="rect">
            <a:avLst/>
          </a:prstGeom>
          <a:solidFill>
            <a:scrgbClr r="0" g="0" b="0">
              <a:alpha val="0"/>
            </a:scrgbClr>
          </a:solidFill>
        </p:spPr>
      </p:pic>
      <p:sp>
        <p:nvSpPr>
          <p:cNvPr id="15" name="Rectangle 14"/>
          <p:cNvSpPr/>
          <p:nvPr/>
        </p:nvSpPr>
        <p:spPr>
          <a:xfrm>
            <a:off x="3605826" y="2280055"/>
            <a:ext cx="453200" cy="482177"/>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4</a:t>
            </a:r>
          </a:p>
        </p:txBody>
      </p:sp>
      <p:sp>
        <p:nvSpPr>
          <p:cNvPr id="16" name="Rectangle 15"/>
          <p:cNvSpPr/>
          <p:nvPr/>
        </p:nvSpPr>
        <p:spPr>
          <a:xfrm>
            <a:off x="3472476" y="2829439"/>
            <a:ext cx="90639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-1/4</a:t>
            </a:r>
          </a:p>
        </p:txBody>
      </p:sp>
      <p:sp>
        <p:nvSpPr>
          <p:cNvPr id="17" name="Rectangle 16"/>
          <p:cNvSpPr/>
          <p:nvPr/>
        </p:nvSpPr>
        <p:spPr>
          <a:xfrm>
            <a:off x="3472474" y="3333591"/>
            <a:ext cx="2017609" cy="476391"/>
          </a:xfrm>
          <a:prstGeom prst="rect">
            <a:avLst/>
          </a:prstGeom>
        </p:spPr>
        <p:txBody>
          <a:bodyPr wrap="square" lIns="106025" tIns="53012" rIns="106025" bIns="53012">
            <a:spAutoFit/>
          </a:bodyPr>
          <a:lstStyle/>
          <a:p>
            <a:r>
              <a:rPr lang="en-US" sz="2400" b="1" dirty="0" smtClean="0">
                <a:solidFill>
                  <a:srgbClr val="000000"/>
                </a:solidFill>
                <a:latin typeface="Arial" pitchFamily="34" charset="0"/>
                <a:cs typeface="Arial" pitchFamily="34" charset="0"/>
              </a:rPr>
              <a:t>undefined</a:t>
            </a:r>
            <a:endParaRPr lang="en-US" sz="2400" b="1" dirty="0">
              <a:solidFill>
                <a:srgbClr val="000000"/>
              </a:solidFill>
              <a:latin typeface="Arial" pitchFamily="34" charset="0"/>
              <a:cs typeface="Arial" pitchFamily="34" charset="0"/>
            </a:endParaRPr>
          </a:p>
        </p:txBody>
      </p:sp>
      <p:sp>
        <p:nvSpPr>
          <p:cNvPr id="18" name="TextBox 17"/>
          <p:cNvSpPr txBox="1"/>
          <p:nvPr/>
        </p:nvSpPr>
        <p:spPr>
          <a:xfrm>
            <a:off x="2927239" y="2285841"/>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9" name="TextBox 18"/>
          <p:cNvSpPr txBox="1"/>
          <p:nvPr/>
        </p:nvSpPr>
        <p:spPr>
          <a:xfrm>
            <a:off x="2935814" y="2838291"/>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0" name="TextBox 19"/>
          <p:cNvSpPr txBox="1"/>
          <p:nvPr/>
        </p:nvSpPr>
        <p:spPr>
          <a:xfrm>
            <a:off x="2923905" y="3352500"/>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1" name="Oval 20"/>
          <p:cNvSpPr/>
          <p:nvPr/>
        </p:nvSpPr>
        <p:spPr>
          <a:xfrm>
            <a:off x="2151675" y="233184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54320" y="28573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Oval 22"/>
          <p:cNvSpPr/>
          <p:nvPr/>
        </p:nvSpPr>
        <p:spPr>
          <a:xfrm>
            <a:off x="2137615" y="337550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4" name="Oval 23"/>
          <p:cNvSpPr/>
          <p:nvPr/>
        </p:nvSpPr>
        <p:spPr>
          <a:xfrm>
            <a:off x="2142808" y="387896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TextBox 24"/>
          <p:cNvSpPr txBox="1"/>
          <p:nvPr/>
        </p:nvSpPr>
        <p:spPr>
          <a:xfrm>
            <a:off x="2929972" y="3885900"/>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6" name="Rectangle 25"/>
          <p:cNvSpPr/>
          <p:nvPr/>
        </p:nvSpPr>
        <p:spPr>
          <a:xfrm>
            <a:off x="3552913" y="3888078"/>
            <a:ext cx="752387" cy="474213"/>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1/4</a:t>
            </a:r>
          </a:p>
        </p:txBody>
      </p:sp>
    </p:spTree>
    <p:extLst>
      <p:ext uri="{BB962C8B-B14F-4D97-AF65-F5344CB8AC3E}">
        <p14:creationId xmlns:p14="http://schemas.microsoft.com/office/powerpoint/2010/main" val="22445802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7764" t="13502" r="7281" b="10189"/>
          <a:stretch/>
        </p:blipFill>
        <p:spPr>
          <a:xfrm>
            <a:off x="5454660" y="2232407"/>
            <a:ext cx="5355607" cy="5200606"/>
          </a:xfrm>
          <a:prstGeom prst="rect">
            <a:avLst/>
          </a:prstGeom>
          <a:solidFill>
            <a:scrgbClr r="0" g="0" b="0">
              <a:alpha val="0"/>
            </a:scrgbClr>
          </a:solidFill>
        </p:spPr>
      </p:pic>
      <p:cxnSp>
        <p:nvCxnSpPr>
          <p:cNvPr id="3" name="Straight Connector 2"/>
          <p:cNvCxnSpPr/>
          <p:nvPr/>
        </p:nvCxnSpPr>
        <p:spPr>
          <a:xfrm>
            <a:off x="7023306" y="5685674"/>
            <a:ext cx="2292144" cy="3926"/>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35213" y="985351"/>
            <a:ext cx="71263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20</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2064853" y="985351"/>
            <a:ext cx="641239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Identify the slope of the given line.</a:t>
            </a:r>
            <a:endParaRPr lang="en-US" sz="2800" b="1" dirty="0">
              <a:solidFill>
                <a:srgbClr val="000000"/>
              </a:solidFill>
              <a:latin typeface="Arial" pitchFamily="34" charset="0"/>
              <a:cs typeface="Arial" pitchFamily="34" charset="0"/>
            </a:endParaRPr>
          </a:p>
        </p:txBody>
      </p:sp>
      <p:pic>
        <p:nvPicPr>
          <p:cNvPr id="14" name="Picture 1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7154" y="94220"/>
            <a:ext cx="3950970" cy="78516"/>
          </a:xfrm>
          <a:prstGeom prst="rect">
            <a:avLst/>
          </a:prstGeom>
          <a:solidFill>
            <a:scrgbClr r="0" g="0" b="0">
              <a:alpha val="0"/>
            </a:scrgbClr>
          </a:solidFill>
        </p:spPr>
      </p:pic>
      <p:sp>
        <p:nvSpPr>
          <p:cNvPr id="15" name="Rectangle 14"/>
          <p:cNvSpPr/>
          <p:nvPr/>
        </p:nvSpPr>
        <p:spPr>
          <a:xfrm>
            <a:off x="3472475" y="2280055"/>
            <a:ext cx="201760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undefined</a:t>
            </a:r>
          </a:p>
        </p:txBody>
      </p:sp>
      <p:sp>
        <p:nvSpPr>
          <p:cNvPr id="16" name="Rectangle 15"/>
          <p:cNvSpPr/>
          <p:nvPr/>
        </p:nvSpPr>
        <p:spPr>
          <a:xfrm>
            <a:off x="3472476" y="2829439"/>
            <a:ext cx="4531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a:t>
            </a:r>
          </a:p>
        </p:txBody>
      </p:sp>
      <p:sp>
        <p:nvSpPr>
          <p:cNvPr id="17" name="Rectangle 16"/>
          <p:cNvSpPr/>
          <p:nvPr/>
        </p:nvSpPr>
        <p:spPr>
          <a:xfrm>
            <a:off x="3377225" y="3333591"/>
            <a:ext cx="56565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a:t>
            </a:r>
          </a:p>
        </p:txBody>
      </p:sp>
      <p:sp>
        <p:nvSpPr>
          <p:cNvPr id="18" name="TextBox 17"/>
          <p:cNvSpPr txBox="1"/>
          <p:nvPr/>
        </p:nvSpPr>
        <p:spPr>
          <a:xfrm>
            <a:off x="2927239" y="2285841"/>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9" name="TextBox 18"/>
          <p:cNvSpPr txBox="1"/>
          <p:nvPr/>
        </p:nvSpPr>
        <p:spPr>
          <a:xfrm>
            <a:off x="2935814" y="2838291"/>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0" name="TextBox 19"/>
          <p:cNvSpPr txBox="1"/>
          <p:nvPr/>
        </p:nvSpPr>
        <p:spPr>
          <a:xfrm>
            <a:off x="2923905" y="3352500"/>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1" name="Oval 20"/>
          <p:cNvSpPr/>
          <p:nvPr/>
        </p:nvSpPr>
        <p:spPr>
          <a:xfrm>
            <a:off x="2151675" y="233184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54320" y="28573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Oval 22"/>
          <p:cNvSpPr/>
          <p:nvPr/>
        </p:nvSpPr>
        <p:spPr>
          <a:xfrm>
            <a:off x="2137615" y="337550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4" name="Oval 23"/>
          <p:cNvSpPr/>
          <p:nvPr/>
        </p:nvSpPr>
        <p:spPr>
          <a:xfrm>
            <a:off x="2142808" y="387896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TextBox 24"/>
          <p:cNvSpPr txBox="1"/>
          <p:nvPr/>
        </p:nvSpPr>
        <p:spPr>
          <a:xfrm>
            <a:off x="2929972" y="3885900"/>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6" name="Rectangle 25"/>
          <p:cNvSpPr/>
          <p:nvPr/>
        </p:nvSpPr>
        <p:spPr>
          <a:xfrm>
            <a:off x="3476713" y="3888078"/>
            <a:ext cx="376193" cy="474213"/>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0</a:t>
            </a:r>
          </a:p>
        </p:txBody>
      </p:sp>
    </p:spTree>
    <p:extLst>
      <p:ext uri="{BB962C8B-B14F-4D97-AF65-F5344CB8AC3E}">
        <p14:creationId xmlns:p14="http://schemas.microsoft.com/office/powerpoint/2010/main" val="572680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284" y="980440"/>
            <a:ext cx="63936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966674" y="980441"/>
            <a:ext cx="7882176"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Identify the slope of the line containing the   given points: (-4, 2),( 3,2)</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78517"/>
            <a:ext cx="3950970" cy="78516"/>
          </a:xfrm>
          <a:prstGeom prst="rect">
            <a:avLst/>
          </a:prstGeom>
          <a:solidFill>
            <a:scrgbClr r="0" g="0" b="0">
              <a:alpha val="0"/>
            </a:scrgbClr>
          </a:solidFill>
        </p:spPr>
      </p:pic>
      <p:sp>
        <p:nvSpPr>
          <p:cNvPr id="13" name="Rectangle 12"/>
          <p:cNvSpPr/>
          <p:nvPr/>
        </p:nvSpPr>
        <p:spPr>
          <a:xfrm>
            <a:off x="3472475" y="2717800"/>
            <a:ext cx="201760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undefined</a:t>
            </a:r>
          </a:p>
        </p:txBody>
      </p:sp>
      <p:sp>
        <p:nvSpPr>
          <p:cNvPr id="14" name="Rectangle 13"/>
          <p:cNvSpPr/>
          <p:nvPr/>
        </p:nvSpPr>
        <p:spPr>
          <a:xfrm>
            <a:off x="3472476" y="3267184"/>
            <a:ext cx="90639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7</a:t>
            </a:r>
          </a:p>
        </p:txBody>
      </p:sp>
      <p:sp>
        <p:nvSpPr>
          <p:cNvPr id="15" name="Rectangle 14"/>
          <p:cNvSpPr/>
          <p:nvPr/>
        </p:nvSpPr>
        <p:spPr>
          <a:xfrm>
            <a:off x="3472475" y="3771336"/>
            <a:ext cx="56565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0</a:t>
            </a:r>
          </a:p>
        </p:txBody>
      </p:sp>
      <p:sp>
        <p:nvSpPr>
          <p:cNvPr id="16" name="TextBox 15"/>
          <p:cNvSpPr txBox="1"/>
          <p:nvPr/>
        </p:nvSpPr>
        <p:spPr>
          <a:xfrm>
            <a:off x="2927239" y="2723586"/>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35814" y="3276036"/>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23905" y="3790245"/>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9" name="Oval 18"/>
          <p:cNvSpPr/>
          <p:nvPr/>
        </p:nvSpPr>
        <p:spPr>
          <a:xfrm>
            <a:off x="2151675" y="27695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154320" y="32950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37615" y="38132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42808" y="431671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TextBox 22"/>
          <p:cNvSpPr txBox="1"/>
          <p:nvPr/>
        </p:nvSpPr>
        <p:spPr>
          <a:xfrm>
            <a:off x="2929972" y="4323645"/>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4" name="Rectangle 23"/>
          <p:cNvSpPr/>
          <p:nvPr/>
        </p:nvSpPr>
        <p:spPr>
          <a:xfrm>
            <a:off x="3457663" y="4325823"/>
            <a:ext cx="752387" cy="474213"/>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1/7</a:t>
            </a:r>
          </a:p>
        </p:txBody>
      </p:sp>
    </p:spTree>
    <p:extLst>
      <p:ext uri="{BB962C8B-B14F-4D97-AF65-F5344CB8AC3E}">
        <p14:creationId xmlns:p14="http://schemas.microsoft.com/office/powerpoint/2010/main" val="32525426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815" y="980323"/>
            <a:ext cx="92964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52319" y="980324"/>
            <a:ext cx="7644131"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Identify the slope of the line containing the given points: (6, -12), (0,0)</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94220"/>
            <a:ext cx="3950970" cy="78516"/>
          </a:xfrm>
          <a:prstGeom prst="rect">
            <a:avLst/>
          </a:prstGeom>
          <a:solidFill>
            <a:scrgbClr r="0" g="0" b="0">
              <a:alpha val="0"/>
            </a:scrgbClr>
          </a:solidFill>
        </p:spPr>
      </p:pic>
      <p:sp>
        <p:nvSpPr>
          <p:cNvPr id="13" name="Rectangle 12"/>
          <p:cNvSpPr/>
          <p:nvPr/>
        </p:nvSpPr>
        <p:spPr>
          <a:xfrm>
            <a:off x="3415325" y="2641600"/>
            <a:ext cx="9063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-1/2</a:t>
            </a:r>
          </a:p>
        </p:txBody>
      </p:sp>
      <p:sp>
        <p:nvSpPr>
          <p:cNvPr id="14" name="Rectangle 13"/>
          <p:cNvSpPr/>
          <p:nvPr/>
        </p:nvSpPr>
        <p:spPr>
          <a:xfrm>
            <a:off x="3567726" y="3190983"/>
            <a:ext cx="31444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0</a:t>
            </a:r>
          </a:p>
        </p:txBody>
      </p:sp>
      <p:sp>
        <p:nvSpPr>
          <p:cNvPr id="15" name="Rectangle 14"/>
          <p:cNvSpPr/>
          <p:nvPr/>
        </p:nvSpPr>
        <p:spPr>
          <a:xfrm>
            <a:off x="3472475" y="3695135"/>
            <a:ext cx="56565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a:t>
            </a:r>
          </a:p>
        </p:txBody>
      </p:sp>
      <p:sp>
        <p:nvSpPr>
          <p:cNvPr id="16" name="TextBox 15"/>
          <p:cNvSpPr txBox="1"/>
          <p:nvPr/>
        </p:nvSpPr>
        <p:spPr>
          <a:xfrm>
            <a:off x="2927239" y="2647385"/>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35814" y="3199835"/>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23905" y="3714044"/>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9" name="Oval 18"/>
          <p:cNvSpPr/>
          <p:nvPr/>
        </p:nvSpPr>
        <p:spPr>
          <a:xfrm>
            <a:off x="2151675" y="269338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154320" y="32188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37615" y="373704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42808" y="424050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TextBox 22"/>
          <p:cNvSpPr txBox="1"/>
          <p:nvPr/>
        </p:nvSpPr>
        <p:spPr>
          <a:xfrm>
            <a:off x="2929972" y="4247444"/>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4" name="Rectangle 23"/>
          <p:cNvSpPr/>
          <p:nvPr/>
        </p:nvSpPr>
        <p:spPr>
          <a:xfrm>
            <a:off x="3571964" y="4249622"/>
            <a:ext cx="468012" cy="474213"/>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a:t>
            </a:r>
          </a:p>
        </p:txBody>
      </p:sp>
    </p:spTree>
    <p:extLst>
      <p:ext uri="{BB962C8B-B14F-4D97-AF65-F5344CB8AC3E}">
        <p14:creationId xmlns:p14="http://schemas.microsoft.com/office/powerpoint/2010/main" val="2671816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1" name="Group 40"/>
          <p:cNvGrpSpPr/>
          <p:nvPr/>
        </p:nvGrpSpPr>
        <p:grpSpPr>
          <a:xfrm>
            <a:off x="247650" y="1041400"/>
            <a:ext cx="10623671" cy="5486400"/>
            <a:chOff x="-77042" y="1041400"/>
            <a:chExt cx="11317013" cy="5486400"/>
          </a:xfrm>
        </p:grpSpPr>
        <p:sp>
          <p:nvSpPr>
            <p:cNvPr id="2" name="TextBox 1"/>
            <p:cNvSpPr txBox="1"/>
            <p:nvPr/>
          </p:nvSpPr>
          <p:spPr>
            <a:xfrm>
              <a:off x="2927676" y="1041400"/>
              <a:ext cx="6013608"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There are two different ways to draw 2 lines in the same plane</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6771199" y="1379303"/>
              <a:ext cx="581025"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4" name="Freeform 3"/>
            <p:cNvSpPr/>
            <p:nvPr/>
          </p:nvSpPr>
          <p:spPr>
            <a:xfrm>
              <a:off x="872515" y="2356065"/>
              <a:ext cx="3093959" cy="1088176"/>
            </a:xfrm>
            <a:custGeom>
              <a:avLst/>
              <a:gdLst/>
              <a:ahLst/>
              <a:cxnLst/>
              <a:rect l="0" t="0" r="0" b="0"/>
              <a:pathLst>
                <a:path w="2705101" h="1244601">
                  <a:moveTo>
                    <a:pt x="0" y="1244600"/>
                  </a:moveTo>
                  <a:lnTo>
                    <a:pt x="608838" y="0"/>
                  </a:lnTo>
                  <a:lnTo>
                    <a:pt x="2705100" y="0"/>
                  </a:lnTo>
                  <a:lnTo>
                    <a:pt x="2096262" y="1244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nvGrpSpPr>
            <p:cNvPr id="10" name="Group 9"/>
            <p:cNvGrpSpPr/>
            <p:nvPr/>
          </p:nvGrpSpPr>
          <p:grpSpPr>
            <a:xfrm>
              <a:off x="7104008" y="2289442"/>
              <a:ext cx="3093959" cy="1088176"/>
              <a:chOff x="5994400" y="914400"/>
              <a:chExt cx="2705101" cy="1244601"/>
            </a:xfrm>
          </p:grpSpPr>
          <p:sp>
            <p:nvSpPr>
              <p:cNvPr id="5" name="Freeform 4"/>
              <p:cNvSpPr/>
              <p:nvPr/>
            </p:nvSpPr>
            <p:spPr>
              <a:xfrm>
                <a:off x="5994400" y="914400"/>
                <a:ext cx="2705101" cy="1244601"/>
              </a:xfrm>
              <a:custGeom>
                <a:avLst/>
                <a:gdLst/>
                <a:ahLst/>
                <a:cxnLst/>
                <a:rect l="0" t="0" r="0" b="0"/>
                <a:pathLst>
                  <a:path w="2705101" h="1244601">
                    <a:moveTo>
                      <a:pt x="0" y="1244600"/>
                    </a:moveTo>
                    <a:lnTo>
                      <a:pt x="608838" y="0"/>
                    </a:lnTo>
                    <a:lnTo>
                      <a:pt x="2705100" y="0"/>
                    </a:lnTo>
                    <a:lnTo>
                      <a:pt x="2096262" y="1244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6" name="Straight Connector 5"/>
              <p:cNvCxnSpPr/>
              <p:nvPr/>
            </p:nvCxnSpPr>
            <p:spPr>
              <a:xfrm flipV="1">
                <a:off x="6743700" y="1041400"/>
                <a:ext cx="1295400" cy="2794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75500" y="1397000"/>
                <a:ext cx="850900" cy="2540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7162800" y="1384300"/>
                <a:ext cx="850900" cy="2667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42100" y="1054100"/>
                <a:ext cx="1346200" cy="2921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H="1">
              <a:off x="4416767" y="2389377"/>
              <a:ext cx="1089422" cy="521880"/>
            </a:xfrm>
            <a:prstGeom prst="line">
              <a:avLst/>
            </a:prstGeom>
            <a:ln w="38100" cap="flat" cmpd="sng" algn="ctr">
              <a:solidFill>
                <a:srgbClr val="00005E"/>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80497" y="2400481"/>
              <a:ext cx="1191101" cy="466361"/>
            </a:xfrm>
            <a:prstGeom prst="line">
              <a:avLst/>
            </a:prstGeom>
            <a:ln w="38100" cap="flat" cmpd="sng" algn="ctr">
              <a:solidFill>
                <a:srgbClr val="00005E"/>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987803" y="3799563"/>
              <a:ext cx="3093959" cy="1088176"/>
              <a:chOff x="5892800" y="2641600"/>
              <a:chExt cx="2705101" cy="1244601"/>
            </a:xfrm>
          </p:grpSpPr>
          <p:sp>
            <p:nvSpPr>
              <p:cNvPr id="13" name="Freeform 12"/>
              <p:cNvSpPr/>
              <p:nvPr/>
            </p:nvSpPr>
            <p:spPr>
              <a:xfrm>
                <a:off x="5892800" y="2641600"/>
                <a:ext cx="2705101" cy="1244601"/>
              </a:xfrm>
              <a:custGeom>
                <a:avLst/>
                <a:gdLst/>
                <a:ahLst/>
                <a:cxnLst/>
                <a:rect l="0" t="0" r="0" b="0"/>
                <a:pathLst>
                  <a:path w="2705101" h="1244601">
                    <a:moveTo>
                      <a:pt x="0" y="1244600"/>
                    </a:moveTo>
                    <a:lnTo>
                      <a:pt x="608838" y="0"/>
                    </a:lnTo>
                    <a:lnTo>
                      <a:pt x="2705100" y="0"/>
                    </a:lnTo>
                    <a:lnTo>
                      <a:pt x="2096262" y="1244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14" name="Straight Connector 13"/>
              <p:cNvCxnSpPr/>
              <p:nvPr/>
            </p:nvCxnSpPr>
            <p:spPr>
              <a:xfrm flipV="1">
                <a:off x="6642100" y="2768600"/>
                <a:ext cx="1295400" cy="2794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73900" y="3124200"/>
                <a:ext cx="850900" cy="2540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061200" y="3111500"/>
                <a:ext cx="850900" cy="2667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40500" y="2781300"/>
                <a:ext cx="1346200" cy="2921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flipH="1" flipV="1">
              <a:off x="7728610" y="4032743"/>
              <a:ext cx="682704" cy="199870"/>
            </a:xfrm>
            <a:prstGeom prst="line">
              <a:avLst/>
            </a:prstGeom>
            <a:ln w="38100" cap="flat" cmpd="sng" algn="ctr">
              <a:solidFill>
                <a:srgbClr val="00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77042" y="3748831"/>
              <a:ext cx="2056658" cy="1032381"/>
            </a:xfrm>
            <a:custGeom>
              <a:avLst/>
              <a:gdLst/>
              <a:ahLst/>
              <a:cxnLst/>
              <a:rect l="0" t="0" r="0" b="0"/>
              <a:pathLst>
                <a:path w="1574801" h="635001">
                  <a:moveTo>
                    <a:pt x="0" y="0"/>
                  </a:moveTo>
                  <a:lnTo>
                    <a:pt x="1574800" y="0"/>
                  </a:lnTo>
                  <a:lnTo>
                    <a:pt x="1574800" y="635000"/>
                  </a:lnTo>
                  <a:lnTo>
                    <a:pt x="0" y="6350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TextBox 21"/>
            <p:cNvSpPr txBox="1"/>
            <p:nvPr/>
          </p:nvSpPr>
          <p:spPr>
            <a:xfrm>
              <a:off x="4131" y="3860800"/>
              <a:ext cx="1975485" cy="707886"/>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Definition of</a:t>
              </a:r>
            </a:p>
            <a:p>
              <a:r>
                <a:rPr lang="en-US" sz="2000" b="1" dirty="0" smtClean="0">
                  <a:solidFill>
                    <a:srgbClr val="FF0000"/>
                  </a:solidFill>
                  <a:latin typeface="Arial" pitchFamily="34" charset="0"/>
                  <a:cs typeface="Arial" pitchFamily="34" charset="0"/>
                </a:rPr>
                <a:t>Parallel Lines</a:t>
              </a:r>
              <a:endParaRPr lang="en-US" sz="2000" b="1" dirty="0">
                <a:solidFill>
                  <a:srgbClr val="FF0000"/>
                </a:solidFill>
                <a:latin typeface="Arial" pitchFamily="34" charset="0"/>
                <a:cs typeface="Arial" pitchFamily="34" charset="0"/>
              </a:endParaRPr>
            </a:p>
          </p:txBody>
        </p:sp>
        <p:sp>
          <p:nvSpPr>
            <p:cNvPr id="23" name="TextBox 22"/>
            <p:cNvSpPr txBox="1"/>
            <p:nvPr/>
          </p:nvSpPr>
          <p:spPr>
            <a:xfrm>
              <a:off x="1972579" y="3746500"/>
              <a:ext cx="5171376" cy="1015663"/>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Two lines are parallel if and only if they are in a same plane and do not intersect.</a:t>
              </a:r>
              <a:endParaRPr lang="en-US" sz="2000" b="1" dirty="0">
                <a:solidFill>
                  <a:srgbClr val="0000FF"/>
                </a:solidFill>
                <a:latin typeface="Arial" pitchFamily="34" charset="0"/>
                <a:cs typeface="Arial" pitchFamily="34" charset="0"/>
              </a:endParaRPr>
            </a:p>
          </p:txBody>
        </p:sp>
        <p:sp>
          <p:nvSpPr>
            <p:cNvPr id="24" name="Freeform 23"/>
            <p:cNvSpPr/>
            <p:nvPr/>
          </p:nvSpPr>
          <p:spPr>
            <a:xfrm>
              <a:off x="1954832" y="3746500"/>
              <a:ext cx="4989600" cy="1028700"/>
            </a:xfrm>
            <a:custGeom>
              <a:avLst/>
              <a:gdLst/>
              <a:ahLst/>
              <a:cxnLst/>
              <a:rect l="0" t="0" r="0" b="0"/>
              <a:pathLst>
                <a:path w="3822701" h="635001">
                  <a:moveTo>
                    <a:pt x="0" y="0"/>
                  </a:moveTo>
                  <a:lnTo>
                    <a:pt x="3822700" y="0"/>
                  </a:lnTo>
                  <a:lnTo>
                    <a:pt x="3822700" y="635000"/>
                  </a:lnTo>
                  <a:lnTo>
                    <a:pt x="0" y="6350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5" name="TextBox 24"/>
            <p:cNvSpPr txBox="1"/>
            <p:nvPr/>
          </p:nvSpPr>
          <p:spPr>
            <a:xfrm>
              <a:off x="2789897" y="2293258"/>
              <a:ext cx="493871" cy="461665"/>
            </a:xfrm>
            <a:prstGeom prst="rect">
              <a:avLst/>
            </a:prstGeom>
            <a:noFill/>
          </p:spPr>
          <p:txBody>
            <a:bodyPr vert="horz" rtlCol="0">
              <a:spAutoFit/>
            </a:bodyPr>
            <a:lstStyle/>
            <a:p>
              <a:r>
                <a:rPr lang="en-US" sz="2400" b="1" i="1" smtClean="0">
                  <a:solidFill>
                    <a:srgbClr val="000000"/>
                  </a:solidFill>
                  <a:latin typeface="Arial" pitchFamily="34" charset="0"/>
                  <a:cs typeface="Arial" pitchFamily="34" charset="0"/>
                </a:rPr>
                <a:t>k</a:t>
              </a:r>
              <a:endParaRPr lang="en-US" sz="2400" b="1" i="1">
                <a:solidFill>
                  <a:srgbClr val="000000"/>
                </a:solidFill>
                <a:latin typeface="Arial" pitchFamily="34" charset="0"/>
                <a:cs typeface="Arial" pitchFamily="34" charset="0"/>
              </a:endParaRPr>
            </a:p>
          </p:txBody>
        </p:sp>
        <p:sp>
          <p:nvSpPr>
            <p:cNvPr id="26" name="TextBox 25"/>
            <p:cNvSpPr txBox="1"/>
            <p:nvPr/>
          </p:nvSpPr>
          <p:spPr>
            <a:xfrm>
              <a:off x="3254752" y="2434771"/>
              <a:ext cx="551974" cy="461665"/>
            </a:xfrm>
            <a:prstGeom prst="rect">
              <a:avLst/>
            </a:prstGeom>
            <a:noFill/>
          </p:spPr>
          <p:txBody>
            <a:bodyPr vert="horz" rtlCol="0">
              <a:spAutoFit/>
            </a:bodyPr>
            <a:lstStyle/>
            <a:p>
              <a:r>
                <a:rPr lang="en-US" sz="2400" b="1" i="1" dirty="0" smtClean="0">
                  <a:solidFill>
                    <a:srgbClr val="000000"/>
                  </a:solidFill>
                  <a:latin typeface="Arial" pitchFamily="34" charset="0"/>
                  <a:cs typeface="Arial" pitchFamily="34" charset="0"/>
                </a:rPr>
                <a:t>m</a:t>
              </a:r>
              <a:endParaRPr lang="en-US" sz="2400" b="1" i="1" dirty="0">
                <a:solidFill>
                  <a:srgbClr val="000000"/>
                </a:solidFill>
                <a:latin typeface="Arial" pitchFamily="34" charset="0"/>
                <a:cs typeface="Arial" pitchFamily="34" charset="0"/>
              </a:endParaRPr>
            </a:p>
          </p:txBody>
        </p:sp>
        <p:cxnSp>
          <p:nvCxnSpPr>
            <p:cNvPr id="27" name="Straight Connector 26"/>
            <p:cNvCxnSpPr/>
            <p:nvPr/>
          </p:nvCxnSpPr>
          <p:spPr>
            <a:xfrm flipV="1">
              <a:off x="2020039" y="2644765"/>
              <a:ext cx="769858" cy="310907"/>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252449" y="2778011"/>
              <a:ext cx="1016794" cy="433049"/>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500736" y="2179935"/>
              <a:ext cx="551974" cy="461665"/>
            </a:xfrm>
            <a:prstGeom prst="rect">
              <a:avLst/>
            </a:prstGeom>
            <a:noFill/>
          </p:spPr>
          <p:txBody>
            <a:bodyPr vert="horz" rtlCol="0">
              <a:spAutoFit/>
            </a:bodyPr>
            <a:lstStyle/>
            <a:p>
              <a:r>
                <a:rPr lang="en-US" sz="2400" b="1" i="1" dirty="0" smtClean="0">
                  <a:solidFill>
                    <a:srgbClr val="000000"/>
                  </a:solidFill>
                  <a:latin typeface="Arial" pitchFamily="34" charset="0"/>
                  <a:cs typeface="Arial" pitchFamily="34" charset="0"/>
                </a:rPr>
                <a:t>n</a:t>
              </a:r>
              <a:endParaRPr lang="en-US" sz="2400" b="1" i="1" dirty="0">
                <a:solidFill>
                  <a:srgbClr val="000000"/>
                </a:solidFill>
                <a:latin typeface="Arial" pitchFamily="34" charset="0"/>
                <a:cs typeface="Arial" pitchFamily="34" charset="0"/>
              </a:endParaRPr>
            </a:p>
          </p:txBody>
        </p:sp>
        <p:sp>
          <p:nvSpPr>
            <p:cNvPr id="30" name="TextBox 29"/>
            <p:cNvSpPr txBox="1"/>
            <p:nvPr/>
          </p:nvSpPr>
          <p:spPr>
            <a:xfrm>
              <a:off x="9163050" y="2870200"/>
              <a:ext cx="551974" cy="461665"/>
            </a:xfrm>
            <a:prstGeom prst="rect">
              <a:avLst/>
            </a:prstGeom>
            <a:noFill/>
          </p:spPr>
          <p:txBody>
            <a:bodyPr vert="horz" rtlCol="0">
              <a:spAutoFit/>
            </a:bodyPr>
            <a:lstStyle/>
            <a:p>
              <a:r>
                <a:rPr lang="en-US" sz="2400" b="1" i="1" dirty="0" smtClean="0">
                  <a:solidFill>
                    <a:srgbClr val="000000"/>
                  </a:solidFill>
                  <a:latin typeface="Arial" pitchFamily="34" charset="0"/>
                  <a:cs typeface="Arial" pitchFamily="34" charset="0"/>
                </a:rPr>
                <a:t>p</a:t>
              </a:r>
              <a:endParaRPr lang="en-US" sz="2400" b="1" i="1" dirty="0">
                <a:solidFill>
                  <a:srgbClr val="000000"/>
                </a:solidFill>
                <a:latin typeface="Arial" pitchFamily="34" charset="0"/>
                <a:cs typeface="Arial" pitchFamily="34" charset="0"/>
              </a:endParaRPr>
            </a:p>
          </p:txBody>
        </p:sp>
        <p:sp>
          <p:nvSpPr>
            <p:cNvPr id="31" name="TextBox 30"/>
            <p:cNvSpPr txBox="1"/>
            <p:nvPr/>
          </p:nvSpPr>
          <p:spPr>
            <a:xfrm>
              <a:off x="9355479" y="3784600"/>
              <a:ext cx="551974" cy="461665"/>
            </a:xfrm>
            <a:prstGeom prst="rect">
              <a:avLst/>
            </a:prstGeom>
            <a:noFill/>
          </p:spPr>
          <p:txBody>
            <a:bodyPr vert="horz" rtlCol="0">
              <a:spAutoFit/>
            </a:bodyPr>
            <a:lstStyle/>
            <a:p>
              <a:r>
                <a:rPr lang="en-US" sz="2400" b="1" i="1" smtClean="0">
                  <a:solidFill>
                    <a:srgbClr val="000000"/>
                  </a:solidFill>
                  <a:latin typeface="Arial" pitchFamily="34" charset="0"/>
                  <a:cs typeface="Arial" pitchFamily="34" charset="0"/>
                </a:rPr>
                <a:t>n</a:t>
              </a:r>
              <a:endParaRPr lang="en-US" sz="2400" b="1" i="1">
                <a:solidFill>
                  <a:srgbClr val="000000"/>
                </a:solidFill>
                <a:latin typeface="Arial" pitchFamily="34" charset="0"/>
                <a:cs typeface="Arial" pitchFamily="34" charset="0"/>
              </a:endParaRPr>
            </a:p>
          </p:txBody>
        </p:sp>
        <p:sp>
          <p:nvSpPr>
            <p:cNvPr id="32" name="TextBox 31"/>
            <p:cNvSpPr txBox="1"/>
            <p:nvPr/>
          </p:nvSpPr>
          <p:spPr>
            <a:xfrm>
              <a:off x="9086850" y="4394200"/>
              <a:ext cx="551974" cy="461665"/>
            </a:xfrm>
            <a:prstGeom prst="rect">
              <a:avLst/>
            </a:prstGeom>
            <a:noFill/>
          </p:spPr>
          <p:txBody>
            <a:bodyPr vert="horz" rtlCol="0">
              <a:spAutoFit/>
            </a:bodyPr>
            <a:lstStyle/>
            <a:p>
              <a:r>
                <a:rPr lang="en-US" sz="2400" b="1" i="1" smtClean="0">
                  <a:solidFill>
                    <a:srgbClr val="000000"/>
                  </a:solidFill>
                  <a:latin typeface="Arial" pitchFamily="34" charset="0"/>
                  <a:cs typeface="Arial" pitchFamily="34" charset="0"/>
                </a:rPr>
                <a:t>p</a:t>
              </a:r>
              <a:endParaRPr lang="en-US" sz="2400" b="1" i="1">
                <a:solidFill>
                  <a:srgbClr val="000000"/>
                </a:solidFill>
                <a:latin typeface="Arial" pitchFamily="34" charset="0"/>
                <a:cs typeface="Arial" pitchFamily="34" charset="0"/>
              </a:endParaRPr>
            </a:p>
          </p:txBody>
        </p:sp>
        <p:cxnSp>
          <p:nvCxnSpPr>
            <p:cNvPr id="33" name="Straight Connector 32"/>
            <p:cNvCxnSpPr/>
            <p:nvPr/>
          </p:nvCxnSpPr>
          <p:spPr>
            <a:xfrm flipH="1" flipV="1">
              <a:off x="8483942" y="3444240"/>
              <a:ext cx="624602" cy="288699"/>
            </a:xfrm>
            <a:prstGeom prst="line">
              <a:avLst/>
            </a:prstGeom>
            <a:ln w="38100" cap="flat" cmpd="sng" algn="ctr">
              <a:solidFill>
                <a:srgbClr val="00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3821286" y="5309682"/>
              <a:ext cx="2252188" cy="1218117"/>
            </a:xfrm>
            <a:custGeom>
              <a:avLst/>
              <a:gdLst/>
              <a:ahLst/>
              <a:cxnLst/>
              <a:rect l="0" t="0" r="0" b="0"/>
              <a:pathLst>
                <a:path w="1866901" h="571501">
                  <a:moveTo>
                    <a:pt x="0" y="0"/>
                  </a:moveTo>
                  <a:lnTo>
                    <a:pt x="1866900" y="0"/>
                  </a:lnTo>
                  <a:lnTo>
                    <a:pt x="1866900" y="571500"/>
                  </a:lnTo>
                  <a:lnTo>
                    <a:pt x="0" y="5715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TextBox 34"/>
            <p:cNvSpPr txBox="1"/>
            <p:nvPr/>
          </p:nvSpPr>
          <p:spPr>
            <a:xfrm>
              <a:off x="3835778" y="5375213"/>
              <a:ext cx="2411254" cy="1015663"/>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Definition of</a:t>
              </a:r>
            </a:p>
            <a:p>
              <a:r>
                <a:rPr lang="en-US" sz="2000" b="1" dirty="0" smtClean="0">
                  <a:solidFill>
                    <a:srgbClr val="FF0000"/>
                  </a:solidFill>
                  <a:latin typeface="Arial" pitchFamily="34" charset="0"/>
                  <a:cs typeface="Arial" pitchFamily="34" charset="0"/>
                </a:rPr>
                <a:t>Intersecting Lines</a:t>
              </a:r>
              <a:endParaRPr lang="en-US" sz="2000" b="1" dirty="0">
                <a:solidFill>
                  <a:srgbClr val="FF0000"/>
                </a:solidFill>
                <a:latin typeface="Arial" pitchFamily="34" charset="0"/>
                <a:cs typeface="Arial" pitchFamily="34" charset="0"/>
              </a:endParaRPr>
            </a:p>
          </p:txBody>
        </p:sp>
        <p:sp>
          <p:nvSpPr>
            <p:cNvPr id="36" name="TextBox 35"/>
            <p:cNvSpPr txBox="1"/>
            <p:nvPr/>
          </p:nvSpPr>
          <p:spPr>
            <a:xfrm>
              <a:off x="6267309" y="5354099"/>
              <a:ext cx="4938711" cy="1015663"/>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Two lines are intersecting if and only if they are in a same plane and  intersect at one point.</a:t>
              </a:r>
              <a:endParaRPr lang="en-US" sz="2000" b="1" dirty="0">
                <a:solidFill>
                  <a:srgbClr val="0000FF"/>
                </a:solidFill>
                <a:latin typeface="Arial" pitchFamily="34" charset="0"/>
                <a:cs typeface="Arial" pitchFamily="34" charset="0"/>
              </a:endParaRPr>
            </a:p>
          </p:txBody>
        </p:sp>
        <p:sp>
          <p:nvSpPr>
            <p:cNvPr id="37" name="Freeform 36"/>
            <p:cNvSpPr/>
            <p:nvPr/>
          </p:nvSpPr>
          <p:spPr>
            <a:xfrm>
              <a:off x="6092114" y="5308600"/>
              <a:ext cx="5147857" cy="1219200"/>
            </a:xfrm>
            <a:custGeom>
              <a:avLst/>
              <a:gdLst/>
              <a:ahLst/>
              <a:cxnLst/>
              <a:rect l="0" t="0" r="0" b="0"/>
              <a:pathLst>
                <a:path w="4267201" h="571501">
                  <a:moveTo>
                    <a:pt x="0" y="0"/>
                  </a:moveTo>
                  <a:lnTo>
                    <a:pt x="4267200" y="0"/>
                  </a:lnTo>
                  <a:lnTo>
                    <a:pt x="4267200" y="571500"/>
                  </a:lnTo>
                  <a:lnTo>
                    <a:pt x="0" y="5715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40" name="Oval 39"/>
            <p:cNvSpPr/>
            <p:nvPr/>
          </p:nvSpPr>
          <p:spPr>
            <a:xfrm>
              <a:off x="8002962" y="407214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spTree>
    <p:extLst>
      <p:ext uri="{BB962C8B-B14F-4D97-AF65-F5344CB8AC3E}">
        <p14:creationId xmlns:p14="http://schemas.microsoft.com/office/powerpoint/2010/main" val="33009066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680" y="985520"/>
            <a:ext cx="78232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52321" y="976109"/>
            <a:ext cx="7796529"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Identify the slope of the line containing the given points: (-5,3),(-5,-3)</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1679" y="78517"/>
            <a:ext cx="3950970" cy="78516"/>
          </a:xfrm>
          <a:prstGeom prst="rect">
            <a:avLst/>
          </a:prstGeom>
          <a:solidFill>
            <a:scrgbClr r="0" g="0" b="0">
              <a:alpha val="0"/>
            </a:scrgbClr>
          </a:solidFill>
        </p:spPr>
      </p:pic>
      <p:sp>
        <p:nvSpPr>
          <p:cNvPr id="13" name="Rectangle 12"/>
          <p:cNvSpPr/>
          <p:nvPr/>
        </p:nvSpPr>
        <p:spPr>
          <a:xfrm>
            <a:off x="3519149" y="2679700"/>
            <a:ext cx="9063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-6</a:t>
            </a:r>
          </a:p>
        </p:txBody>
      </p:sp>
      <p:sp>
        <p:nvSpPr>
          <p:cNvPr id="14" name="Rectangle 13"/>
          <p:cNvSpPr/>
          <p:nvPr/>
        </p:nvSpPr>
        <p:spPr>
          <a:xfrm>
            <a:off x="3595349" y="3229083"/>
            <a:ext cx="1986301"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undefined</a:t>
            </a:r>
          </a:p>
        </p:txBody>
      </p:sp>
      <p:sp>
        <p:nvSpPr>
          <p:cNvPr id="15" name="Rectangle 14"/>
          <p:cNvSpPr/>
          <p:nvPr/>
        </p:nvSpPr>
        <p:spPr>
          <a:xfrm>
            <a:off x="3614399" y="3746500"/>
            <a:ext cx="56565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0</a:t>
            </a:r>
          </a:p>
        </p:txBody>
      </p:sp>
      <p:sp>
        <p:nvSpPr>
          <p:cNvPr id="24" name="Rectangle 23"/>
          <p:cNvSpPr/>
          <p:nvPr/>
        </p:nvSpPr>
        <p:spPr>
          <a:xfrm>
            <a:off x="3523387" y="4300987"/>
            <a:ext cx="752387" cy="474213"/>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-5</a:t>
            </a:r>
          </a:p>
        </p:txBody>
      </p:sp>
      <p:sp>
        <p:nvSpPr>
          <p:cNvPr id="25" name="TextBox 24"/>
          <p:cNvSpPr txBox="1"/>
          <p:nvPr/>
        </p:nvSpPr>
        <p:spPr>
          <a:xfrm>
            <a:off x="2973913" y="2710321"/>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26" name="TextBox 25"/>
          <p:cNvSpPr txBox="1"/>
          <p:nvPr/>
        </p:nvSpPr>
        <p:spPr>
          <a:xfrm>
            <a:off x="2982488" y="3262771"/>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7" name="TextBox 26"/>
          <p:cNvSpPr txBox="1"/>
          <p:nvPr/>
        </p:nvSpPr>
        <p:spPr>
          <a:xfrm>
            <a:off x="2970579" y="3776980"/>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8" name="Oval 27"/>
          <p:cNvSpPr/>
          <p:nvPr/>
        </p:nvSpPr>
        <p:spPr>
          <a:xfrm>
            <a:off x="2198349" y="275632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2200994" y="328182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2184289" y="37999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2189482" y="430344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2" name="TextBox 31"/>
          <p:cNvSpPr txBox="1"/>
          <p:nvPr/>
        </p:nvSpPr>
        <p:spPr>
          <a:xfrm>
            <a:off x="2976646" y="4310380"/>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Tree>
    <p:extLst>
      <p:ext uri="{BB962C8B-B14F-4D97-AF65-F5344CB8AC3E}">
        <p14:creationId xmlns:p14="http://schemas.microsoft.com/office/powerpoint/2010/main" val="42649409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355" y="984957"/>
            <a:ext cx="62460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56535" y="984957"/>
            <a:ext cx="7792316"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Identify the slope of the line containing the given points: (4,7), (10, 4)</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3" name="Rectangle 12"/>
          <p:cNvSpPr/>
          <p:nvPr/>
        </p:nvSpPr>
        <p:spPr>
          <a:xfrm>
            <a:off x="3519150" y="2717800"/>
            <a:ext cx="64185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a:t>
            </a:r>
          </a:p>
        </p:txBody>
      </p:sp>
      <p:sp>
        <p:nvSpPr>
          <p:cNvPr id="14" name="Rectangle 13"/>
          <p:cNvSpPr/>
          <p:nvPr/>
        </p:nvSpPr>
        <p:spPr>
          <a:xfrm>
            <a:off x="3519149" y="3267183"/>
            <a:ext cx="1986301"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1/2</a:t>
            </a:r>
          </a:p>
        </p:txBody>
      </p:sp>
      <p:sp>
        <p:nvSpPr>
          <p:cNvPr id="15" name="Rectangle 14"/>
          <p:cNvSpPr/>
          <p:nvPr/>
        </p:nvSpPr>
        <p:spPr>
          <a:xfrm>
            <a:off x="3595349" y="3771335"/>
            <a:ext cx="56565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0</a:t>
            </a:r>
          </a:p>
        </p:txBody>
      </p:sp>
      <p:sp>
        <p:nvSpPr>
          <p:cNvPr id="16" name="TextBox 15"/>
          <p:cNvSpPr txBox="1"/>
          <p:nvPr/>
        </p:nvSpPr>
        <p:spPr>
          <a:xfrm>
            <a:off x="2973913" y="2723585"/>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7" name="TextBox 16"/>
          <p:cNvSpPr txBox="1"/>
          <p:nvPr/>
        </p:nvSpPr>
        <p:spPr>
          <a:xfrm>
            <a:off x="2982488" y="3276035"/>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18" name="TextBox 17"/>
          <p:cNvSpPr txBox="1"/>
          <p:nvPr/>
        </p:nvSpPr>
        <p:spPr>
          <a:xfrm>
            <a:off x="2970579" y="3790244"/>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19" name="Oval 18"/>
          <p:cNvSpPr/>
          <p:nvPr/>
        </p:nvSpPr>
        <p:spPr>
          <a:xfrm>
            <a:off x="2198349" y="276958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2200994" y="32950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2184289" y="381324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89482" y="431670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TextBox 22"/>
          <p:cNvSpPr txBox="1"/>
          <p:nvPr/>
        </p:nvSpPr>
        <p:spPr>
          <a:xfrm>
            <a:off x="2976646" y="4323644"/>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4" name="Rectangle 23"/>
          <p:cNvSpPr/>
          <p:nvPr/>
        </p:nvSpPr>
        <p:spPr>
          <a:xfrm>
            <a:off x="3504337" y="4325822"/>
            <a:ext cx="752387" cy="474213"/>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-1/2</a:t>
            </a:r>
          </a:p>
        </p:txBody>
      </p:sp>
    </p:spTree>
    <p:extLst>
      <p:ext uri="{BB962C8B-B14F-4D97-AF65-F5344CB8AC3E}">
        <p14:creationId xmlns:p14="http://schemas.microsoft.com/office/powerpoint/2010/main" val="38695659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331" y="1041400"/>
            <a:ext cx="9093041"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So, now we know, that the slope tells us the way any line goes. Compare the slopes of two given lines. Identify their slopes.</a:t>
            </a:r>
            <a:endParaRPr lang="en-US" sz="2400" b="1" dirty="0">
              <a:solidFill>
                <a:srgbClr val="0000FF"/>
              </a:solidFill>
              <a:latin typeface="Arial" pitchFamily="34" charset="0"/>
              <a:cs typeface="Arial" pitchFamily="34" charset="0"/>
            </a:endParaRPr>
          </a:p>
        </p:txBody>
      </p:sp>
      <p:grpSp>
        <p:nvGrpSpPr>
          <p:cNvPr id="18" name="Group 17"/>
          <p:cNvGrpSpPr/>
          <p:nvPr/>
        </p:nvGrpSpPr>
        <p:grpSpPr>
          <a:xfrm>
            <a:off x="909130" y="2521482"/>
            <a:ext cx="5739320" cy="5817142"/>
            <a:chOff x="156528" y="697190"/>
            <a:chExt cx="5017985" cy="4704614"/>
          </a:xfrm>
        </p:grpSpPr>
        <p:pic>
          <p:nvPicPr>
            <p:cNvPr id="3" name="Picture 2"/>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9490" t="11756" r="5901" b="8921"/>
            <a:stretch/>
          </p:blipFill>
          <p:spPr>
            <a:xfrm>
              <a:off x="156528" y="697190"/>
              <a:ext cx="5017985" cy="4704614"/>
            </a:xfrm>
            <a:prstGeom prst="rect">
              <a:avLst/>
            </a:prstGeom>
            <a:solidFill>
              <a:scrgbClr r="0" g="0" b="0">
                <a:alpha val="0"/>
              </a:scrgbClr>
            </a:solidFill>
          </p:spPr>
        </p:pic>
        <p:cxnSp>
          <p:nvCxnSpPr>
            <p:cNvPr id="4" name="Straight Connector 3"/>
            <p:cNvCxnSpPr/>
            <p:nvPr/>
          </p:nvCxnSpPr>
          <p:spPr>
            <a:xfrm flipV="1">
              <a:off x="1092200" y="1816100"/>
              <a:ext cx="2781300" cy="182880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826893" y="3538093"/>
              <a:ext cx="38100" cy="3810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6" name="Oval 5"/>
            <p:cNvSpPr/>
            <p:nvPr/>
          </p:nvSpPr>
          <p:spPr>
            <a:xfrm>
              <a:off x="3690493" y="2966593"/>
              <a:ext cx="38100" cy="3810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7" name="Oval 6"/>
            <p:cNvSpPr/>
            <p:nvPr/>
          </p:nvSpPr>
          <p:spPr>
            <a:xfrm>
              <a:off x="3372993" y="2115693"/>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8" name="Oval 7"/>
            <p:cNvSpPr/>
            <p:nvPr/>
          </p:nvSpPr>
          <p:spPr>
            <a:xfrm>
              <a:off x="2522093" y="2674493"/>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9" name="TextBox 8"/>
            <p:cNvSpPr txBox="1"/>
            <p:nvPr/>
          </p:nvSpPr>
          <p:spPr>
            <a:xfrm>
              <a:off x="3378200" y="2171700"/>
              <a:ext cx="12192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Rise = 2</a:t>
              </a:r>
              <a:endParaRPr lang="en-US" sz="2000" b="1" dirty="0">
                <a:solidFill>
                  <a:srgbClr val="0000FF"/>
                </a:solidFill>
                <a:latin typeface="Arial" pitchFamily="34" charset="0"/>
                <a:cs typeface="Arial" pitchFamily="34" charset="0"/>
              </a:endParaRPr>
            </a:p>
          </p:txBody>
        </p:sp>
        <p:sp>
          <p:nvSpPr>
            <p:cNvPr id="10" name="TextBox 9"/>
            <p:cNvSpPr txBox="1"/>
            <p:nvPr/>
          </p:nvSpPr>
          <p:spPr>
            <a:xfrm>
              <a:off x="2540000" y="2674286"/>
              <a:ext cx="1193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Run = 4</a:t>
              </a:r>
              <a:endParaRPr lang="en-US" sz="2000" b="1" dirty="0">
                <a:solidFill>
                  <a:srgbClr val="0000FF"/>
                </a:solidFill>
                <a:latin typeface="Arial" pitchFamily="34" charset="0"/>
                <a:cs typeface="Arial" pitchFamily="34" charset="0"/>
              </a:endParaRPr>
            </a:p>
          </p:txBody>
        </p:sp>
        <p:sp>
          <p:nvSpPr>
            <p:cNvPr id="11" name="TextBox 10"/>
            <p:cNvSpPr txBox="1"/>
            <p:nvPr/>
          </p:nvSpPr>
          <p:spPr>
            <a:xfrm>
              <a:off x="2806700" y="3594100"/>
              <a:ext cx="1193800" cy="323589"/>
            </a:xfrm>
            <a:prstGeom prst="rect">
              <a:avLst/>
            </a:prstGeom>
            <a:noFill/>
          </p:spPr>
          <p:txBody>
            <a:bodyPr vert="horz" rtlCol="0">
              <a:spAutoFit/>
            </a:bodyPr>
            <a:lstStyle/>
            <a:p>
              <a:r>
                <a:rPr lang="en-US" sz="2000" b="1" smtClean="0">
                  <a:solidFill>
                    <a:srgbClr val="FF0000"/>
                  </a:solidFill>
                  <a:latin typeface="Arial" pitchFamily="34" charset="0"/>
                  <a:cs typeface="Arial" pitchFamily="34" charset="0"/>
                </a:rPr>
                <a:t>Run = 4</a:t>
              </a:r>
              <a:endParaRPr lang="en-US" sz="2000" b="1">
                <a:solidFill>
                  <a:srgbClr val="FF0000"/>
                </a:solidFill>
                <a:latin typeface="Arial" pitchFamily="34" charset="0"/>
                <a:cs typeface="Arial" pitchFamily="34" charset="0"/>
              </a:endParaRPr>
            </a:p>
          </p:txBody>
        </p:sp>
        <p:cxnSp>
          <p:nvCxnSpPr>
            <p:cNvPr id="12" name="Straight Connector 11"/>
            <p:cNvCxnSpPr/>
            <p:nvPr/>
          </p:nvCxnSpPr>
          <p:spPr>
            <a:xfrm flipV="1">
              <a:off x="1930400" y="2311400"/>
              <a:ext cx="2781300" cy="1828800"/>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82900" y="3556000"/>
              <a:ext cx="787400" cy="0"/>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95700" y="3035300"/>
              <a:ext cx="0" cy="508000"/>
            </a:xfrm>
            <a:prstGeom prst="line">
              <a:avLst/>
            </a:prstGeom>
            <a:ln w="381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65400" y="2692400"/>
              <a:ext cx="800100" cy="0"/>
            </a:xfrm>
            <a:prstGeom prst="line">
              <a:avLst/>
            </a:prstGeom>
            <a:ln w="38100" cap="flat" cmpd="sng" algn="ctr">
              <a:solidFill>
                <a:srgbClr val="0000FF"/>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90900" y="2171700"/>
              <a:ext cx="0" cy="508000"/>
            </a:xfrm>
            <a:prstGeom prst="line">
              <a:avLst/>
            </a:prstGeom>
            <a:ln w="38100" cap="flat" cmpd="sng" algn="ctr">
              <a:solidFill>
                <a:srgbClr val="0000FF"/>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95700" y="3238500"/>
              <a:ext cx="1244600" cy="323589"/>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Rise = 2</a:t>
              </a:r>
              <a:endParaRPr lang="en-US" sz="2000" b="1" dirty="0">
                <a:solidFill>
                  <a:srgbClr val="FF0000"/>
                </a:solidFill>
                <a:latin typeface="Arial" pitchFamily="34" charset="0"/>
                <a:cs typeface="Arial" pitchFamily="34" charset="0"/>
              </a:endParaRPr>
            </a:p>
          </p:txBody>
        </p:sp>
      </p:grpSp>
      <p:sp>
        <p:nvSpPr>
          <p:cNvPr id="19" name="TextBox 18"/>
          <p:cNvSpPr txBox="1"/>
          <p:nvPr/>
        </p:nvSpPr>
        <p:spPr>
          <a:xfrm>
            <a:off x="6648450" y="2430409"/>
            <a:ext cx="4067175" cy="230832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Two different lines have the same slope 1/2 . </a:t>
            </a:r>
          </a:p>
          <a:p>
            <a:r>
              <a:rPr lang="en-US" sz="2400" b="1" dirty="0" smtClean="0">
                <a:solidFill>
                  <a:srgbClr val="0000FF"/>
                </a:solidFill>
                <a:latin typeface="Arial" pitchFamily="34" charset="0"/>
                <a:cs typeface="Arial" pitchFamily="34" charset="0"/>
              </a:rPr>
              <a:t>How can we distinguish between those two line? How can we identify them as unique set of points?</a:t>
            </a:r>
            <a:endParaRPr lang="en-US" sz="2400" b="1" dirty="0">
              <a:solidFill>
                <a:srgbClr val="0000FF"/>
              </a:solidFill>
              <a:latin typeface="Arial" pitchFamily="34" charset="0"/>
              <a:cs typeface="Arial" pitchFamily="34" charset="0"/>
            </a:endParaRPr>
          </a:p>
        </p:txBody>
      </p:sp>
      <p:grpSp>
        <p:nvGrpSpPr>
          <p:cNvPr id="22" name="Group 21"/>
          <p:cNvGrpSpPr/>
          <p:nvPr/>
        </p:nvGrpSpPr>
        <p:grpSpPr>
          <a:xfrm>
            <a:off x="6561295" y="2320459"/>
            <a:ext cx="4241484" cy="2528224"/>
            <a:chOff x="5689600" y="1003300"/>
            <a:chExt cx="3708401" cy="2044701"/>
          </a:xfrm>
        </p:grpSpPr>
        <p:sp>
          <p:nvSpPr>
            <p:cNvPr id="20" name="Freeform 19"/>
            <p:cNvSpPr/>
            <p:nvPr/>
          </p:nvSpPr>
          <p:spPr>
            <a:xfrm>
              <a:off x="5689600" y="1003300"/>
              <a:ext cx="3708401" cy="2044701"/>
            </a:xfrm>
            <a:custGeom>
              <a:avLst/>
              <a:gdLst/>
              <a:ahLst/>
              <a:cxnLst/>
              <a:rect l="0" t="0" r="0" b="0"/>
              <a:pathLst>
                <a:path w="3708401" h="2044701">
                  <a:moveTo>
                    <a:pt x="0" y="0"/>
                  </a:moveTo>
                  <a:lnTo>
                    <a:pt x="3708400" y="0"/>
                  </a:lnTo>
                  <a:lnTo>
                    <a:pt x="3708400" y="2044700"/>
                  </a:lnTo>
                  <a:lnTo>
                    <a:pt x="0" y="20447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pic>
          <p:nvPicPr>
            <p:cNvPr id="21" name="Picture 2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810500" y="1244600"/>
              <a:ext cx="1160018" cy="1604899"/>
            </a:xfrm>
            <a:prstGeom prst="rect">
              <a:avLst/>
            </a:prstGeom>
            <a:solidFill>
              <a:scrgbClr r="0" g="0" b="0">
                <a:alpha val="0"/>
              </a:scrgbClr>
            </a:solidFill>
          </p:spPr>
        </p:pic>
      </p:grpSp>
    </p:spTree>
    <p:extLst>
      <p:ext uri="{BB962C8B-B14F-4D97-AF65-F5344CB8AC3E}">
        <p14:creationId xmlns:p14="http://schemas.microsoft.com/office/powerpoint/2010/main" val="424153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10103" t="11443" r="8361" b="8740"/>
          <a:stretch/>
        </p:blipFill>
        <p:spPr>
          <a:xfrm>
            <a:off x="5918065" y="2317929"/>
            <a:ext cx="5530985" cy="5853306"/>
          </a:xfrm>
          <a:prstGeom prst="rect">
            <a:avLst/>
          </a:prstGeom>
          <a:solidFill>
            <a:scrgbClr r="0" g="0" b="0">
              <a:alpha val="0"/>
            </a:scrgbClr>
          </a:solidFill>
        </p:spPr>
      </p:pic>
      <p:sp>
        <p:nvSpPr>
          <p:cNvPr id="3" name="TextBox 2"/>
          <p:cNvSpPr txBox="1"/>
          <p:nvPr/>
        </p:nvSpPr>
        <p:spPr>
          <a:xfrm>
            <a:off x="256309" y="355600"/>
            <a:ext cx="10487892" cy="193899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Notice, that those two lines with the same slope pass through different point in the coordinate plane. We remember that each line in the plane is presented by the linear equation. In order to write the equation for the given line you have to know </a:t>
            </a:r>
          </a:p>
          <a:p>
            <a:r>
              <a:rPr lang="en-US" sz="2400" b="1" dirty="0" smtClean="0">
                <a:solidFill>
                  <a:srgbClr val="FF0000"/>
                </a:solidFill>
                <a:latin typeface="Arial" pitchFamily="34" charset="0"/>
                <a:cs typeface="Arial" pitchFamily="34" charset="0"/>
              </a:rPr>
              <a:t>Point-slope formula, which is</a:t>
            </a:r>
            <a:endParaRPr lang="en-US" sz="2400" b="1" dirty="0">
              <a:solidFill>
                <a:srgbClr val="FF0000"/>
              </a:solidFill>
              <a:latin typeface="Arial" pitchFamily="34" charset="0"/>
              <a:cs typeface="Arial" pitchFamily="34" charset="0"/>
            </a:endParaRPr>
          </a:p>
        </p:txBody>
      </p:sp>
      <p:grpSp>
        <p:nvGrpSpPr>
          <p:cNvPr id="6" name="Group 5"/>
          <p:cNvGrpSpPr/>
          <p:nvPr/>
        </p:nvGrpSpPr>
        <p:grpSpPr>
          <a:xfrm>
            <a:off x="867913" y="2641599"/>
            <a:ext cx="2808737" cy="659537"/>
            <a:chOff x="1333500" y="936195"/>
            <a:chExt cx="2455727" cy="533401"/>
          </a:xfrm>
        </p:grpSpPr>
        <p:sp>
          <p:nvSpPr>
            <p:cNvPr id="4" name="Freeform 3"/>
            <p:cNvSpPr/>
            <p:nvPr/>
          </p:nvSpPr>
          <p:spPr>
            <a:xfrm>
              <a:off x="1333500" y="936195"/>
              <a:ext cx="2349916" cy="533401"/>
            </a:xfrm>
            <a:custGeom>
              <a:avLst/>
              <a:gdLst/>
              <a:ahLst/>
              <a:cxnLst/>
              <a:rect l="0" t="0" r="0" b="0"/>
              <a:pathLst>
                <a:path w="2021968" h="533401">
                  <a:moveTo>
                    <a:pt x="0" y="0"/>
                  </a:moveTo>
                  <a:lnTo>
                    <a:pt x="2021967" y="0"/>
                  </a:lnTo>
                  <a:lnTo>
                    <a:pt x="2021967" y="533400"/>
                  </a:lnTo>
                  <a:lnTo>
                    <a:pt x="0" y="5334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 name="TextBox 4"/>
            <p:cNvSpPr txBox="1"/>
            <p:nvPr/>
          </p:nvSpPr>
          <p:spPr>
            <a:xfrm>
              <a:off x="1450032" y="997823"/>
              <a:ext cx="2339195" cy="373372"/>
            </a:xfrm>
            <a:prstGeom prst="rect">
              <a:avLst/>
            </a:prstGeom>
            <a:noFill/>
          </p:spPr>
          <p:txBody>
            <a:bodyPr vert="horz" wrap="square" rtlCol="0">
              <a:spAutoFit/>
            </a:bodyPr>
            <a:lstStyle/>
            <a:p>
              <a:r>
                <a:rPr lang="en-US" sz="2400" b="1" dirty="0">
                  <a:solidFill>
                    <a:srgbClr val="FF0000"/>
                  </a:solidFill>
                  <a:latin typeface="Arial" pitchFamily="34" charset="0"/>
                  <a:cs typeface="Arial" pitchFamily="34" charset="0"/>
                </a:rPr>
                <a:t>y</a:t>
              </a:r>
              <a:r>
                <a:rPr lang="en-US" sz="2400" b="1" dirty="0" smtClean="0">
                  <a:solidFill>
                    <a:srgbClr val="FF0000"/>
                  </a:solidFill>
                  <a:latin typeface="Arial" pitchFamily="34" charset="0"/>
                  <a:cs typeface="Arial" pitchFamily="34" charset="0"/>
                </a:rPr>
                <a:t> – y</a:t>
              </a:r>
              <a:r>
                <a:rPr lang="en-US" sz="2400" b="1" baseline="-25000" dirty="0" smtClean="0">
                  <a:solidFill>
                    <a:srgbClr val="FF0000"/>
                  </a:solidFill>
                  <a:latin typeface="Arial" pitchFamily="34" charset="0"/>
                  <a:cs typeface="Arial" pitchFamily="34" charset="0"/>
                </a:rPr>
                <a:t>1</a:t>
              </a:r>
              <a:r>
                <a:rPr lang="en-US" sz="2400" b="1" dirty="0" smtClean="0">
                  <a:solidFill>
                    <a:srgbClr val="FF0000"/>
                  </a:solidFill>
                  <a:latin typeface="Arial" pitchFamily="34" charset="0"/>
                  <a:cs typeface="Arial" pitchFamily="34" charset="0"/>
                </a:rPr>
                <a:t>= m(x – x</a:t>
              </a:r>
              <a:r>
                <a:rPr lang="en-US" sz="2400" b="1" baseline="-25000" dirty="0" smtClean="0">
                  <a:solidFill>
                    <a:srgbClr val="FF0000"/>
                  </a:solidFill>
                  <a:latin typeface="Arial" pitchFamily="34" charset="0"/>
                  <a:cs typeface="Arial" pitchFamily="34" charset="0"/>
                </a:rPr>
                <a:t>1</a:t>
              </a:r>
              <a:r>
                <a:rPr lang="en-US" sz="2400" b="1" dirty="0" smtClean="0">
                  <a:solidFill>
                    <a:srgbClr val="FF0000"/>
                  </a:solidFill>
                  <a:latin typeface="Arial" pitchFamily="34" charset="0"/>
                  <a:cs typeface="Arial" pitchFamily="34" charset="0"/>
                </a:rPr>
                <a:t>)</a:t>
              </a:r>
              <a:endParaRPr lang="en-US" sz="2400" b="1" dirty="0">
                <a:solidFill>
                  <a:srgbClr val="FF0000"/>
                </a:solidFill>
                <a:latin typeface="Arial" pitchFamily="34" charset="0"/>
                <a:cs typeface="Arial" pitchFamily="34" charset="0"/>
              </a:endParaRPr>
            </a:p>
          </p:txBody>
        </p:sp>
      </p:grpSp>
      <p:sp>
        <p:nvSpPr>
          <p:cNvPr id="8" name="TextBox 7"/>
          <p:cNvSpPr txBox="1"/>
          <p:nvPr/>
        </p:nvSpPr>
        <p:spPr>
          <a:xfrm>
            <a:off x="323850" y="3479800"/>
            <a:ext cx="4386500"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where m is a slope, and (x</a:t>
            </a:r>
            <a:r>
              <a:rPr lang="en-US" sz="2400" b="1" baseline="-25000"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,y</a:t>
            </a:r>
            <a:r>
              <a:rPr lang="en-US" sz="2400" b="1" baseline="-25000"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 are coordinates for a point on a line.</a:t>
            </a:r>
            <a:endParaRPr lang="en-US" sz="2400" b="1" dirty="0">
              <a:solidFill>
                <a:srgbClr val="0000FF"/>
              </a:solidFill>
              <a:latin typeface="Arial" pitchFamily="34" charset="0"/>
              <a:cs typeface="Arial" pitchFamily="34" charset="0"/>
            </a:endParaRPr>
          </a:p>
        </p:txBody>
      </p:sp>
      <p:grpSp>
        <p:nvGrpSpPr>
          <p:cNvPr id="23" name="Group 22"/>
          <p:cNvGrpSpPr/>
          <p:nvPr/>
        </p:nvGrpSpPr>
        <p:grpSpPr>
          <a:xfrm>
            <a:off x="323850" y="4899084"/>
            <a:ext cx="6997068" cy="3625575"/>
            <a:chOff x="241300" y="2438400"/>
            <a:chExt cx="6117652" cy="2932185"/>
          </a:xfrm>
        </p:grpSpPr>
        <p:sp>
          <p:nvSpPr>
            <p:cNvPr id="9" name="TextBox 8"/>
            <p:cNvSpPr txBox="1"/>
            <p:nvPr/>
          </p:nvSpPr>
          <p:spPr>
            <a:xfrm>
              <a:off x="241300" y="2438400"/>
              <a:ext cx="45212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So, let write an equation for a red line.</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1624143" y="2717821"/>
              <a:ext cx="482600" cy="67207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974152" y="2738783"/>
              <a:ext cx="5384800" cy="1269463"/>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m=  __ , point (3,3)</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y – 3 =     (x – 3)    </a:t>
              </a:r>
            </a:p>
            <a:p>
              <a:r>
                <a:rPr lang="en-US" sz="2400" b="1" dirty="0" smtClean="0">
                  <a:solidFill>
                    <a:srgbClr val="0000FF"/>
                  </a:solidFill>
                  <a:latin typeface="Arial" pitchFamily="34" charset="0"/>
                  <a:cs typeface="Arial" pitchFamily="34" charset="0"/>
                </a:rPr>
                <a:t>       </a:t>
              </a:r>
            </a:p>
          </p:txBody>
        </p:sp>
        <p:grpSp>
          <p:nvGrpSpPr>
            <p:cNvPr id="16" name="Group 15"/>
            <p:cNvGrpSpPr/>
            <p:nvPr/>
          </p:nvGrpSpPr>
          <p:grpSpPr>
            <a:xfrm>
              <a:off x="2223748" y="3262610"/>
              <a:ext cx="482600" cy="672069"/>
              <a:chOff x="2223748" y="3262610"/>
              <a:chExt cx="482600" cy="672069"/>
            </a:xfrm>
          </p:grpSpPr>
          <p:sp>
            <p:nvSpPr>
              <p:cNvPr id="14" name="TextBox 13"/>
              <p:cNvSpPr txBox="1"/>
              <p:nvPr/>
            </p:nvSpPr>
            <p:spPr>
              <a:xfrm>
                <a:off x="2223748" y="3262610"/>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15" name="Straight Connector 14"/>
              <p:cNvCxnSpPr/>
              <p:nvPr/>
            </p:nvCxnSpPr>
            <p:spPr>
              <a:xfrm>
                <a:off x="2308069" y="3601558"/>
                <a:ext cx="1651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757388" y="4698516"/>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grpSp>
          <p:nvGrpSpPr>
            <p:cNvPr id="22" name="Group 21"/>
            <p:cNvGrpSpPr/>
            <p:nvPr/>
          </p:nvGrpSpPr>
          <p:grpSpPr>
            <a:xfrm>
              <a:off x="1840250" y="4680026"/>
              <a:ext cx="1148830" cy="672069"/>
              <a:chOff x="1840250" y="4680026"/>
              <a:chExt cx="1148830" cy="672069"/>
            </a:xfrm>
          </p:grpSpPr>
          <p:sp>
            <p:nvSpPr>
              <p:cNvPr id="20" name="TextBox 19"/>
              <p:cNvSpPr txBox="1"/>
              <p:nvPr/>
            </p:nvSpPr>
            <p:spPr>
              <a:xfrm>
                <a:off x="2506480" y="4680026"/>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21" name="Straight Connector 20"/>
              <p:cNvCxnSpPr/>
              <p:nvPr/>
            </p:nvCxnSpPr>
            <p:spPr>
              <a:xfrm>
                <a:off x="1840250" y="5019144"/>
                <a:ext cx="1651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26" name="Group 25"/>
          <p:cNvGrpSpPr/>
          <p:nvPr/>
        </p:nvGrpSpPr>
        <p:grpSpPr>
          <a:xfrm>
            <a:off x="1238250" y="8517971"/>
            <a:ext cx="551974" cy="830997"/>
            <a:chOff x="1100714" y="4254009"/>
            <a:chExt cx="482600" cy="672069"/>
          </a:xfrm>
        </p:grpSpPr>
        <p:sp>
          <p:nvSpPr>
            <p:cNvPr id="24" name="TextBox 23"/>
            <p:cNvSpPr txBox="1"/>
            <p:nvPr/>
          </p:nvSpPr>
          <p:spPr>
            <a:xfrm>
              <a:off x="1100714" y="4254009"/>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25" name="Straight Connector 24"/>
            <p:cNvCxnSpPr/>
            <p:nvPr/>
          </p:nvCxnSpPr>
          <p:spPr>
            <a:xfrm>
              <a:off x="1164214" y="4538823"/>
              <a:ext cx="1651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609850" y="8509000"/>
            <a:ext cx="551974" cy="830997"/>
            <a:chOff x="2016842" y="4250937"/>
            <a:chExt cx="482600" cy="672069"/>
          </a:xfrm>
        </p:grpSpPr>
        <p:sp>
          <p:nvSpPr>
            <p:cNvPr id="27" name="TextBox 26"/>
            <p:cNvSpPr txBox="1"/>
            <p:nvPr/>
          </p:nvSpPr>
          <p:spPr>
            <a:xfrm>
              <a:off x="2016842" y="4250937"/>
              <a:ext cx="482600" cy="67206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28" name="Straight Connector 27"/>
            <p:cNvCxnSpPr/>
            <p:nvPr/>
          </p:nvCxnSpPr>
          <p:spPr>
            <a:xfrm>
              <a:off x="2063687" y="4517638"/>
              <a:ext cx="1651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0" name="Freeform 29"/>
          <p:cNvSpPr/>
          <p:nvPr/>
        </p:nvSpPr>
        <p:spPr>
          <a:xfrm>
            <a:off x="1019759" y="8509000"/>
            <a:ext cx="2010858" cy="945147"/>
          </a:xfrm>
          <a:custGeom>
            <a:avLst/>
            <a:gdLst/>
            <a:ahLst/>
            <a:cxnLst/>
            <a:rect l="0" t="0" r="0" b="0"/>
            <a:pathLst>
              <a:path w="1990599" h="529210">
                <a:moveTo>
                  <a:pt x="0" y="0"/>
                </a:moveTo>
                <a:lnTo>
                  <a:pt x="1990598" y="0"/>
                </a:lnTo>
                <a:lnTo>
                  <a:pt x="1990598" y="529209"/>
                </a:lnTo>
                <a:lnTo>
                  <a:pt x="0" y="529209"/>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32" name="Straight Connector 31"/>
          <p:cNvCxnSpPr/>
          <p:nvPr/>
        </p:nvCxnSpPr>
        <p:spPr>
          <a:xfrm flipV="1">
            <a:off x="6946821" y="3724338"/>
            <a:ext cx="3181112" cy="2261268"/>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8948023" y="5832990"/>
            <a:ext cx="43577" cy="4711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Oval 33"/>
          <p:cNvSpPr/>
          <p:nvPr/>
        </p:nvSpPr>
        <p:spPr>
          <a:xfrm>
            <a:off x="9595723" y="4094778"/>
            <a:ext cx="43577" cy="4711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35" name="Straight Connector 34"/>
          <p:cNvCxnSpPr/>
          <p:nvPr/>
        </p:nvCxnSpPr>
        <p:spPr>
          <a:xfrm flipV="1">
            <a:off x="7731205" y="4478093"/>
            <a:ext cx="3181112" cy="2261268"/>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532382" y="4132622"/>
            <a:ext cx="92964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(3,3)</a:t>
            </a:r>
            <a:endParaRPr lang="en-US" sz="2400" b="1" dirty="0">
              <a:solidFill>
                <a:srgbClr val="0000FF"/>
              </a:solidFill>
              <a:latin typeface="Arial" pitchFamily="34" charset="0"/>
              <a:cs typeface="Arial" pitchFamily="34" charset="0"/>
            </a:endParaRPr>
          </a:p>
        </p:txBody>
      </p:sp>
      <p:sp>
        <p:nvSpPr>
          <p:cNvPr id="37" name="TextBox 36"/>
          <p:cNvSpPr txBox="1"/>
          <p:nvPr/>
        </p:nvSpPr>
        <p:spPr>
          <a:xfrm>
            <a:off x="8878729" y="5907089"/>
            <a:ext cx="101679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(1,-2)</a:t>
            </a:r>
            <a:endParaRPr lang="en-US" sz="2400" b="1" dirty="0">
              <a:solidFill>
                <a:srgbClr val="0000FF"/>
              </a:solidFill>
              <a:latin typeface="Arial" pitchFamily="34" charset="0"/>
              <a:cs typeface="Arial" pitchFamily="34" charset="0"/>
            </a:endParaRPr>
          </a:p>
        </p:txBody>
      </p:sp>
      <p:sp>
        <p:nvSpPr>
          <p:cNvPr id="31" name="TextBox 30"/>
          <p:cNvSpPr txBox="1"/>
          <p:nvPr/>
        </p:nvSpPr>
        <p:spPr>
          <a:xfrm>
            <a:off x="217855" y="6745744"/>
            <a:ext cx="6659195" cy="2308324"/>
          </a:xfrm>
          <a:prstGeom prst="rect">
            <a:avLst/>
          </a:prstGeom>
          <a:noFill/>
        </p:spPr>
        <p:txBody>
          <a:bodyPr wrap="none" rtlCol="0">
            <a:spAutoFit/>
          </a:bodyPr>
          <a:lstStyle/>
          <a:p>
            <a:r>
              <a:rPr lang="en-US" sz="2400" b="1" dirty="0">
                <a:solidFill>
                  <a:srgbClr val="0000FF"/>
                </a:solidFill>
                <a:latin typeface="Arial" pitchFamily="34" charset="0"/>
                <a:cs typeface="Arial" pitchFamily="34" charset="0"/>
              </a:rPr>
              <a:t>Then we simplify an equation in order </a:t>
            </a:r>
          </a:p>
          <a:p>
            <a:r>
              <a:rPr lang="en-US" sz="2400" b="1" dirty="0">
                <a:solidFill>
                  <a:srgbClr val="0000FF"/>
                </a:solidFill>
                <a:latin typeface="Arial" pitchFamily="34" charset="0"/>
                <a:cs typeface="Arial" pitchFamily="34" charset="0"/>
              </a:rPr>
              <a:t>to write a linear equation in a standard form.</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y – 3 =     </a:t>
            </a:r>
            <a:r>
              <a:rPr lang="en-US" sz="2400" b="1" dirty="0">
                <a:solidFill>
                  <a:srgbClr val="0000FF"/>
                </a:solidFill>
                <a:latin typeface="Arial" pitchFamily="34" charset="0"/>
                <a:cs typeface="Arial" pitchFamily="34" charset="0"/>
              </a:rPr>
              <a:t>x </a:t>
            </a:r>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    x + y = </a:t>
            </a:r>
            <a:endParaRPr lang="en-US" sz="2400" dirty="0"/>
          </a:p>
        </p:txBody>
      </p:sp>
      <p:cxnSp>
        <p:nvCxnSpPr>
          <p:cNvPr id="38" name="Straight Connector 37"/>
          <p:cNvCxnSpPr/>
          <p:nvPr/>
        </p:nvCxnSpPr>
        <p:spPr>
          <a:xfrm>
            <a:off x="3030617" y="8089900"/>
            <a:ext cx="188833"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1637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0061" y="1021080"/>
            <a:ext cx="7989093"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try to write an equation for a blue line yourself. </a:t>
            </a:r>
            <a:endParaRPr lang="en-US" sz="2400" b="1" dirty="0">
              <a:solidFill>
                <a:srgbClr val="0000FF"/>
              </a:solidFill>
              <a:latin typeface="Arial" pitchFamily="34" charset="0"/>
              <a:cs typeface="Arial" pitchFamily="34" charset="0"/>
            </a:endParaRPr>
          </a:p>
        </p:txBody>
      </p:sp>
      <p:grpSp>
        <p:nvGrpSpPr>
          <p:cNvPr id="16" name="Group 15"/>
          <p:cNvGrpSpPr/>
          <p:nvPr/>
        </p:nvGrpSpPr>
        <p:grpSpPr>
          <a:xfrm>
            <a:off x="7152802" y="2435510"/>
            <a:ext cx="4067650" cy="5304161"/>
            <a:chOff x="5816601" y="1092200"/>
            <a:chExt cx="3556415" cy="4289736"/>
          </a:xfrm>
        </p:grpSpPr>
        <p:sp>
          <p:nvSpPr>
            <p:cNvPr id="3" name="TextBox 2"/>
            <p:cNvSpPr txBox="1"/>
            <p:nvPr/>
          </p:nvSpPr>
          <p:spPr>
            <a:xfrm>
              <a:off x="6425365" y="1092200"/>
              <a:ext cx="482600" cy="522720"/>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1</a:t>
              </a:r>
            </a:p>
            <a:p>
              <a:r>
                <a:rPr lang="en-US" b="1" smtClean="0">
                  <a:solidFill>
                    <a:srgbClr val="0000FF"/>
                  </a:solidFill>
                  <a:latin typeface="Arial" pitchFamily="34" charset="0"/>
                  <a:cs typeface="Arial" pitchFamily="34" charset="0"/>
                </a:rPr>
                <a:t>2</a:t>
              </a:r>
              <a:endParaRPr lang="en-US" b="1">
                <a:solidFill>
                  <a:srgbClr val="0000FF"/>
                </a:solidFill>
                <a:latin typeface="Arial" pitchFamily="34" charset="0"/>
                <a:cs typeface="Arial" pitchFamily="34" charset="0"/>
              </a:endParaRPr>
            </a:p>
          </p:txBody>
        </p:sp>
        <p:sp>
          <p:nvSpPr>
            <p:cNvPr id="4" name="TextBox 3"/>
            <p:cNvSpPr txBox="1"/>
            <p:nvPr/>
          </p:nvSpPr>
          <p:spPr>
            <a:xfrm>
              <a:off x="5816601" y="1206500"/>
              <a:ext cx="3556415" cy="3659036"/>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m</a:t>
              </a:r>
              <a:r>
                <a:rPr lang="en-US" sz="2400" b="1" dirty="0" smtClean="0">
                  <a:solidFill>
                    <a:srgbClr val="0000FF"/>
                  </a:solidFill>
                  <a:latin typeface="Arial" pitchFamily="34" charset="0"/>
                  <a:cs typeface="Arial" pitchFamily="34" charset="0"/>
                </a:rPr>
                <a:t> =       </a:t>
              </a:r>
              <a:r>
                <a:rPr lang="en-US" sz="2400" b="1" dirty="0" smtClean="0">
                  <a:solidFill>
                    <a:srgbClr val="0000FF"/>
                  </a:solidFill>
                  <a:latin typeface="Arial" pitchFamily="34" charset="0"/>
                  <a:cs typeface="Arial" pitchFamily="34" charset="0"/>
                </a:rPr>
                <a:t>, point (1,-2)</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y – (-</a:t>
              </a:r>
              <a:r>
                <a:rPr lang="en-US" sz="2400" b="1" dirty="0" smtClean="0">
                  <a:solidFill>
                    <a:srgbClr val="0000FF"/>
                  </a:solidFill>
                  <a:latin typeface="Arial" pitchFamily="34" charset="0"/>
                  <a:cs typeface="Arial" pitchFamily="34" charset="0"/>
                </a:rPr>
                <a:t>2) =     (x-1)     </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Then we simplify an equation in </a:t>
              </a:r>
              <a:r>
                <a:rPr lang="en-US" sz="2400" b="1" dirty="0" smtClean="0">
                  <a:solidFill>
                    <a:srgbClr val="0000FF"/>
                  </a:solidFill>
                  <a:latin typeface="Arial" pitchFamily="34" charset="0"/>
                  <a:cs typeface="Arial" pitchFamily="34" charset="0"/>
                </a:rPr>
                <a:t>order </a:t>
              </a:r>
              <a:r>
                <a:rPr lang="en-US" sz="2400" b="1" dirty="0" smtClean="0">
                  <a:solidFill>
                    <a:srgbClr val="0000FF"/>
                  </a:solidFill>
                  <a:latin typeface="Arial" pitchFamily="34" charset="0"/>
                  <a:cs typeface="Arial" pitchFamily="34" charset="0"/>
                </a:rPr>
                <a:t>to write in a standard form.</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y + 2 =      </a:t>
              </a:r>
              <a:r>
                <a:rPr lang="en-US" sz="2400" b="1" dirty="0" smtClean="0">
                  <a:solidFill>
                    <a:srgbClr val="0000FF"/>
                  </a:solidFill>
                  <a:latin typeface="Arial" pitchFamily="34" charset="0"/>
                  <a:cs typeface="Arial" pitchFamily="34" charset="0"/>
                </a:rPr>
                <a:t>x </a:t>
              </a:r>
              <a:r>
                <a:rPr lang="en-US" sz="2400" b="1" dirty="0" smtClean="0">
                  <a:solidFill>
                    <a:srgbClr val="0000FF"/>
                  </a:solidFill>
                  <a:latin typeface="Arial" pitchFamily="34" charset="0"/>
                  <a:cs typeface="Arial" pitchFamily="34" charset="0"/>
                </a:rPr>
                <a:t>–</a:t>
              </a:r>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     </a:t>
              </a:r>
              <a:r>
                <a:rPr lang="en-US" sz="2400" b="1" dirty="0" smtClean="0">
                  <a:solidFill>
                    <a:srgbClr val="0000FF"/>
                  </a:solidFill>
                  <a:latin typeface="Arial" pitchFamily="34" charset="0"/>
                  <a:cs typeface="Arial" pitchFamily="34" charset="0"/>
                </a:rPr>
                <a:t>x + y </a:t>
              </a:r>
              <a:r>
                <a:rPr lang="en-US" sz="2400" b="1" dirty="0" smtClean="0">
                  <a:solidFill>
                    <a:srgbClr val="0000FF"/>
                  </a:solidFill>
                  <a:latin typeface="Arial" pitchFamily="34" charset="0"/>
                  <a:cs typeface="Arial" pitchFamily="34" charset="0"/>
                </a:rPr>
                <a:t>= -  </a:t>
              </a:r>
              <a:endParaRPr lang="en-US" sz="2400" b="1" dirty="0">
                <a:solidFill>
                  <a:srgbClr val="0000FF"/>
                </a:solidFill>
                <a:latin typeface="Arial" pitchFamily="34" charset="0"/>
                <a:cs typeface="Arial" pitchFamily="34" charset="0"/>
              </a:endParaRPr>
            </a:p>
          </p:txBody>
        </p:sp>
        <p:cxnSp>
          <p:nvCxnSpPr>
            <p:cNvPr id="5" name="Straight Connector 4"/>
            <p:cNvCxnSpPr/>
            <p:nvPr/>
          </p:nvCxnSpPr>
          <p:spPr>
            <a:xfrm>
              <a:off x="7409097" y="2278517"/>
              <a:ext cx="1651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spect="1"/>
            </p:cNvSpPr>
            <p:nvPr/>
          </p:nvSpPr>
          <p:spPr>
            <a:xfrm>
              <a:off x="7370684" y="2022889"/>
              <a:ext cx="603251" cy="653400"/>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1</a:t>
              </a:r>
            </a:p>
            <a:p>
              <a:r>
                <a:rPr lang="en-US" b="1" dirty="0" smtClean="0">
                  <a:solidFill>
                    <a:srgbClr val="0000FF"/>
                  </a:solidFill>
                  <a:latin typeface="Arial" pitchFamily="34" charset="0"/>
                  <a:cs typeface="Arial" pitchFamily="34" charset="0"/>
                </a:rPr>
                <a:t>2</a:t>
              </a:r>
              <a:endParaRPr lang="en-US" b="1" dirty="0">
                <a:solidFill>
                  <a:srgbClr val="0000FF"/>
                </a:solidFill>
                <a:latin typeface="Arial" pitchFamily="34" charset="0"/>
                <a:cs typeface="Arial" pitchFamily="34" charset="0"/>
              </a:endParaRPr>
            </a:p>
          </p:txBody>
        </p:sp>
        <p:cxnSp>
          <p:nvCxnSpPr>
            <p:cNvPr id="7" name="Straight Connector 6"/>
            <p:cNvCxnSpPr/>
            <p:nvPr/>
          </p:nvCxnSpPr>
          <p:spPr>
            <a:xfrm>
              <a:off x="6476374" y="1358900"/>
              <a:ext cx="1651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spect="1"/>
            </p:cNvSpPr>
            <p:nvPr/>
          </p:nvSpPr>
          <p:spPr>
            <a:xfrm>
              <a:off x="6358744" y="4401836"/>
              <a:ext cx="723900" cy="784080"/>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1</a:t>
              </a:r>
            </a:p>
            <a:p>
              <a:r>
                <a:rPr lang="en-US" b="1" dirty="0" smtClean="0">
                  <a:solidFill>
                    <a:srgbClr val="0000FF"/>
                  </a:solidFill>
                  <a:latin typeface="Arial" pitchFamily="34" charset="0"/>
                  <a:cs typeface="Arial" pitchFamily="34" charset="0"/>
                </a:rPr>
                <a:t>2</a:t>
              </a:r>
              <a:endParaRPr lang="en-US" b="1" dirty="0">
                <a:solidFill>
                  <a:srgbClr val="0000FF"/>
                </a:solidFill>
                <a:latin typeface="Arial" pitchFamily="34" charset="0"/>
                <a:cs typeface="Arial" pitchFamily="34" charset="0"/>
              </a:endParaRPr>
            </a:p>
          </p:txBody>
        </p:sp>
        <p:cxnSp>
          <p:nvCxnSpPr>
            <p:cNvPr id="9" name="Straight Connector 8"/>
            <p:cNvCxnSpPr/>
            <p:nvPr/>
          </p:nvCxnSpPr>
          <p:spPr>
            <a:xfrm>
              <a:off x="6409752" y="4648343"/>
              <a:ext cx="1651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75720" y="4032076"/>
              <a:ext cx="1651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42211" y="4648343"/>
              <a:ext cx="1651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0426" y="4032076"/>
              <a:ext cx="1651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spect="1"/>
            </p:cNvSpPr>
            <p:nvPr/>
          </p:nvSpPr>
          <p:spPr>
            <a:xfrm>
              <a:off x="8202016" y="3768762"/>
              <a:ext cx="638017" cy="784080"/>
            </a:xfrm>
            <a:prstGeom prst="rect">
              <a:avLst/>
            </a:prstGeom>
            <a:noFill/>
          </p:spPr>
          <p:txBody>
            <a:bodyPr vert="horz" wrap="square" rtlCol="0">
              <a:spAutoFit/>
            </a:bodyPr>
            <a:lstStyle/>
            <a:p>
              <a:r>
                <a:rPr lang="en-US" b="1" dirty="0" smtClean="0">
                  <a:solidFill>
                    <a:srgbClr val="0000FF"/>
                  </a:solidFill>
                  <a:latin typeface="Arial" pitchFamily="34" charset="0"/>
                  <a:cs typeface="Arial" pitchFamily="34" charset="0"/>
                </a:rPr>
                <a:t>1</a:t>
              </a:r>
            </a:p>
            <a:p>
              <a:r>
                <a:rPr lang="en-US" b="1" dirty="0" smtClean="0">
                  <a:solidFill>
                    <a:srgbClr val="0000FF"/>
                  </a:solidFill>
                  <a:latin typeface="Arial" pitchFamily="34" charset="0"/>
                  <a:cs typeface="Arial" pitchFamily="34" charset="0"/>
                </a:rPr>
                <a:t>2</a:t>
              </a:r>
              <a:endParaRPr lang="en-US" b="1" dirty="0">
                <a:solidFill>
                  <a:srgbClr val="0000FF"/>
                </a:solidFill>
                <a:latin typeface="Arial" pitchFamily="34" charset="0"/>
                <a:cs typeface="Arial" pitchFamily="34" charset="0"/>
              </a:endParaRPr>
            </a:p>
          </p:txBody>
        </p:sp>
        <p:sp>
          <p:nvSpPr>
            <p:cNvPr id="14" name="TextBox 13"/>
            <p:cNvSpPr txBox="1">
              <a:spLocks noChangeAspect="1"/>
            </p:cNvSpPr>
            <p:nvPr/>
          </p:nvSpPr>
          <p:spPr>
            <a:xfrm>
              <a:off x="7640820" y="4401836"/>
              <a:ext cx="904876" cy="980100"/>
            </a:xfrm>
            <a:prstGeom prst="rect">
              <a:avLst/>
            </a:prstGeom>
            <a:noFill/>
          </p:spPr>
          <p:txBody>
            <a:bodyPr vert="horz" rtlCol="0">
              <a:spAutoFit/>
            </a:bodyPr>
            <a:lstStyle/>
            <a:p>
              <a:r>
                <a:rPr lang="en-US" b="1" dirty="0" smtClean="0">
                  <a:solidFill>
                    <a:srgbClr val="0000FF"/>
                  </a:solidFill>
                  <a:latin typeface="Arial" pitchFamily="34" charset="0"/>
                  <a:cs typeface="Arial" pitchFamily="34" charset="0"/>
                </a:rPr>
                <a:t>5</a:t>
              </a:r>
            </a:p>
            <a:p>
              <a:r>
                <a:rPr lang="en-US" b="1" dirty="0" smtClean="0">
                  <a:solidFill>
                    <a:srgbClr val="0000FF"/>
                  </a:solidFill>
                  <a:latin typeface="Arial" pitchFamily="34" charset="0"/>
                  <a:cs typeface="Arial" pitchFamily="34" charset="0"/>
                </a:rPr>
                <a:t>2</a:t>
              </a:r>
              <a:endParaRPr lang="en-US" b="1" dirty="0">
                <a:solidFill>
                  <a:srgbClr val="0000FF"/>
                </a:solidFill>
                <a:latin typeface="Arial" pitchFamily="34" charset="0"/>
                <a:cs typeface="Arial" pitchFamily="34" charset="0"/>
              </a:endParaRPr>
            </a:p>
          </p:txBody>
        </p:sp>
        <p:sp>
          <p:nvSpPr>
            <p:cNvPr id="15" name="TextBox 14"/>
            <p:cNvSpPr txBox="1">
              <a:spLocks noChangeAspect="1"/>
            </p:cNvSpPr>
            <p:nvPr/>
          </p:nvSpPr>
          <p:spPr>
            <a:xfrm>
              <a:off x="7412115" y="3768762"/>
              <a:ext cx="361951" cy="784080"/>
            </a:xfrm>
            <a:prstGeom prst="rect">
              <a:avLst/>
            </a:prstGeom>
            <a:noFill/>
          </p:spPr>
          <p:txBody>
            <a:bodyPr vert="horz" wrap="square" rtlCol="0">
              <a:spAutoFit/>
            </a:bodyPr>
            <a:lstStyle/>
            <a:p>
              <a:r>
                <a:rPr lang="en-US" b="1" dirty="0" smtClean="0">
                  <a:solidFill>
                    <a:srgbClr val="0000FF"/>
                  </a:solidFill>
                  <a:latin typeface="Arial" pitchFamily="34" charset="0"/>
                  <a:cs typeface="Arial" pitchFamily="34" charset="0"/>
                </a:rPr>
                <a:t>1</a:t>
              </a:r>
            </a:p>
            <a:p>
              <a:r>
                <a:rPr lang="en-US" b="1" dirty="0" smtClean="0">
                  <a:solidFill>
                    <a:srgbClr val="0000FF"/>
                  </a:solidFill>
                  <a:latin typeface="Arial" pitchFamily="34" charset="0"/>
                  <a:cs typeface="Arial" pitchFamily="34" charset="0"/>
                </a:rPr>
                <a:t>2</a:t>
              </a:r>
              <a:endParaRPr lang="en-US" b="1" dirty="0">
                <a:solidFill>
                  <a:srgbClr val="0000FF"/>
                </a:solidFill>
                <a:latin typeface="Arial" pitchFamily="34" charset="0"/>
                <a:cs typeface="Arial" pitchFamily="34" charset="0"/>
              </a:endParaRPr>
            </a:p>
          </p:txBody>
        </p:sp>
      </p:grpSp>
      <p:pic>
        <p:nvPicPr>
          <p:cNvPr id="17" name="Picture 16"/>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9013" t="8034" r="6063" b="6852"/>
          <a:stretch/>
        </p:blipFill>
        <p:spPr>
          <a:xfrm>
            <a:off x="900032" y="1505264"/>
            <a:ext cx="5748418" cy="6241736"/>
          </a:xfrm>
          <a:prstGeom prst="rect">
            <a:avLst/>
          </a:prstGeom>
          <a:solidFill>
            <a:scrgbClr r="0" g="0" b="0">
              <a:alpha val="0"/>
            </a:scrgbClr>
          </a:solidFill>
        </p:spPr>
      </p:pic>
      <p:cxnSp>
        <p:nvCxnSpPr>
          <p:cNvPr id="18" name="Straight Connector 17"/>
          <p:cNvCxnSpPr/>
          <p:nvPr/>
        </p:nvCxnSpPr>
        <p:spPr>
          <a:xfrm flipV="1">
            <a:off x="2120184" y="3067431"/>
            <a:ext cx="3311843" cy="185298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05373" y="3484980"/>
            <a:ext cx="43577" cy="4711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20" name="TextBox 19"/>
          <p:cNvSpPr txBox="1"/>
          <p:nvPr/>
        </p:nvSpPr>
        <p:spPr>
          <a:xfrm>
            <a:off x="3935887" y="5344402"/>
            <a:ext cx="1016794"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(1,-2)</a:t>
            </a:r>
            <a:endParaRPr lang="en-US" sz="2000" b="1" dirty="0">
              <a:solidFill>
                <a:srgbClr val="0000FF"/>
              </a:solidFill>
              <a:latin typeface="Arial" pitchFamily="34" charset="0"/>
              <a:cs typeface="Arial" pitchFamily="34" charset="0"/>
            </a:endParaRPr>
          </a:p>
        </p:txBody>
      </p:sp>
      <p:sp>
        <p:nvSpPr>
          <p:cNvPr id="21" name="TextBox 20"/>
          <p:cNvSpPr txBox="1"/>
          <p:nvPr/>
        </p:nvSpPr>
        <p:spPr>
          <a:xfrm>
            <a:off x="4589540" y="3569934"/>
            <a:ext cx="929640"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(3,3)</a:t>
            </a:r>
            <a:endParaRPr lang="en-US" sz="2000" b="1" dirty="0">
              <a:solidFill>
                <a:srgbClr val="0000FF"/>
              </a:solidFill>
              <a:latin typeface="Arial" pitchFamily="34" charset="0"/>
              <a:cs typeface="Arial" pitchFamily="34" charset="0"/>
            </a:endParaRPr>
          </a:p>
        </p:txBody>
      </p:sp>
      <p:sp>
        <p:nvSpPr>
          <p:cNvPr id="22" name="Oval 21"/>
          <p:cNvSpPr/>
          <p:nvPr/>
        </p:nvSpPr>
        <p:spPr>
          <a:xfrm>
            <a:off x="3980771" y="5243743"/>
            <a:ext cx="43577" cy="4711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23" name="Straight Connector 22"/>
          <p:cNvCxnSpPr/>
          <p:nvPr/>
        </p:nvCxnSpPr>
        <p:spPr>
          <a:xfrm flipV="1">
            <a:off x="2338068" y="4323691"/>
            <a:ext cx="3369945" cy="1852983"/>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6576537" y="2397336"/>
            <a:ext cx="4707495" cy="4883319"/>
          </a:xfrm>
          <a:custGeom>
            <a:avLst/>
            <a:gdLst/>
            <a:ahLst/>
            <a:cxnLst/>
            <a:rect l="0" t="0" r="0" b="0"/>
            <a:pathLst>
              <a:path w="4559301" h="4559301">
                <a:moveTo>
                  <a:pt x="0" y="0"/>
                </a:moveTo>
                <a:lnTo>
                  <a:pt x="4559300" y="0"/>
                </a:lnTo>
                <a:lnTo>
                  <a:pt x="4559300" y="4559300"/>
                </a:lnTo>
                <a:lnTo>
                  <a:pt x="0" y="45593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Tree>
    <p:extLst>
      <p:ext uri="{BB962C8B-B14F-4D97-AF65-F5344CB8AC3E}">
        <p14:creationId xmlns:p14="http://schemas.microsoft.com/office/powerpoint/2010/main" val="1191023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5250" y="1651511"/>
            <a:ext cx="6478429" cy="6878021"/>
            <a:chOff x="-330200" y="520700"/>
            <a:chExt cx="5664200" cy="556260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330200" y="520700"/>
              <a:ext cx="5664200" cy="5562600"/>
            </a:xfrm>
            <a:prstGeom prst="rect">
              <a:avLst/>
            </a:prstGeom>
            <a:solidFill>
              <a:scrgbClr r="0" g="0" b="0">
                <a:alpha val="0"/>
              </a:scrgbClr>
            </a:solidFill>
          </p:spPr>
        </p:pic>
        <p:sp>
          <p:nvSpPr>
            <p:cNvPr id="3" name="TextBox 2"/>
            <p:cNvSpPr txBox="1"/>
            <p:nvPr/>
          </p:nvSpPr>
          <p:spPr>
            <a:xfrm>
              <a:off x="1270000" y="3708400"/>
              <a:ext cx="965200" cy="323589"/>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(-2,-3)</a:t>
              </a:r>
              <a:endParaRPr lang="en-US" sz="2000" b="1">
                <a:solidFill>
                  <a:srgbClr val="0000FF"/>
                </a:solidFill>
                <a:latin typeface="Arial" pitchFamily="34" charset="0"/>
                <a:cs typeface="Arial" pitchFamily="34" charset="0"/>
              </a:endParaRPr>
            </a:p>
          </p:txBody>
        </p:sp>
        <p:sp>
          <p:nvSpPr>
            <p:cNvPr id="4" name="Oval 3"/>
            <p:cNvSpPr/>
            <p:nvPr/>
          </p:nvSpPr>
          <p:spPr>
            <a:xfrm>
              <a:off x="2699893" y="25982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 name="Oval 4"/>
            <p:cNvSpPr/>
            <p:nvPr/>
          </p:nvSpPr>
          <p:spPr>
            <a:xfrm>
              <a:off x="2026793" y="39571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6" name="TextBox 5"/>
            <p:cNvSpPr txBox="1"/>
            <p:nvPr/>
          </p:nvSpPr>
          <p:spPr>
            <a:xfrm>
              <a:off x="2794000" y="2616200"/>
              <a:ext cx="8128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(1,3)</a:t>
              </a:r>
              <a:endParaRPr lang="en-US" sz="2000" b="1" dirty="0">
                <a:solidFill>
                  <a:srgbClr val="0000FF"/>
                </a:solidFill>
                <a:latin typeface="Arial" pitchFamily="34" charset="0"/>
                <a:cs typeface="Arial" pitchFamily="34" charset="0"/>
              </a:endParaRPr>
            </a:p>
          </p:txBody>
        </p:sp>
        <p:cxnSp>
          <p:nvCxnSpPr>
            <p:cNvPr id="7" name="Straight Connector 6"/>
            <p:cNvCxnSpPr/>
            <p:nvPr/>
          </p:nvCxnSpPr>
          <p:spPr>
            <a:xfrm flipV="1">
              <a:off x="1788668" y="1943100"/>
              <a:ext cx="1272032" cy="2489454"/>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155359" y="1041400"/>
            <a:ext cx="5359956" cy="1569660"/>
            <a:chOff x="647700" y="88900"/>
            <a:chExt cx="4368800" cy="1269462"/>
          </a:xfrm>
        </p:grpSpPr>
        <p:sp>
          <p:nvSpPr>
            <p:cNvPr id="9" name="TextBox 8"/>
            <p:cNvSpPr txBox="1"/>
            <p:nvPr/>
          </p:nvSpPr>
          <p:spPr>
            <a:xfrm>
              <a:off x="647700" y="88900"/>
              <a:ext cx="4368800" cy="126946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Write an equation for the given line in standard form using any of the points on a line.</a:t>
              </a:r>
            </a:p>
            <a:p>
              <a:r>
                <a:rPr lang="en-US" sz="2400" b="1" dirty="0" smtClean="0">
                  <a:solidFill>
                    <a:srgbClr val="0000FF"/>
                  </a:solidFill>
                  <a:latin typeface="Arial" pitchFamily="34" charset="0"/>
                  <a:cs typeface="Arial" pitchFamily="34" charset="0"/>
                </a:rPr>
                <a:t>(use a point-slope formula)</a:t>
              </a:r>
              <a:endParaRPr lang="en-US" sz="2400" b="1" dirty="0">
                <a:solidFill>
                  <a:srgbClr val="0000FF"/>
                </a:solidFill>
                <a:latin typeface="Arial" pitchFamily="34" charset="0"/>
                <a:cs typeface="Arial" pitchFamily="34" charset="0"/>
              </a:endParaRPr>
            </a:p>
          </p:txBody>
        </p:sp>
        <p:cxnSp>
          <p:nvCxnSpPr>
            <p:cNvPr id="10" name="Straight Connector 9"/>
            <p:cNvCxnSpPr/>
            <p:nvPr/>
          </p:nvCxnSpPr>
          <p:spPr>
            <a:xfrm>
              <a:off x="717019" y="395723"/>
              <a:ext cx="1054101" cy="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324850" y="1428968"/>
            <a:ext cx="1183693" cy="1777922"/>
          </a:xfrm>
          <a:prstGeom prst="rect">
            <a:avLst/>
          </a:prstGeom>
          <a:solidFill>
            <a:scrgbClr r="0" g="0" b="0">
              <a:alpha val="0"/>
            </a:scrgbClr>
          </a:solidFill>
        </p:spPr>
      </p:pic>
    </p:spTree>
    <p:extLst>
      <p:ext uri="{BB962C8B-B14F-4D97-AF65-F5344CB8AC3E}">
        <p14:creationId xmlns:p14="http://schemas.microsoft.com/office/powerpoint/2010/main" val="25627280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6911" y="1763751"/>
            <a:ext cx="6478429" cy="6878021"/>
            <a:chOff x="-596900" y="660400"/>
            <a:chExt cx="5664200" cy="556260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596900" y="660400"/>
              <a:ext cx="5664200" cy="5562600"/>
            </a:xfrm>
            <a:prstGeom prst="rect">
              <a:avLst/>
            </a:prstGeom>
            <a:solidFill>
              <a:scrgbClr r="0" g="0" b="0">
                <a:alpha val="0"/>
              </a:scrgbClr>
            </a:solidFill>
          </p:spPr>
        </p:pic>
        <p:sp>
          <p:nvSpPr>
            <p:cNvPr id="3" name="TextBox 2"/>
            <p:cNvSpPr txBox="1"/>
            <p:nvPr/>
          </p:nvSpPr>
          <p:spPr>
            <a:xfrm>
              <a:off x="1003300" y="3848100"/>
              <a:ext cx="9652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(-2,-3)</a:t>
              </a:r>
              <a:endParaRPr lang="en-US" sz="2400" b="1">
                <a:solidFill>
                  <a:srgbClr val="0000FF"/>
                </a:solidFill>
                <a:latin typeface="Arial" pitchFamily="34" charset="0"/>
                <a:cs typeface="Arial" pitchFamily="34" charset="0"/>
              </a:endParaRPr>
            </a:p>
          </p:txBody>
        </p:sp>
        <p:sp>
          <p:nvSpPr>
            <p:cNvPr id="4" name="Oval 3"/>
            <p:cNvSpPr/>
            <p:nvPr/>
          </p:nvSpPr>
          <p:spPr>
            <a:xfrm>
              <a:off x="2433193" y="27379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 name="Oval 4"/>
            <p:cNvSpPr/>
            <p:nvPr/>
          </p:nvSpPr>
          <p:spPr>
            <a:xfrm>
              <a:off x="1760093" y="40968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 name="TextBox 5"/>
            <p:cNvSpPr txBox="1"/>
            <p:nvPr/>
          </p:nvSpPr>
          <p:spPr>
            <a:xfrm>
              <a:off x="2527300" y="2755900"/>
              <a:ext cx="812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(1,3)</a:t>
              </a:r>
              <a:endParaRPr lang="en-US" sz="2400" b="1" dirty="0">
                <a:solidFill>
                  <a:srgbClr val="0000FF"/>
                </a:solidFill>
                <a:latin typeface="Arial" pitchFamily="34" charset="0"/>
                <a:cs typeface="Arial" pitchFamily="34" charset="0"/>
              </a:endParaRPr>
            </a:p>
          </p:txBody>
        </p:sp>
        <p:cxnSp>
          <p:nvCxnSpPr>
            <p:cNvPr id="7" name="Straight Connector 6"/>
            <p:cNvCxnSpPr/>
            <p:nvPr/>
          </p:nvCxnSpPr>
          <p:spPr>
            <a:xfrm flipV="1">
              <a:off x="1521968" y="2082800"/>
              <a:ext cx="1272032" cy="2489454"/>
            </a:xfrm>
            <a:prstGeom prst="line">
              <a:avLst/>
            </a:prstGeom>
            <a:ln w="254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160859" y="1041400"/>
            <a:ext cx="10284143" cy="156966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You definitely noticed that it is not important what point to pick on the line.You always will get the same equation.</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-2x + y =1</a:t>
            </a:r>
            <a:endParaRPr lang="en-US" sz="2400" b="1" dirty="0">
              <a:solidFill>
                <a:srgbClr val="0000FF"/>
              </a:solidFill>
              <a:latin typeface="Arial" pitchFamily="34" charset="0"/>
              <a:cs typeface="Arial" pitchFamily="34" charset="0"/>
            </a:endParaRPr>
          </a:p>
        </p:txBody>
      </p:sp>
      <p:sp>
        <p:nvSpPr>
          <p:cNvPr id="10" name="Freeform 9"/>
          <p:cNvSpPr/>
          <p:nvPr/>
        </p:nvSpPr>
        <p:spPr>
          <a:xfrm>
            <a:off x="3829050" y="2032000"/>
            <a:ext cx="1660447" cy="579060"/>
          </a:xfrm>
          <a:custGeom>
            <a:avLst/>
            <a:gdLst/>
            <a:ahLst/>
            <a:cxnLst/>
            <a:rect l="0" t="0" r="0" b="0"/>
            <a:pathLst>
              <a:path w="1295401" h="368301">
                <a:moveTo>
                  <a:pt x="0" y="0"/>
                </a:moveTo>
                <a:lnTo>
                  <a:pt x="1295400" y="0"/>
                </a:lnTo>
                <a:lnTo>
                  <a:pt x="1295400" y="368300"/>
                </a:lnTo>
                <a:lnTo>
                  <a:pt x="0" y="3683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1" name="TextBox 10"/>
          <p:cNvSpPr txBox="1"/>
          <p:nvPr/>
        </p:nvSpPr>
        <p:spPr>
          <a:xfrm>
            <a:off x="5810250" y="2596022"/>
            <a:ext cx="4599956"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I will ask you to isolate y.</a:t>
            </a:r>
            <a:endParaRPr lang="en-US" sz="2400" b="1" dirty="0">
              <a:solidFill>
                <a:srgbClr val="0000FF"/>
              </a:solidFill>
              <a:latin typeface="Arial" pitchFamily="34" charset="0"/>
              <a:cs typeface="Arial" pitchFamily="34" charset="0"/>
            </a:endParaRPr>
          </a:p>
        </p:txBody>
      </p:sp>
      <p:sp>
        <p:nvSpPr>
          <p:cNvPr id="12" name="TextBox 11"/>
          <p:cNvSpPr txBox="1"/>
          <p:nvPr/>
        </p:nvSpPr>
        <p:spPr>
          <a:xfrm>
            <a:off x="7682865" y="3412592"/>
            <a:ext cx="165592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y = 2x + 1</a:t>
            </a:r>
            <a:endParaRPr lang="en-US" sz="2400" b="1" dirty="0">
              <a:solidFill>
                <a:srgbClr val="0000FF"/>
              </a:solidFill>
              <a:latin typeface="Arial" pitchFamily="34" charset="0"/>
              <a:cs typeface="Arial" pitchFamily="34" charset="0"/>
            </a:endParaRPr>
          </a:p>
        </p:txBody>
      </p:sp>
      <p:sp>
        <p:nvSpPr>
          <p:cNvPr id="13" name="Freeform 12"/>
          <p:cNvSpPr/>
          <p:nvPr/>
        </p:nvSpPr>
        <p:spPr>
          <a:xfrm>
            <a:off x="7569932" y="3357039"/>
            <a:ext cx="1881785" cy="732362"/>
          </a:xfrm>
          <a:custGeom>
            <a:avLst/>
            <a:gdLst/>
            <a:ahLst/>
            <a:cxnLst/>
            <a:rect l="0" t="0" r="0" b="0"/>
            <a:pathLst>
              <a:path w="1295401" h="368301">
                <a:moveTo>
                  <a:pt x="0" y="0"/>
                </a:moveTo>
                <a:lnTo>
                  <a:pt x="1295400" y="0"/>
                </a:lnTo>
                <a:lnTo>
                  <a:pt x="1295400" y="368300"/>
                </a:lnTo>
                <a:lnTo>
                  <a:pt x="0" y="3683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4" name="TextBox 13"/>
          <p:cNvSpPr txBox="1"/>
          <p:nvPr/>
        </p:nvSpPr>
        <p:spPr>
          <a:xfrm>
            <a:off x="5814297" y="4307676"/>
            <a:ext cx="5787153" cy="15696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Look at numbers in this equation:</a:t>
            </a:r>
          </a:p>
          <a:p>
            <a:r>
              <a:rPr lang="en-US" sz="2400" b="1" dirty="0" smtClean="0">
                <a:solidFill>
                  <a:srgbClr val="0000FF"/>
                </a:solidFill>
                <a:latin typeface="Arial" pitchFamily="34" charset="0"/>
                <a:cs typeface="Arial" pitchFamily="34" charset="0"/>
              </a:rPr>
              <a:t>2 is a value of a slope for this line and </a:t>
            </a:r>
          </a:p>
          <a:p>
            <a:r>
              <a:rPr lang="en-US" sz="2400" b="1" dirty="0" smtClean="0">
                <a:solidFill>
                  <a:srgbClr val="0000FF"/>
                </a:solidFill>
                <a:latin typeface="Arial" pitchFamily="34" charset="0"/>
                <a:cs typeface="Arial" pitchFamily="34" charset="0"/>
              </a:rPr>
              <a:t>1 is a point where the line crosses y-axis.</a:t>
            </a:r>
            <a:endParaRPr lang="en-US" sz="2400" b="1" dirty="0">
              <a:solidFill>
                <a:srgbClr val="0000FF"/>
              </a:solidFill>
              <a:latin typeface="Arial" pitchFamily="34" charset="0"/>
              <a:cs typeface="Arial" pitchFamily="34" charset="0"/>
            </a:endParaRPr>
          </a:p>
        </p:txBody>
      </p:sp>
      <p:cxnSp>
        <p:nvCxnSpPr>
          <p:cNvPr id="15" name="Straight Connector 14"/>
          <p:cNvCxnSpPr/>
          <p:nvPr/>
        </p:nvCxnSpPr>
        <p:spPr>
          <a:xfrm>
            <a:off x="5886450" y="5080000"/>
            <a:ext cx="188833" cy="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86450" y="5461000"/>
            <a:ext cx="174308" cy="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270319" y="3784600"/>
            <a:ext cx="130731" cy="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970645" y="3784600"/>
            <a:ext cx="116205" cy="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2495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11677" y="1060856"/>
            <a:ext cx="10350362" cy="6468353"/>
            <a:chOff x="241469" y="-3438"/>
            <a:chExt cx="9049498" cy="5231281"/>
          </a:xfrm>
        </p:grpSpPr>
        <p:sp>
          <p:nvSpPr>
            <p:cNvPr id="2" name="TextBox 1"/>
            <p:cNvSpPr txBox="1"/>
            <p:nvPr/>
          </p:nvSpPr>
          <p:spPr>
            <a:xfrm>
              <a:off x="363991" y="-3438"/>
              <a:ext cx="7920073"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 point where a line intersects y-axis is called </a:t>
              </a:r>
              <a:r>
                <a:rPr lang="en-US" sz="2400" b="1" dirty="0" smtClean="0">
                  <a:solidFill>
                    <a:srgbClr val="FF0000"/>
                  </a:solidFill>
                  <a:latin typeface="Arial" pitchFamily="34" charset="0"/>
                  <a:cs typeface="Arial" pitchFamily="34" charset="0"/>
                </a:rPr>
                <a:t>y-intercept.</a:t>
              </a:r>
            </a:p>
            <a:p>
              <a:r>
                <a:rPr lang="en-US" sz="2400" b="1" dirty="0" smtClean="0">
                  <a:solidFill>
                    <a:srgbClr val="0000FF"/>
                  </a:solidFill>
                  <a:latin typeface="Arial" pitchFamily="34" charset="0"/>
                  <a:cs typeface="Arial" pitchFamily="34" charset="0"/>
                </a:rPr>
                <a:t>The point where a line intersects x-axis is called</a:t>
              </a:r>
              <a:r>
                <a:rPr lang="en-US" sz="2400" b="1" dirty="0" smtClean="0">
                  <a:solidFill>
                    <a:srgbClr val="FF0000"/>
                  </a:solidFill>
                  <a:latin typeface="Arial" pitchFamily="34" charset="0"/>
                  <a:cs typeface="Arial" pitchFamily="34" charset="0"/>
                </a:rPr>
                <a:t> x-intercept.</a:t>
              </a:r>
              <a:endParaRPr lang="en-US" sz="2400" b="1" dirty="0">
                <a:solidFill>
                  <a:srgbClr val="FF0000"/>
                </a:solidFill>
                <a:latin typeface="Arial" pitchFamily="34" charset="0"/>
                <a:cs typeface="Arial" pitchFamily="34" charset="0"/>
              </a:endParaRPr>
            </a:p>
          </p:txBody>
        </p:sp>
        <p:pic>
          <p:nvPicPr>
            <p:cNvPr id="3" name="Picture 2"/>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10387" t="12472" r="9255" b="10451"/>
            <a:stretch/>
          </p:blipFill>
          <p:spPr>
            <a:xfrm>
              <a:off x="241469" y="979530"/>
              <a:ext cx="4521031" cy="4248313"/>
            </a:xfrm>
            <a:prstGeom prst="rect">
              <a:avLst/>
            </a:prstGeom>
            <a:solidFill>
              <a:scrgbClr r="0" g="0" b="0">
                <a:alpha val="0"/>
              </a:scrgbClr>
            </a:solidFill>
          </p:spPr>
        </p:pic>
        <p:cxnSp>
          <p:nvCxnSpPr>
            <p:cNvPr id="4" name="Straight Connector 3"/>
            <p:cNvCxnSpPr/>
            <p:nvPr/>
          </p:nvCxnSpPr>
          <p:spPr>
            <a:xfrm>
              <a:off x="2171700" y="2057400"/>
              <a:ext cx="1790700" cy="134620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63800" y="2006600"/>
              <a:ext cx="8382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(0,3)</a:t>
              </a:r>
              <a:endParaRPr lang="en-US" sz="2400" b="1">
                <a:solidFill>
                  <a:srgbClr val="0000FF"/>
                </a:solidFill>
                <a:latin typeface="Arial" pitchFamily="34" charset="0"/>
                <a:cs typeface="Arial" pitchFamily="34" charset="0"/>
              </a:endParaRPr>
            </a:p>
          </p:txBody>
        </p:sp>
        <p:sp>
          <p:nvSpPr>
            <p:cNvPr id="6" name="TextBox 5"/>
            <p:cNvSpPr txBox="1"/>
            <p:nvPr/>
          </p:nvSpPr>
          <p:spPr>
            <a:xfrm>
              <a:off x="3441700" y="2717800"/>
              <a:ext cx="812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(4,0)</a:t>
              </a:r>
              <a:endParaRPr lang="en-US" sz="2400" b="1" dirty="0">
                <a:solidFill>
                  <a:srgbClr val="0000FF"/>
                </a:solidFill>
                <a:latin typeface="Arial" pitchFamily="34" charset="0"/>
                <a:cs typeface="Arial" pitchFamily="34" charset="0"/>
              </a:endParaRPr>
            </a:p>
          </p:txBody>
        </p:sp>
        <p:sp>
          <p:nvSpPr>
            <p:cNvPr id="7" name="Oval 6"/>
            <p:cNvSpPr/>
            <p:nvPr/>
          </p:nvSpPr>
          <p:spPr>
            <a:xfrm>
              <a:off x="2445893" y="22807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 name="Oval 7"/>
            <p:cNvSpPr/>
            <p:nvPr/>
          </p:nvSpPr>
          <p:spPr>
            <a:xfrm>
              <a:off x="3499993" y="3042793"/>
              <a:ext cx="38100" cy="3810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9" name="TextBox 8"/>
            <p:cNvSpPr txBox="1"/>
            <p:nvPr/>
          </p:nvSpPr>
          <p:spPr>
            <a:xfrm>
              <a:off x="4770058" y="1465695"/>
              <a:ext cx="4166911"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(0,3) is y-intercept of the line.</a:t>
              </a:r>
            </a:p>
            <a:p>
              <a:r>
                <a:rPr lang="en-US" sz="2400" b="1" dirty="0" smtClean="0">
                  <a:solidFill>
                    <a:srgbClr val="0000FF"/>
                  </a:solidFill>
                  <a:latin typeface="Arial" pitchFamily="34" charset="0"/>
                  <a:cs typeface="Arial" pitchFamily="34" charset="0"/>
                </a:rPr>
                <a:t>(4,0) is x-intercept of the line.</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4703435" y="2769293"/>
              <a:ext cx="4587532"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 y-coordinate of y-intercept is usually presented by a letter </a:t>
              </a:r>
              <a:r>
                <a:rPr lang="en-US" sz="2400" b="1" dirty="0" smtClean="0">
                  <a:solidFill>
                    <a:srgbClr val="FF0000"/>
                  </a:solidFill>
                  <a:latin typeface="Arial" pitchFamily="34" charset="0"/>
                  <a:cs typeface="Arial" pitchFamily="34" charset="0"/>
                </a:rPr>
                <a:t>b</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4770056" y="3740059"/>
              <a:ext cx="3197903" cy="37337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In this case, </a:t>
              </a:r>
              <a:r>
                <a:rPr lang="en-US" sz="2400" b="1" dirty="0" smtClean="0">
                  <a:solidFill>
                    <a:srgbClr val="0000FF"/>
                  </a:solidFill>
                  <a:latin typeface="Arial" pitchFamily="34" charset="0"/>
                  <a:cs typeface="Arial" pitchFamily="34" charset="0"/>
                </a:rPr>
                <a:t>b = 3</a:t>
              </a:r>
              <a:endParaRPr lang="en-US" sz="2400" b="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6624034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4835" y="975670"/>
            <a:ext cx="72271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65019" y="975671"/>
            <a:ext cx="3544253"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Find x- intercept.</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9266" t="11592" r="5926" b="9825"/>
          <a:stretch/>
        </p:blipFill>
        <p:spPr>
          <a:xfrm>
            <a:off x="4591050" y="2151635"/>
            <a:ext cx="6270287" cy="6281165"/>
          </a:xfrm>
          <a:prstGeom prst="rect">
            <a:avLst/>
          </a:prstGeom>
          <a:solidFill>
            <a:scrgbClr r="0" g="0" b="0">
              <a:alpha val="0"/>
            </a:scrgbClr>
          </a:solidFill>
        </p:spPr>
      </p:pic>
      <p:cxnSp>
        <p:nvCxnSpPr>
          <p:cNvPr id="13" name="Straight Connector 12"/>
          <p:cNvCxnSpPr/>
          <p:nvPr/>
        </p:nvCxnSpPr>
        <p:spPr>
          <a:xfrm flipV="1">
            <a:off x="6477000" y="4726049"/>
            <a:ext cx="2876074" cy="2182751"/>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4" name="Picture 1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7154" y="94220"/>
            <a:ext cx="3950970" cy="78516"/>
          </a:xfrm>
          <a:prstGeom prst="rect">
            <a:avLst/>
          </a:prstGeom>
          <a:solidFill>
            <a:scrgbClr r="0" g="0" b="0">
              <a:alpha val="0"/>
            </a:scrgbClr>
          </a:solidFill>
        </p:spPr>
      </p:pic>
      <p:sp>
        <p:nvSpPr>
          <p:cNvPr id="15" name="Rectangle 14"/>
          <p:cNvSpPr/>
          <p:nvPr/>
        </p:nvSpPr>
        <p:spPr>
          <a:xfrm>
            <a:off x="3472475" y="2292510"/>
            <a:ext cx="127097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(-2,3)</a:t>
            </a:r>
          </a:p>
        </p:txBody>
      </p:sp>
      <p:sp>
        <p:nvSpPr>
          <p:cNvPr id="16" name="Rectangle 15"/>
          <p:cNvSpPr/>
          <p:nvPr/>
        </p:nvSpPr>
        <p:spPr>
          <a:xfrm>
            <a:off x="3472475" y="2841893"/>
            <a:ext cx="1270975" cy="485243"/>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(3,0)</a:t>
            </a:r>
          </a:p>
        </p:txBody>
      </p:sp>
      <p:sp>
        <p:nvSpPr>
          <p:cNvPr id="17" name="Rectangle 16"/>
          <p:cNvSpPr/>
          <p:nvPr/>
        </p:nvSpPr>
        <p:spPr>
          <a:xfrm>
            <a:off x="3472474" y="3346045"/>
            <a:ext cx="110980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(-2,0)</a:t>
            </a:r>
          </a:p>
        </p:txBody>
      </p:sp>
      <p:sp>
        <p:nvSpPr>
          <p:cNvPr id="18" name="TextBox 17"/>
          <p:cNvSpPr txBox="1"/>
          <p:nvPr/>
        </p:nvSpPr>
        <p:spPr>
          <a:xfrm>
            <a:off x="2927239" y="2298295"/>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9" name="TextBox 18"/>
          <p:cNvSpPr txBox="1"/>
          <p:nvPr/>
        </p:nvSpPr>
        <p:spPr>
          <a:xfrm>
            <a:off x="2935814" y="2850745"/>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0" name="TextBox 19"/>
          <p:cNvSpPr txBox="1"/>
          <p:nvPr/>
        </p:nvSpPr>
        <p:spPr>
          <a:xfrm>
            <a:off x="2923905" y="3364954"/>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1" name="Oval 20"/>
          <p:cNvSpPr/>
          <p:nvPr/>
        </p:nvSpPr>
        <p:spPr>
          <a:xfrm>
            <a:off x="2151675" y="234429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54320" y="286979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Oval 22"/>
          <p:cNvSpPr/>
          <p:nvPr/>
        </p:nvSpPr>
        <p:spPr>
          <a:xfrm>
            <a:off x="2137615" y="338795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4" name="Oval 23"/>
          <p:cNvSpPr/>
          <p:nvPr/>
        </p:nvSpPr>
        <p:spPr>
          <a:xfrm>
            <a:off x="2142808" y="389141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TextBox 24"/>
          <p:cNvSpPr txBox="1"/>
          <p:nvPr/>
        </p:nvSpPr>
        <p:spPr>
          <a:xfrm>
            <a:off x="2929972" y="3842936"/>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6" name="Rectangle 25"/>
          <p:cNvSpPr/>
          <p:nvPr/>
        </p:nvSpPr>
        <p:spPr>
          <a:xfrm>
            <a:off x="3457663" y="3845114"/>
            <a:ext cx="128578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(0,0)</a:t>
            </a:r>
          </a:p>
        </p:txBody>
      </p:sp>
    </p:spTree>
    <p:extLst>
      <p:ext uri="{BB962C8B-B14F-4D97-AF65-F5344CB8AC3E}">
        <p14:creationId xmlns:p14="http://schemas.microsoft.com/office/powerpoint/2010/main" val="937780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8475" y="980487"/>
            <a:ext cx="78414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67710" y="980488"/>
            <a:ext cx="348615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Find y-intercept.</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10187" t="9770" r="7714" b="9175"/>
          <a:stretch/>
        </p:blipFill>
        <p:spPr>
          <a:xfrm>
            <a:off x="4667250" y="2032000"/>
            <a:ext cx="6070060" cy="6478621"/>
          </a:xfrm>
          <a:prstGeom prst="rect">
            <a:avLst/>
          </a:prstGeom>
          <a:solidFill>
            <a:scrgbClr r="0" g="0" b="0">
              <a:alpha val="0"/>
            </a:scrgbClr>
          </a:solidFill>
        </p:spPr>
      </p:pic>
      <p:cxnSp>
        <p:nvCxnSpPr>
          <p:cNvPr id="13" name="Straight Connector 12"/>
          <p:cNvCxnSpPr/>
          <p:nvPr/>
        </p:nvCxnSpPr>
        <p:spPr>
          <a:xfrm flipV="1">
            <a:off x="6763226" y="4573649"/>
            <a:ext cx="2876074" cy="2182751"/>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949238" y="1001167"/>
            <a:ext cx="116206" cy="292081"/>
          </a:xfrm>
          <a:custGeom>
            <a:avLst/>
            <a:gdLst/>
            <a:ahLst/>
            <a:cxnLst/>
            <a:rect l="0" t="0" r="0" b="0"/>
            <a:pathLst>
              <a:path w="101601" h="236221">
                <a:moveTo>
                  <a:pt x="76200" y="30480"/>
                </a:moveTo>
                <a:lnTo>
                  <a:pt x="76200" y="220980"/>
                </a:lnTo>
                <a:lnTo>
                  <a:pt x="76200" y="53340"/>
                </a:lnTo>
                <a:lnTo>
                  <a:pt x="76200" y="185420"/>
                </a:lnTo>
                <a:lnTo>
                  <a:pt x="76200" y="179070"/>
                </a:lnTo>
                <a:lnTo>
                  <a:pt x="77470" y="175260"/>
                </a:lnTo>
                <a:lnTo>
                  <a:pt x="80010" y="170180"/>
                </a:lnTo>
                <a:lnTo>
                  <a:pt x="82550" y="166370"/>
                </a:lnTo>
                <a:lnTo>
                  <a:pt x="85090" y="158750"/>
                </a:lnTo>
                <a:lnTo>
                  <a:pt x="86360" y="149860"/>
                </a:lnTo>
                <a:lnTo>
                  <a:pt x="87630" y="139700"/>
                </a:lnTo>
                <a:lnTo>
                  <a:pt x="87630" y="132080"/>
                </a:lnTo>
                <a:lnTo>
                  <a:pt x="88900" y="118110"/>
                </a:lnTo>
                <a:lnTo>
                  <a:pt x="88900" y="104140"/>
                </a:lnTo>
                <a:lnTo>
                  <a:pt x="88900" y="26670"/>
                </a:lnTo>
                <a:lnTo>
                  <a:pt x="88900" y="231140"/>
                </a:lnTo>
                <a:lnTo>
                  <a:pt x="90170" y="234950"/>
                </a:lnTo>
                <a:lnTo>
                  <a:pt x="92710" y="236220"/>
                </a:lnTo>
                <a:lnTo>
                  <a:pt x="95250" y="234950"/>
                </a:lnTo>
                <a:lnTo>
                  <a:pt x="97790" y="232410"/>
                </a:lnTo>
                <a:lnTo>
                  <a:pt x="99060" y="227330"/>
                </a:lnTo>
                <a:lnTo>
                  <a:pt x="100330" y="220980"/>
                </a:lnTo>
                <a:lnTo>
                  <a:pt x="100330" y="213360"/>
                </a:lnTo>
                <a:lnTo>
                  <a:pt x="100330" y="205740"/>
                </a:lnTo>
                <a:lnTo>
                  <a:pt x="101600" y="190500"/>
                </a:lnTo>
                <a:lnTo>
                  <a:pt x="101600" y="91440"/>
                </a:lnTo>
                <a:lnTo>
                  <a:pt x="101600" y="66040"/>
                </a:lnTo>
                <a:lnTo>
                  <a:pt x="100330" y="59690"/>
                </a:lnTo>
                <a:lnTo>
                  <a:pt x="97790" y="53340"/>
                </a:lnTo>
                <a:lnTo>
                  <a:pt x="95250" y="45720"/>
                </a:lnTo>
                <a:lnTo>
                  <a:pt x="92710" y="39370"/>
                </a:lnTo>
                <a:lnTo>
                  <a:pt x="91440" y="33020"/>
                </a:lnTo>
                <a:lnTo>
                  <a:pt x="90170" y="26670"/>
                </a:lnTo>
                <a:lnTo>
                  <a:pt x="90170" y="26670"/>
                </a:lnTo>
                <a:lnTo>
                  <a:pt x="88900" y="31750"/>
                </a:lnTo>
                <a:lnTo>
                  <a:pt x="88900" y="43180"/>
                </a:lnTo>
                <a:lnTo>
                  <a:pt x="88900" y="179070"/>
                </a:lnTo>
                <a:lnTo>
                  <a:pt x="90170" y="185420"/>
                </a:lnTo>
                <a:lnTo>
                  <a:pt x="92710" y="191770"/>
                </a:lnTo>
                <a:lnTo>
                  <a:pt x="95250" y="196850"/>
                </a:lnTo>
                <a:lnTo>
                  <a:pt x="97790" y="201930"/>
                </a:lnTo>
                <a:lnTo>
                  <a:pt x="99060" y="207010"/>
                </a:lnTo>
                <a:lnTo>
                  <a:pt x="100330" y="212090"/>
                </a:lnTo>
                <a:lnTo>
                  <a:pt x="99060" y="213360"/>
                </a:lnTo>
                <a:lnTo>
                  <a:pt x="96520" y="213360"/>
                </a:lnTo>
                <a:lnTo>
                  <a:pt x="93980" y="212090"/>
                </a:lnTo>
                <a:lnTo>
                  <a:pt x="92710" y="209550"/>
                </a:lnTo>
                <a:lnTo>
                  <a:pt x="88900" y="196850"/>
                </a:lnTo>
                <a:lnTo>
                  <a:pt x="86360" y="190500"/>
                </a:lnTo>
                <a:lnTo>
                  <a:pt x="82550" y="184150"/>
                </a:lnTo>
                <a:lnTo>
                  <a:pt x="80010" y="177800"/>
                </a:lnTo>
                <a:lnTo>
                  <a:pt x="78740" y="172720"/>
                </a:lnTo>
                <a:lnTo>
                  <a:pt x="78740" y="167640"/>
                </a:lnTo>
                <a:lnTo>
                  <a:pt x="77470" y="161290"/>
                </a:lnTo>
                <a:lnTo>
                  <a:pt x="77470" y="154940"/>
                </a:lnTo>
                <a:lnTo>
                  <a:pt x="76200" y="147320"/>
                </a:lnTo>
                <a:lnTo>
                  <a:pt x="74930" y="139700"/>
                </a:lnTo>
                <a:lnTo>
                  <a:pt x="72390" y="130810"/>
                </a:lnTo>
                <a:lnTo>
                  <a:pt x="69850" y="123190"/>
                </a:lnTo>
                <a:lnTo>
                  <a:pt x="58420" y="91440"/>
                </a:lnTo>
                <a:lnTo>
                  <a:pt x="54610" y="82550"/>
                </a:lnTo>
                <a:lnTo>
                  <a:pt x="50800" y="74930"/>
                </a:lnTo>
                <a:lnTo>
                  <a:pt x="46990" y="68580"/>
                </a:lnTo>
                <a:lnTo>
                  <a:pt x="41910" y="60960"/>
                </a:lnTo>
                <a:lnTo>
                  <a:pt x="38100" y="54610"/>
                </a:lnTo>
                <a:lnTo>
                  <a:pt x="34290" y="45720"/>
                </a:lnTo>
                <a:lnTo>
                  <a:pt x="30480" y="39370"/>
                </a:lnTo>
                <a:lnTo>
                  <a:pt x="29210" y="34290"/>
                </a:lnTo>
                <a:lnTo>
                  <a:pt x="27940" y="27940"/>
                </a:lnTo>
                <a:lnTo>
                  <a:pt x="25400" y="22860"/>
                </a:lnTo>
                <a:lnTo>
                  <a:pt x="22860" y="19050"/>
                </a:lnTo>
                <a:lnTo>
                  <a:pt x="19050" y="13970"/>
                </a:lnTo>
                <a:lnTo>
                  <a:pt x="17780" y="10160"/>
                </a:lnTo>
                <a:lnTo>
                  <a:pt x="15240" y="5080"/>
                </a:lnTo>
                <a:lnTo>
                  <a:pt x="15240" y="1270"/>
                </a:lnTo>
                <a:lnTo>
                  <a:pt x="12700" y="0"/>
                </a:lnTo>
                <a:lnTo>
                  <a:pt x="10160" y="0"/>
                </a:lnTo>
                <a:lnTo>
                  <a:pt x="6350" y="1270"/>
                </a:lnTo>
                <a:lnTo>
                  <a:pt x="3810" y="5080"/>
                </a:lnTo>
                <a:lnTo>
                  <a:pt x="2540" y="11430"/>
                </a:lnTo>
                <a:lnTo>
                  <a:pt x="2540" y="17780"/>
                </a:lnTo>
                <a:lnTo>
                  <a:pt x="1270" y="22860"/>
                </a:lnTo>
                <a:lnTo>
                  <a:pt x="1270" y="27940"/>
                </a:lnTo>
                <a:lnTo>
                  <a:pt x="0" y="33020"/>
                </a:lnTo>
                <a:lnTo>
                  <a:pt x="0" y="46990"/>
                </a:lnTo>
                <a:lnTo>
                  <a:pt x="0" y="146050"/>
                </a:lnTo>
                <a:lnTo>
                  <a:pt x="1270" y="151130"/>
                </a:lnTo>
                <a:lnTo>
                  <a:pt x="3810" y="156210"/>
                </a:lnTo>
                <a:lnTo>
                  <a:pt x="6350" y="161290"/>
                </a:lnTo>
                <a:lnTo>
                  <a:pt x="10160" y="162560"/>
                </a:lnTo>
                <a:lnTo>
                  <a:pt x="13970" y="162560"/>
                </a:lnTo>
                <a:lnTo>
                  <a:pt x="17780" y="161290"/>
                </a:lnTo>
                <a:lnTo>
                  <a:pt x="20320" y="158750"/>
                </a:lnTo>
                <a:lnTo>
                  <a:pt x="21590" y="154940"/>
                </a:lnTo>
                <a:lnTo>
                  <a:pt x="22860" y="151130"/>
                </a:lnTo>
                <a:lnTo>
                  <a:pt x="25400" y="146050"/>
                </a:lnTo>
                <a:lnTo>
                  <a:pt x="31750" y="133350"/>
                </a:lnTo>
                <a:lnTo>
                  <a:pt x="34290" y="127000"/>
                </a:lnTo>
                <a:lnTo>
                  <a:pt x="35560" y="121920"/>
                </a:lnTo>
                <a:lnTo>
                  <a:pt x="35560" y="116840"/>
                </a:lnTo>
                <a:lnTo>
                  <a:pt x="38100" y="111760"/>
                </a:lnTo>
                <a:lnTo>
                  <a:pt x="40640" y="107950"/>
                </a:lnTo>
                <a:lnTo>
                  <a:pt x="44450" y="102870"/>
                </a:lnTo>
                <a:lnTo>
                  <a:pt x="46990" y="96520"/>
                </a:lnTo>
                <a:lnTo>
                  <a:pt x="48260" y="90170"/>
                </a:lnTo>
                <a:lnTo>
                  <a:pt x="48260" y="82550"/>
                </a:lnTo>
                <a:lnTo>
                  <a:pt x="49530" y="74930"/>
                </a:lnTo>
                <a:lnTo>
                  <a:pt x="49530" y="67310"/>
                </a:lnTo>
                <a:lnTo>
                  <a:pt x="50800" y="59690"/>
                </a:lnTo>
                <a:lnTo>
                  <a:pt x="52070" y="52070"/>
                </a:lnTo>
                <a:lnTo>
                  <a:pt x="54610" y="46990"/>
                </a:lnTo>
                <a:lnTo>
                  <a:pt x="62230" y="34290"/>
                </a:lnTo>
                <a:lnTo>
                  <a:pt x="62230" y="34290"/>
                </a:lnTo>
                <a:lnTo>
                  <a:pt x="63500" y="38100"/>
                </a:lnTo>
                <a:lnTo>
                  <a:pt x="63500" y="43180"/>
                </a:lnTo>
                <a:lnTo>
                  <a:pt x="63500" y="54610"/>
                </a:lnTo>
                <a:lnTo>
                  <a:pt x="64770" y="60960"/>
                </a:lnTo>
                <a:lnTo>
                  <a:pt x="67310" y="66040"/>
                </a:lnTo>
                <a:lnTo>
                  <a:pt x="69850" y="71120"/>
                </a:lnTo>
                <a:lnTo>
                  <a:pt x="72390" y="76200"/>
                </a:lnTo>
                <a:lnTo>
                  <a:pt x="73660" y="80010"/>
                </a:lnTo>
                <a:lnTo>
                  <a:pt x="74930" y="85090"/>
                </a:lnTo>
                <a:lnTo>
                  <a:pt x="76200" y="91440"/>
                </a:lnTo>
                <a:lnTo>
                  <a:pt x="78740" y="97790"/>
                </a:lnTo>
                <a:lnTo>
                  <a:pt x="82550" y="105410"/>
                </a:lnTo>
                <a:lnTo>
                  <a:pt x="85090" y="107950"/>
                </a:lnTo>
                <a:lnTo>
                  <a:pt x="86360" y="109220"/>
                </a:lnTo>
                <a:lnTo>
                  <a:pt x="86360" y="107950"/>
                </a:lnTo>
                <a:lnTo>
                  <a:pt x="87630" y="105410"/>
                </a:lnTo>
                <a:lnTo>
                  <a:pt x="87630" y="100330"/>
                </a:lnTo>
                <a:lnTo>
                  <a:pt x="88900" y="93980"/>
                </a:lnTo>
                <a:lnTo>
                  <a:pt x="90170" y="87630"/>
                </a:lnTo>
                <a:lnTo>
                  <a:pt x="92710" y="82550"/>
                </a:lnTo>
                <a:lnTo>
                  <a:pt x="95250" y="78740"/>
                </a:lnTo>
                <a:lnTo>
                  <a:pt x="97790" y="73660"/>
                </a:lnTo>
                <a:lnTo>
                  <a:pt x="99060" y="68580"/>
                </a:lnTo>
                <a:lnTo>
                  <a:pt x="101600" y="43180"/>
                </a:lnTo>
              </a:path>
            </a:pathLst>
          </a:custGeom>
          <a:ln w="381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latin typeface="Arial" pitchFamily="34" charset="0"/>
              <a:cs typeface="Arial" pitchFamily="34" charset="0"/>
            </a:endParaRPr>
          </a:p>
        </p:txBody>
      </p:sp>
      <p:pic>
        <p:nvPicPr>
          <p:cNvPr id="15" name="Picture 1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6205" y="78517"/>
            <a:ext cx="3950970" cy="78516"/>
          </a:xfrm>
          <a:prstGeom prst="rect">
            <a:avLst/>
          </a:prstGeom>
          <a:solidFill>
            <a:scrgbClr r="0" g="0" b="0">
              <a:alpha val="0"/>
            </a:scrgbClr>
          </a:solidFill>
        </p:spPr>
      </p:pic>
      <p:sp>
        <p:nvSpPr>
          <p:cNvPr id="16" name="Rectangle 15"/>
          <p:cNvSpPr/>
          <p:nvPr/>
        </p:nvSpPr>
        <p:spPr>
          <a:xfrm>
            <a:off x="3472475" y="2292510"/>
            <a:ext cx="127097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(3,-2)</a:t>
            </a:r>
          </a:p>
        </p:txBody>
      </p:sp>
      <p:sp>
        <p:nvSpPr>
          <p:cNvPr id="17" name="Rectangle 16"/>
          <p:cNvSpPr/>
          <p:nvPr/>
        </p:nvSpPr>
        <p:spPr>
          <a:xfrm>
            <a:off x="3472475" y="2841893"/>
            <a:ext cx="1270975" cy="485243"/>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(-2,0)</a:t>
            </a:r>
          </a:p>
        </p:txBody>
      </p:sp>
      <p:sp>
        <p:nvSpPr>
          <p:cNvPr id="18" name="Rectangle 17"/>
          <p:cNvSpPr/>
          <p:nvPr/>
        </p:nvSpPr>
        <p:spPr>
          <a:xfrm>
            <a:off x="3472474" y="3346045"/>
            <a:ext cx="110980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(3,0)</a:t>
            </a:r>
          </a:p>
        </p:txBody>
      </p:sp>
      <p:sp>
        <p:nvSpPr>
          <p:cNvPr id="19" name="TextBox 18"/>
          <p:cNvSpPr txBox="1"/>
          <p:nvPr/>
        </p:nvSpPr>
        <p:spPr>
          <a:xfrm>
            <a:off x="2927239" y="2298295"/>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20" name="TextBox 19"/>
          <p:cNvSpPr txBox="1"/>
          <p:nvPr/>
        </p:nvSpPr>
        <p:spPr>
          <a:xfrm>
            <a:off x="2935814" y="2850745"/>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1" name="TextBox 20"/>
          <p:cNvSpPr txBox="1"/>
          <p:nvPr/>
        </p:nvSpPr>
        <p:spPr>
          <a:xfrm>
            <a:off x="2923905" y="3364954"/>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2" name="Oval 21"/>
          <p:cNvSpPr/>
          <p:nvPr/>
        </p:nvSpPr>
        <p:spPr>
          <a:xfrm>
            <a:off x="2151675" y="234429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Oval 22"/>
          <p:cNvSpPr/>
          <p:nvPr/>
        </p:nvSpPr>
        <p:spPr>
          <a:xfrm>
            <a:off x="2154320" y="286979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4" name="Oval 23"/>
          <p:cNvSpPr/>
          <p:nvPr/>
        </p:nvSpPr>
        <p:spPr>
          <a:xfrm>
            <a:off x="2137615" y="338795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Oval 24"/>
          <p:cNvSpPr/>
          <p:nvPr/>
        </p:nvSpPr>
        <p:spPr>
          <a:xfrm>
            <a:off x="2142808" y="389141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TextBox 25"/>
          <p:cNvSpPr txBox="1"/>
          <p:nvPr/>
        </p:nvSpPr>
        <p:spPr>
          <a:xfrm>
            <a:off x="2929972" y="3842936"/>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7" name="Rectangle 26"/>
          <p:cNvSpPr/>
          <p:nvPr/>
        </p:nvSpPr>
        <p:spPr>
          <a:xfrm>
            <a:off x="3457663" y="3845114"/>
            <a:ext cx="128578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(0,-2)</a:t>
            </a:r>
          </a:p>
        </p:txBody>
      </p:sp>
    </p:spTree>
    <p:extLst>
      <p:ext uri="{BB962C8B-B14F-4D97-AF65-F5344CB8AC3E}">
        <p14:creationId xmlns:p14="http://schemas.microsoft.com/office/powerpoint/2010/main" val="2035284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2" name="Group 41"/>
          <p:cNvGrpSpPr/>
          <p:nvPr/>
        </p:nvGrpSpPr>
        <p:grpSpPr>
          <a:xfrm>
            <a:off x="736521" y="1041400"/>
            <a:ext cx="10903029" cy="5334060"/>
            <a:chOff x="736521" y="1041400"/>
            <a:chExt cx="10903029" cy="5334060"/>
          </a:xfrm>
        </p:grpSpPr>
        <p:sp>
          <p:nvSpPr>
            <p:cNvPr id="2" name="TextBox 1"/>
            <p:cNvSpPr txBox="1"/>
            <p:nvPr/>
          </p:nvSpPr>
          <p:spPr>
            <a:xfrm>
              <a:off x="2847023" y="1041400"/>
              <a:ext cx="6013609"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There are two different ways to draw </a:t>
              </a:r>
            </a:p>
            <a:p>
              <a:r>
                <a:rPr lang="en-US" sz="2400" b="1" dirty="0" smtClean="0">
                  <a:solidFill>
                    <a:srgbClr val="0000FF"/>
                  </a:solidFill>
                  <a:latin typeface="Arial" pitchFamily="34" charset="0"/>
                  <a:cs typeface="Arial" pitchFamily="34" charset="0"/>
                </a:rPr>
                <a:t>2 lines in the same plane</a:t>
              </a:r>
              <a:endParaRPr lang="en-US" sz="2400" b="1" dirty="0">
                <a:solidFill>
                  <a:srgbClr val="0000FF"/>
                </a:solidFill>
                <a:latin typeface="Arial" pitchFamily="34" charset="0"/>
                <a:cs typeface="Arial" pitchFamily="34" charset="0"/>
              </a:endParaRPr>
            </a:p>
          </p:txBody>
        </p:sp>
        <p:sp>
          <p:nvSpPr>
            <p:cNvPr id="4" name="Freeform 3"/>
            <p:cNvSpPr/>
            <p:nvPr/>
          </p:nvSpPr>
          <p:spPr>
            <a:xfrm>
              <a:off x="1459469" y="2836473"/>
              <a:ext cx="3093959" cy="1088176"/>
            </a:xfrm>
            <a:custGeom>
              <a:avLst/>
              <a:gdLst/>
              <a:ahLst/>
              <a:cxnLst/>
              <a:rect l="0" t="0" r="0" b="0"/>
              <a:pathLst>
                <a:path w="2705101" h="1244601">
                  <a:moveTo>
                    <a:pt x="0" y="1244600"/>
                  </a:moveTo>
                  <a:lnTo>
                    <a:pt x="608838" y="0"/>
                  </a:lnTo>
                  <a:lnTo>
                    <a:pt x="2705100" y="0"/>
                  </a:lnTo>
                  <a:lnTo>
                    <a:pt x="2096262" y="1244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nvGrpSpPr>
            <p:cNvPr id="10" name="Group 9"/>
            <p:cNvGrpSpPr/>
            <p:nvPr/>
          </p:nvGrpSpPr>
          <p:grpSpPr>
            <a:xfrm>
              <a:off x="7690962" y="2769850"/>
              <a:ext cx="3093959" cy="1088176"/>
              <a:chOff x="6324600" y="1435100"/>
              <a:chExt cx="2705101" cy="1244601"/>
            </a:xfrm>
          </p:grpSpPr>
          <p:sp>
            <p:nvSpPr>
              <p:cNvPr id="5" name="Freeform 4"/>
              <p:cNvSpPr/>
              <p:nvPr/>
            </p:nvSpPr>
            <p:spPr>
              <a:xfrm>
                <a:off x="6324600" y="1435100"/>
                <a:ext cx="2705101" cy="1244601"/>
              </a:xfrm>
              <a:custGeom>
                <a:avLst/>
                <a:gdLst/>
                <a:ahLst/>
                <a:cxnLst/>
                <a:rect l="0" t="0" r="0" b="0"/>
                <a:pathLst>
                  <a:path w="2705101" h="1244601">
                    <a:moveTo>
                      <a:pt x="0" y="1244600"/>
                    </a:moveTo>
                    <a:lnTo>
                      <a:pt x="608838" y="0"/>
                    </a:lnTo>
                    <a:lnTo>
                      <a:pt x="2705100" y="0"/>
                    </a:lnTo>
                    <a:lnTo>
                      <a:pt x="2096262" y="1244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6" name="Straight Connector 5"/>
              <p:cNvCxnSpPr/>
              <p:nvPr/>
            </p:nvCxnSpPr>
            <p:spPr>
              <a:xfrm flipV="1">
                <a:off x="7073900" y="1562100"/>
                <a:ext cx="1295400" cy="2794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05700" y="1917700"/>
                <a:ext cx="850900" cy="2540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7493000" y="1905000"/>
                <a:ext cx="850900" cy="2667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972300" y="1574800"/>
                <a:ext cx="1346200" cy="2921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H="1">
              <a:off x="5105400" y="2336800"/>
              <a:ext cx="1089422" cy="521880"/>
            </a:xfrm>
            <a:prstGeom prst="line">
              <a:avLst/>
            </a:prstGeom>
            <a:ln w="38100" cap="flat" cmpd="sng" algn="ctr">
              <a:solidFill>
                <a:srgbClr val="00005E"/>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27232" y="2359008"/>
              <a:ext cx="1191101" cy="466361"/>
            </a:xfrm>
            <a:prstGeom prst="line">
              <a:avLst/>
            </a:prstGeom>
            <a:ln w="38100" cap="flat" cmpd="sng" algn="ctr">
              <a:solidFill>
                <a:srgbClr val="00005E"/>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574757" y="4279970"/>
              <a:ext cx="3093959" cy="1088176"/>
              <a:chOff x="6223000" y="3162300"/>
              <a:chExt cx="2705101" cy="1244601"/>
            </a:xfrm>
          </p:grpSpPr>
          <p:sp>
            <p:nvSpPr>
              <p:cNvPr id="13" name="Freeform 12"/>
              <p:cNvSpPr/>
              <p:nvPr/>
            </p:nvSpPr>
            <p:spPr>
              <a:xfrm>
                <a:off x="6223000" y="3162300"/>
                <a:ext cx="2705101" cy="1244601"/>
              </a:xfrm>
              <a:custGeom>
                <a:avLst/>
                <a:gdLst/>
                <a:ahLst/>
                <a:cxnLst/>
                <a:rect l="0" t="0" r="0" b="0"/>
                <a:pathLst>
                  <a:path w="2705101" h="1244601">
                    <a:moveTo>
                      <a:pt x="0" y="1244600"/>
                    </a:moveTo>
                    <a:lnTo>
                      <a:pt x="608838" y="0"/>
                    </a:lnTo>
                    <a:lnTo>
                      <a:pt x="2705100" y="0"/>
                    </a:lnTo>
                    <a:lnTo>
                      <a:pt x="2096262" y="1244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14" name="Straight Connector 13"/>
              <p:cNvCxnSpPr/>
              <p:nvPr/>
            </p:nvCxnSpPr>
            <p:spPr>
              <a:xfrm flipV="1">
                <a:off x="6972300" y="3289300"/>
                <a:ext cx="1295400" cy="2794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04100" y="3644900"/>
                <a:ext cx="850900" cy="2540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391400" y="3632200"/>
                <a:ext cx="850900" cy="2667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870700" y="3302000"/>
                <a:ext cx="1346200" cy="292100"/>
              </a:xfrm>
              <a:prstGeom prst="line">
                <a:avLst/>
              </a:prstGeom>
              <a:ln w="254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flipH="1" flipV="1">
              <a:off x="8248650" y="4532443"/>
              <a:ext cx="682704" cy="166557"/>
            </a:xfrm>
            <a:prstGeom prst="line">
              <a:avLst/>
            </a:prstGeom>
            <a:ln w="38100" cap="flat" cmpd="sng" algn="ctr">
              <a:solidFill>
                <a:srgbClr val="00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80121" y="4268866"/>
              <a:ext cx="6061709" cy="1294637"/>
              <a:chOff x="457198" y="3149600"/>
              <a:chExt cx="5299855" cy="1480739"/>
            </a:xfrm>
          </p:grpSpPr>
          <p:sp>
            <p:nvSpPr>
              <p:cNvPr id="21" name="TextBox 20"/>
              <p:cNvSpPr txBox="1"/>
              <p:nvPr/>
            </p:nvSpPr>
            <p:spPr>
              <a:xfrm>
                <a:off x="495300" y="3149600"/>
                <a:ext cx="4251585" cy="809645"/>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Parallel lines are always </a:t>
                </a:r>
                <a:r>
                  <a:rPr lang="en-US" sz="2000" b="1" dirty="0" smtClean="0">
                    <a:solidFill>
                      <a:srgbClr val="FF0000"/>
                    </a:solidFill>
                    <a:latin typeface="Arial" pitchFamily="34" charset="0"/>
                    <a:cs typeface="Arial" pitchFamily="34" charset="0"/>
                  </a:rPr>
                  <a:t>coplanar</a:t>
                </a:r>
                <a:r>
                  <a:rPr lang="en-US" sz="2000" b="1" dirty="0" smtClean="0">
                    <a:solidFill>
                      <a:srgbClr val="0000FF"/>
                    </a:solidFill>
                    <a:latin typeface="Arial" pitchFamily="34" charset="0"/>
                    <a:cs typeface="Arial" pitchFamily="34" charset="0"/>
                  </a:rPr>
                  <a:t>.</a:t>
                </a:r>
              </a:p>
              <a:p>
                <a:r>
                  <a:rPr lang="en-US" sz="2000" b="1" dirty="0" smtClean="0">
                    <a:solidFill>
                      <a:srgbClr val="0000FF"/>
                    </a:solidFill>
                    <a:latin typeface="Arial" pitchFamily="34" charset="0"/>
                    <a:cs typeface="Arial" pitchFamily="34" charset="0"/>
                  </a:rPr>
                  <a:t>In geometry, the symbol </a:t>
                </a:r>
                <a:r>
                  <a:rPr lang="en-US" sz="2000" b="1" dirty="0" smtClean="0">
                    <a:solidFill>
                      <a:srgbClr val="FF0000"/>
                    </a:solidFill>
                    <a:latin typeface="Arial" pitchFamily="34" charset="0"/>
                    <a:cs typeface="Arial" pitchFamily="34" charset="0"/>
                  </a:rPr>
                  <a:t>II </a:t>
                </a:r>
                <a:endParaRPr lang="en-US" sz="2000" b="1" dirty="0">
                  <a:solidFill>
                    <a:srgbClr val="FF0000"/>
                  </a:solidFill>
                  <a:latin typeface="Arial" pitchFamily="34" charset="0"/>
                  <a:cs typeface="Arial" pitchFamily="34" charset="0"/>
                </a:endParaRPr>
              </a:p>
            </p:txBody>
          </p:sp>
          <p:sp>
            <p:nvSpPr>
              <p:cNvPr id="22" name="TextBox 21"/>
              <p:cNvSpPr txBox="1"/>
              <p:nvPr/>
            </p:nvSpPr>
            <p:spPr>
              <a:xfrm>
                <a:off x="3217055" y="3489046"/>
                <a:ext cx="2539998" cy="457625"/>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 means </a:t>
                </a:r>
                <a:r>
                  <a:rPr lang="en-US" sz="2000" b="1" i="1" dirty="0" smtClean="0">
                    <a:solidFill>
                      <a:srgbClr val="FF0000"/>
                    </a:solidFill>
                    <a:latin typeface="Arial" pitchFamily="34" charset="0"/>
                    <a:cs typeface="Arial" pitchFamily="34" charset="0"/>
                  </a:rPr>
                  <a:t>is parallel to</a:t>
                </a:r>
                <a:r>
                  <a:rPr lang="en-US" sz="2000" b="1" i="1" dirty="0" smtClean="0">
                    <a:solidFill>
                      <a:srgbClr val="0000FF"/>
                    </a:solidFill>
                    <a:latin typeface="Arial" pitchFamily="34" charset="0"/>
                    <a:cs typeface="Arial" pitchFamily="34" charset="0"/>
                  </a:rPr>
                  <a:t> .</a:t>
                </a:r>
                <a:endParaRPr lang="en-US" sz="2000" b="1" i="1" dirty="0">
                  <a:solidFill>
                    <a:srgbClr val="0000FF"/>
                  </a:solidFill>
                  <a:latin typeface="Arial" pitchFamily="34" charset="0"/>
                  <a:cs typeface="Arial" pitchFamily="34" charset="0"/>
                </a:endParaRPr>
              </a:p>
            </p:txBody>
          </p:sp>
          <p:sp>
            <p:nvSpPr>
              <p:cNvPr id="23" name="TextBox 22"/>
              <p:cNvSpPr txBox="1"/>
              <p:nvPr/>
            </p:nvSpPr>
            <p:spPr>
              <a:xfrm>
                <a:off x="457198" y="4172714"/>
                <a:ext cx="4524116" cy="457625"/>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k || m  </a:t>
                </a:r>
                <a:r>
                  <a:rPr lang="en-US" sz="2000" b="1" dirty="0" smtClean="0">
                    <a:solidFill>
                      <a:srgbClr val="0000FF"/>
                    </a:solidFill>
                    <a:latin typeface="Arial" pitchFamily="34" charset="0"/>
                    <a:cs typeface="Arial" pitchFamily="34" charset="0"/>
                  </a:rPr>
                  <a:t>means line k is parallel to line m.</a:t>
                </a:r>
                <a:endParaRPr lang="en-US" sz="2000" b="1" dirty="0">
                  <a:solidFill>
                    <a:srgbClr val="0000FF"/>
                  </a:solidFill>
                  <a:latin typeface="Arial" pitchFamily="34" charset="0"/>
                  <a:cs typeface="Arial" pitchFamily="34" charset="0"/>
                </a:endParaRPr>
              </a:p>
            </p:txBody>
          </p:sp>
        </p:grpSp>
        <p:sp>
          <p:nvSpPr>
            <p:cNvPr id="25" name="TextBox 24"/>
            <p:cNvSpPr txBox="1"/>
            <p:nvPr/>
          </p:nvSpPr>
          <p:spPr>
            <a:xfrm>
              <a:off x="3304662" y="2765926"/>
              <a:ext cx="328875" cy="461665"/>
            </a:xfrm>
            <a:prstGeom prst="rect">
              <a:avLst/>
            </a:prstGeom>
            <a:noFill/>
          </p:spPr>
          <p:txBody>
            <a:bodyPr vert="horz" wrap="square" rtlCol="0">
              <a:spAutoFit/>
            </a:bodyPr>
            <a:lstStyle/>
            <a:p>
              <a:r>
                <a:rPr lang="en-US" sz="2400" b="1" i="1" dirty="0" smtClean="0">
                  <a:solidFill>
                    <a:srgbClr val="000000"/>
                  </a:solidFill>
                  <a:latin typeface="Arial" pitchFamily="34" charset="0"/>
                  <a:cs typeface="Arial" pitchFamily="34" charset="0"/>
                </a:rPr>
                <a:t>k</a:t>
              </a:r>
              <a:endParaRPr lang="en-US" sz="2400" b="1" i="1" dirty="0">
                <a:solidFill>
                  <a:srgbClr val="000000"/>
                </a:solidFill>
                <a:latin typeface="Arial" pitchFamily="34" charset="0"/>
                <a:cs typeface="Arial" pitchFamily="34" charset="0"/>
              </a:endParaRPr>
            </a:p>
          </p:txBody>
        </p:sp>
        <p:sp>
          <p:nvSpPr>
            <p:cNvPr id="26" name="TextBox 25"/>
            <p:cNvSpPr txBox="1"/>
            <p:nvPr/>
          </p:nvSpPr>
          <p:spPr>
            <a:xfrm>
              <a:off x="3885248" y="2921959"/>
              <a:ext cx="551974" cy="461665"/>
            </a:xfrm>
            <a:prstGeom prst="rect">
              <a:avLst/>
            </a:prstGeom>
            <a:noFill/>
          </p:spPr>
          <p:txBody>
            <a:bodyPr vert="horz" rtlCol="0">
              <a:spAutoFit/>
            </a:bodyPr>
            <a:lstStyle/>
            <a:p>
              <a:r>
                <a:rPr lang="en-US" sz="2400" b="1" i="1" smtClean="0">
                  <a:solidFill>
                    <a:srgbClr val="000000"/>
                  </a:solidFill>
                  <a:latin typeface="Arial" pitchFamily="34" charset="0"/>
                  <a:cs typeface="Arial" pitchFamily="34" charset="0"/>
                </a:rPr>
                <a:t>m</a:t>
              </a:r>
              <a:endParaRPr lang="en-US" sz="2400" b="1" i="1">
                <a:solidFill>
                  <a:srgbClr val="000000"/>
                </a:solidFill>
                <a:latin typeface="Arial" pitchFamily="34" charset="0"/>
                <a:cs typeface="Arial" pitchFamily="34" charset="0"/>
              </a:endParaRPr>
            </a:p>
          </p:txBody>
        </p:sp>
        <p:cxnSp>
          <p:nvCxnSpPr>
            <p:cNvPr id="27" name="Straight Connector 26"/>
            <p:cNvCxnSpPr/>
            <p:nvPr/>
          </p:nvCxnSpPr>
          <p:spPr>
            <a:xfrm flipV="1">
              <a:off x="2796756" y="3258418"/>
              <a:ext cx="1016794" cy="433049"/>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087690" y="2672481"/>
              <a:ext cx="551974" cy="461665"/>
            </a:xfrm>
            <a:prstGeom prst="rect">
              <a:avLst/>
            </a:prstGeom>
            <a:noFill/>
          </p:spPr>
          <p:txBody>
            <a:bodyPr vert="horz" rtlCol="0">
              <a:spAutoFit/>
            </a:bodyPr>
            <a:lstStyle/>
            <a:p>
              <a:r>
                <a:rPr lang="en-US" sz="2400" b="1" i="1" dirty="0" smtClean="0">
                  <a:solidFill>
                    <a:srgbClr val="000000"/>
                  </a:solidFill>
                  <a:latin typeface="Arial" pitchFamily="34" charset="0"/>
                  <a:cs typeface="Arial" pitchFamily="34" charset="0"/>
                </a:rPr>
                <a:t>n</a:t>
              </a:r>
              <a:endParaRPr lang="en-US" sz="2400" b="1" i="1" dirty="0">
                <a:solidFill>
                  <a:srgbClr val="000000"/>
                </a:solidFill>
                <a:latin typeface="Arial" pitchFamily="34" charset="0"/>
                <a:cs typeface="Arial" pitchFamily="34" charset="0"/>
              </a:endParaRPr>
            </a:p>
          </p:txBody>
        </p:sp>
        <p:sp>
          <p:nvSpPr>
            <p:cNvPr id="29" name="TextBox 28"/>
            <p:cNvSpPr txBox="1"/>
            <p:nvPr/>
          </p:nvSpPr>
          <p:spPr>
            <a:xfrm>
              <a:off x="9792611" y="3351009"/>
              <a:ext cx="551974" cy="461665"/>
            </a:xfrm>
            <a:prstGeom prst="rect">
              <a:avLst/>
            </a:prstGeom>
            <a:noFill/>
          </p:spPr>
          <p:txBody>
            <a:bodyPr vert="horz" rtlCol="0">
              <a:spAutoFit/>
            </a:bodyPr>
            <a:lstStyle/>
            <a:p>
              <a:r>
                <a:rPr lang="en-US" sz="2400" b="1" i="1" dirty="0" smtClean="0">
                  <a:solidFill>
                    <a:srgbClr val="000000"/>
                  </a:solidFill>
                  <a:latin typeface="Arial" pitchFamily="34" charset="0"/>
                  <a:cs typeface="Arial" pitchFamily="34" charset="0"/>
                </a:rPr>
                <a:t>p</a:t>
              </a:r>
              <a:endParaRPr lang="en-US" sz="2400" b="1" i="1" dirty="0">
                <a:solidFill>
                  <a:srgbClr val="000000"/>
                </a:solidFill>
                <a:latin typeface="Arial" pitchFamily="34" charset="0"/>
                <a:cs typeface="Arial" pitchFamily="34" charset="0"/>
              </a:endParaRPr>
            </a:p>
          </p:txBody>
        </p:sp>
        <p:sp>
          <p:nvSpPr>
            <p:cNvPr id="30" name="TextBox 29"/>
            <p:cNvSpPr txBox="1"/>
            <p:nvPr/>
          </p:nvSpPr>
          <p:spPr>
            <a:xfrm>
              <a:off x="9959686" y="4187556"/>
              <a:ext cx="551974" cy="461665"/>
            </a:xfrm>
            <a:prstGeom prst="rect">
              <a:avLst/>
            </a:prstGeom>
            <a:noFill/>
          </p:spPr>
          <p:txBody>
            <a:bodyPr vert="horz" rtlCol="0">
              <a:spAutoFit/>
            </a:bodyPr>
            <a:lstStyle/>
            <a:p>
              <a:r>
                <a:rPr lang="en-US" sz="2400" b="1" i="1" dirty="0" smtClean="0">
                  <a:solidFill>
                    <a:srgbClr val="000000"/>
                  </a:solidFill>
                  <a:latin typeface="Arial" pitchFamily="34" charset="0"/>
                  <a:cs typeface="Arial" pitchFamily="34" charset="0"/>
                </a:rPr>
                <a:t>n</a:t>
              </a:r>
              <a:endParaRPr lang="en-US" sz="2400" b="1" i="1" dirty="0">
                <a:solidFill>
                  <a:srgbClr val="000000"/>
                </a:solidFill>
                <a:latin typeface="Arial" pitchFamily="34" charset="0"/>
                <a:cs typeface="Arial" pitchFamily="34" charset="0"/>
              </a:endParaRPr>
            </a:p>
          </p:txBody>
        </p:sp>
        <p:sp>
          <p:nvSpPr>
            <p:cNvPr id="31" name="TextBox 30"/>
            <p:cNvSpPr txBox="1"/>
            <p:nvPr/>
          </p:nvSpPr>
          <p:spPr>
            <a:xfrm>
              <a:off x="9696450" y="4851400"/>
              <a:ext cx="551974" cy="461665"/>
            </a:xfrm>
            <a:prstGeom prst="rect">
              <a:avLst/>
            </a:prstGeom>
            <a:noFill/>
          </p:spPr>
          <p:txBody>
            <a:bodyPr vert="horz" rtlCol="0">
              <a:spAutoFit/>
            </a:bodyPr>
            <a:lstStyle/>
            <a:p>
              <a:r>
                <a:rPr lang="en-US" sz="2400" b="1" i="1" smtClean="0">
                  <a:solidFill>
                    <a:srgbClr val="000000"/>
                  </a:solidFill>
                  <a:latin typeface="Arial" pitchFamily="34" charset="0"/>
                  <a:cs typeface="Arial" pitchFamily="34" charset="0"/>
                </a:rPr>
                <a:t>p</a:t>
              </a:r>
              <a:endParaRPr lang="en-US" sz="2400" b="1" i="1">
                <a:solidFill>
                  <a:srgbClr val="000000"/>
                </a:solidFill>
                <a:latin typeface="Arial" pitchFamily="34" charset="0"/>
                <a:cs typeface="Arial" pitchFamily="34" charset="0"/>
              </a:endParaRPr>
            </a:p>
          </p:txBody>
        </p:sp>
        <p:cxnSp>
          <p:nvCxnSpPr>
            <p:cNvPr id="32" name="Straight Connector 31"/>
            <p:cNvCxnSpPr/>
            <p:nvPr/>
          </p:nvCxnSpPr>
          <p:spPr>
            <a:xfrm flipH="1" flipV="1">
              <a:off x="9070896" y="3924647"/>
              <a:ext cx="624602" cy="288699"/>
            </a:xfrm>
            <a:prstGeom prst="line">
              <a:avLst/>
            </a:prstGeom>
            <a:ln w="38100" cap="flat" cmpd="sng" algn="ctr">
              <a:solidFill>
                <a:srgbClr val="00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191250" y="5670550"/>
              <a:ext cx="5016621"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Intersecting lines are always </a:t>
              </a:r>
              <a:r>
                <a:rPr lang="en-US" sz="2000" b="1" dirty="0" smtClean="0">
                  <a:solidFill>
                    <a:srgbClr val="FF0000"/>
                  </a:solidFill>
                  <a:latin typeface="Arial" pitchFamily="34" charset="0"/>
                  <a:cs typeface="Arial" pitchFamily="34" charset="0"/>
                </a:rPr>
                <a:t>coplanar</a:t>
              </a:r>
              <a:r>
                <a:rPr lang="en-US" sz="2000" b="1" dirty="0" smtClean="0">
                  <a:solidFill>
                    <a:srgbClr val="0000FF"/>
                  </a:solidFill>
                  <a:latin typeface="Arial" pitchFamily="34" charset="0"/>
                  <a:cs typeface="Arial" pitchFamily="34" charset="0"/>
                </a:rPr>
                <a:t>.</a:t>
              </a:r>
            </a:p>
          </p:txBody>
        </p:sp>
        <p:sp>
          <p:nvSpPr>
            <p:cNvPr id="34" name="TextBox 33"/>
            <p:cNvSpPr txBox="1"/>
            <p:nvPr/>
          </p:nvSpPr>
          <p:spPr>
            <a:xfrm>
              <a:off x="6173630" y="5975350"/>
              <a:ext cx="5465920" cy="400110"/>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n || p  </a:t>
              </a:r>
              <a:r>
                <a:rPr lang="en-US" sz="2000" b="1" dirty="0" smtClean="0">
                  <a:solidFill>
                    <a:srgbClr val="0000FF"/>
                  </a:solidFill>
                  <a:latin typeface="Arial" pitchFamily="34" charset="0"/>
                  <a:cs typeface="Arial" pitchFamily="34" charset="0"/>
                </a:rPr>
                <a:t>means line </a:t>
              </a:r>
              <a:r>
                <a:rPr lang="en-US" sz="2000" b="1" i="1" dirty="0" smtClean="0">
                  <a:solidFill>
                    <a:srgbClr val="0000FF"/>
                  </a:solidFill>
                  <a:latin typeface="Arial" pitchFamily="34" charset="0"/>
                  <a:cs typeface="Arial" pitchFamily="34" charset="0"/>
                </a:rPr>
                <a:t>n</a:t>
              </a:r>
              <a:r>
                <a:rPr lang="en-US" sz="2000" b="1" dirty="0" smtClean="0">
                  <a:solidFill>
                    <a:srgbClr val="0000FF"/>
                  </a:solidFill>
                  <a:latin typeface="Arial" pitchFamily="34" charset="0"/>
                  <a:cs typeface="Arial" pitchFamily="34" charset="0"/>
                </a:rPr>
                <a:t> is not parallel to line p.</a:t>
              </a:r>
              <a:endParaRPr lang="en-US" sz="2000" b="1" dirty="0">
                <a:solidFill>
                  <a:srgbClr val="0000FF"/>
                </a:solidFill>
                <a:latin typeface="Arial" pitchFamily="34" charset="0"/>
                <a:cs typeface="Arial" pitchFamily="34" charset="0"/>
              </a:endParaRPr>
            </a:p>
          </p:txBody>
        </p:sp>
        <p:cxnSp>
          <p:nvCxnSpPr>
            <p:cNvPr id="35" name="Straight Connector 34"/>
            <p:cNvCxnSpPr/>
            <p:nvPr/>
          </p:nvCxnSpPr>
          <p:spPr>
            <a:xfrm>
              <a:off x="6444097" y="6173630"/>
              <a:ext cx="159782" cy="66623"/>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381250" y="3047445"/>
              <a:ext cx="958691" cy="410842"/>
            </a:xfrm>
            <a:prstGeom prst="line">
              <a:avLst/>
            </a:prstGeom>
            <a:ln w="254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36521" y="5571706"/>
              <a:ext cx="5530929"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The red arrows on the diagram indicate that lines are parallel.</a:t>
              </a:r>
              <a:endParaRPr lang="en-US" sz="2000" b="1" dirty="0">
                <a:solidFill>
                  <a:srgbClr val="0000FF"/>
                </a:solidFill>
                <a:latin typeface="Arial" pitchFamily="34" charset="0"/>
                <a:cs typeface="Arial" pitchFamily="34" charset="0"/>
              </a:endParaRPr>
            </a:p>
          </p:txBody>
        </p:sp>
        <p:sp>
          <p:nvSpPr>
            <p:cNvPr id="41" name="Oval 40"/>
            <p:cNvSpPr/>
            <p:nvPr/>
          </p:nvSpPr>
          <p:spPr>
            <a:xfrm>
              <a:off x="8562651" y="459030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ight Arrow 19"/>
          <p:cNvSpPr/>
          <p:nvPr/>
        </p:nvSpPr>
        <p:spPr>
          <a:xfrm rot="-1200000">
            <a:off x="3515673" y="3324178"/>
            <a:ext cx="64632" cy="978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200000">
            <a:off x="2985591" y="3130964"/>
            <a:ext cx="64632" cy="978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0246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41839" y="363648"/>
            <a:ext cx="7393543" cy="7992952"/>
          </a:xfrm>
          <a:prstGeom prst="rect">
            <a:avLst/>
          </a:prstGeom>
          <a:solidFill>
            <a:scrgbClr r="0" g="0" b="0">
              <a:alpha val="0"/>
            </a:scrgbClr>
          </a:solidFill>
        </p:spPr>
      </p:pic>
      <p:cxnSp>
        <p:nvCxnSpPr>
          <p:cNvPr id="3" name="Straight Connector 2"/>
          <p:cNvCxnSpPr/>
          <p:nvPr/>
        </p:nvCxnSpPr>
        <p:spPr>
          <a:xfrm flipV="1">
            <a:off x="2543722" y="2672025"/>
            <a:ext cx="2411254" cy="3093539"/>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180582" y="2059599"/>
            <a:ext cx="1960959" cy="420847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42130" y="1698424"/>
            <a:ext cx="5766674"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When the line passes through the origin, point (0,0) is a x-intercept and y-intercept at same time.</a:t>
            </a:r>
            <a:endParaRPr lang="en-US" sz="2400" b="1" dirty="0">
              <a:solidFill>
                <a:srgbClr val="0000FF"/>
              </a:solidFill>
              <a:latin typeface="Arial" pitchFamily="34" charset="0"/>
              <a:cs typeface="Arial" pitchFamily="34" charset="0"/>
            </a:endParaRPr>
          </a:p>
        </p:txBody>
      </p:sp>
      <p:sp>
        <p:nvSpPr>
          <p:cNvPr id="6" name="Oval 5"/>
          <p:cNvSpPr/>
          <p:nvPr/>
        </p:nvSpPr>
        <p:spPr>
          <a:xfrm>
            <a:off x="3627189" y="4314428"/>
            <a:ext cx="43577" cy="4711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7" name="Oval 6"/>
          <p:cNvSpPr/>
          <p:nvPr/>
        </p:nvSpPr>
        <p:spPr>
          <a:xfrm>
            <a:off x="3220471" y="4330131"/>
            <a:ext cx="43577" cy="4711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8" name="Oval 7"/>
          <p:cNvSpPr/>
          <p:nvPr/>
        </p:nvSpPr>
        <p:spPr>
          <a:xfrm>
            <a:off x="3612663" y="5162403"/>
            <a:ext cx="43577" cy="4711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9" name="TextBox 8"/>
          <p:cNvSpPr txBox="1"/>
          <p:nvPr/>
        </p:nvSpPr>
        <p:spPr>
          <a:xfrm>
            <a:off x="4141541" y="5184544"/>
            <a:ext cx="2977753" cy="15696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For the red line:</a:t>
            </a:r>
          </a:p>
          <a:p>
            <a:r>
              <a:rPr lang="en-US" sz="2400" b="1" dirty="0" smtClean="0">
                <a:solidFill>
                  <a:srgbClr val="0000FF"/>
                </a:solidFill>
                <a:latin typeface="Arial" pitchFamily="34" charset="0"/>
                <a:cs typeface="Arial" pitchFamily="34" charset="0"/>
              </a:rPr>
              <a:t>x-intercept is (-1,0)</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y-intercept is (0,-2)</a:t>
            </a:r>
            <a:endParaRPr lang="en-US" sz="2400" b="1" dirty="0">
              <a:solidFill>
                <a:srgbClr val="0000FF"/>
              </a:solidFill>
              <a:latin typeface="Arial" pitchFamily="34" charset="0"/>
              <a:cs typeface="Arial" pitchFamily="34" charset="0"/>
            </a:endParaRPr>
          </a:p>
        </p:txBody>
      </p:sp>
      <p:sp>
        <p:nvSpPr>
          <p:cNvPr id="10" name="Freeform 9"/>
          <p:cNvSpPr/>
          <p:nvPr/>
        </p:nvSpPr>
        <p:spPr>
          <a:xfrm>
            <a:off x="6191250" y="5613400"/>
            <a:ext cx="726282" cy="408286"/>
          </a:xfrm>
          <a:custGeom>
            <a:avLst/>
            <a:gdLst/>
            <a:ahLst/>
            <a:cxnLst/>
            <a:rect l="0" t="0" r="0" b="0"/>
            <a:pathLst>
              <a:path w="635001" h="330201">
                <a:moveTo>
                  <a:pt x="0" y="0"/>
                </a:moveTo>
                <a:lnTo>
                  <a:pt x="635000" y="0"/>
                </a:lnTo>
                <a:lnTo>
                  <a:pt x="635000" y="330200"/>
                </a:lnTo>
                <a:lnTo>
                  <a:pt x="0" y="3302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2" name="Freeform 11"/>
          <p:cNvSpPr/>
          <p:nvPr/>
        </p:nvSpPr>
        <p:spPr>
          <a:xfrm>
            <a:off x="7293601" y="4430789"/>
            <a:ext cx="4003049" cy="2339785"/>
          </a:xfrm>
          <a:custGeom>
            <a:avLst/>
            <a:gdLst/>
            <a:ahLst/>
            <a:cxnLst/>
            <a:rect l="0" t="0" r="0" b="0"/>
            <a:pathLst>
              <a:path w="3073401" h="1892301">
                <a:moveTo>
                  <a:pt x="0" y="0"/>
                </a:moveTo>
                <a:lnTo>
                  <a:pt x="3073400" y="0"/>
                </a:lnTo>
                <a:lnTo>
                  <a:pt x="3073400" y="1892300"/>
                </a:lnTo>
                <a:lnTo>
                  <a:pt x="0" y="18923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3" name="TextBox 12"/>
          <p:cNvSpPr txBox="1"/>
          <p:nvPr/>
        </p:nvSpPr>
        <p:spPr>
          <a:xfrm>
            <a:off x="7351705" y="4556415"/>
            <a:ext cx="3944946" cy="193899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Note.</a:t>
            </a:r>
          </a:p>
          <a:p>
            <a:r>
              <a:rPr lang="en-US" sz="2400" b="1" dirty="0" smtClean="0">
                <a:solidFill>
                  <a:srgbClr val="0000FF"/>
                </a:solidFill>
                <a:latin typeface="Arial" pitchFamily="34" charset="0"/>
                <a:cs typeface="Arial" pitchFamily="34" charset="0"/>
              </a:rPr>
              <a:t>x-intercept always has</a:t>
            </a:r>
          </a:p>
          <a:p>
            <a:r>
              <a:rPr lang="en-US" sz="2400" b="1" dirty="0" smtClean="0">
                <a:solidFill>
                  <a:srgbClr val="0000FF"/>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0 for y-coordinate, </a:t>
            </a:r>
          </a:p>
          <a:p>
            <a:r>
              <a:rPr lang="en-US" sz="2400" b="1" dirty="0" smtClean="0">
                <a:solidFill>
                  <a:srgbClr val="FF0000"/>
                </a:solidFill>
                <a:latin typeface="Arial" pitchFamily="34" charset="0"/>
                <a:cs typeface="Arial" pitchFamily="34" charset="0"/>
              </a:rPr>
              <a:t>as </a:t>
            </a:r>
            <a:r>
              <a:rPr lang="en-US" sz="2400" b="1" dirty="0" smtClean="0">
                <a:solidFill>
                  <a:srgbClr val="0000FF"/>
                </a:solidFill>
                <a:latin typeface="Arial" pitchFamily="34" charset="0"/>
                <a:cs typeface="Arial" pitchFamily="34" charset="0"/>
              </a:rPr>
              <a:t>y-intercept always has</a:t>
            </a:r>
            <a:r>
              <a:rPr lang="en-US" sz="2400" b="1" dirty="0" smtClean="0">
                <a:solidFill>
                  <a:srgbClr val="FF0000"/>
                </a:solidFill>
                <a:latin typeface="Arial" pitchFamily="34" charset="0"/>
                <a:cs typeface="Arial" pitchFamily="34" charset="0"/>
              </a:rPr>
              <a:t> </a:t>
            </a:r>
          </a:p>
          <a:p>
            <a:r>
              <a:rPr lang="en-US" sz="2400" b="1" dirty="0" smtClean="0">
                <a:solidFill>
                  <a:srgbClr val="FF0000"/>
                </a:solidFill>
                <a:latin typeface="Arial" pitchFamily="34" charset="0"/>
                <a:cs typeface="Arial" pitchFamily="34" charset="0"/>
              </a:rPr>
              <a:t>0 for y-coordinate.</a:t>
            </a:r>
            <a:endParaRPr lang="en-US" sz="2400" b="1" dirty="0">
              <a:solidFill>
                <a:srgbClr val="FF0000"/>
              </a:solidFill>
              <a:latin typeface="Arial" pitchFamily="34" charset="0"/>
              <a:cs typeface="Arial" pitchFamily="34" charset="0"/>
            </a:endParaRPr>
          </a:p>
        </p:txBody>
      </p:sp>
      <p:sp>
        <p:nvSpPr>
          <p:cNvPr id="14" name="Freeform 13"/>
          <p:cNvSpPr/>
          <p:nvPr/>
        </p:nvSpPr>
        <p:spPr>
          <a:xfrm>
            <a:off x="6226968" y="6271914"/>
            <a:ext cx="726282" cy="408286"/>
          </a:xfrm>
          <a:custGeom>
            <a:avLst/>
            <a:gdLst/>
            <a:ahLst/>
            <a:cxnLst/>
            <a:rect l="0" t="0" r="0" b="0"/>
            <a:pathLst>
              <a:path w="635001" h="330201">
                <a:moveTo>
                  <a:pt x="0" y="0"/>
                </a:moveTo>
                <a:lnTo>
                  <a:pt x="635000" y="0"/>
                </a:lnTo>
                <a:lnTo>
                  <a:pt x="635000" y="330200"/>
                </a:lnTo>
                <a:lnTo>
                  <a:pt x="0" y="3302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Tree>
    <p:extLst>
      <p:ext uri="{BB962C8B-B14F-4D97-AF65-F5344CB8AC3E}">
        <p14:creationId xmlns:p14="http://schemas.microsoft.com/office/powerpoint/2010/main" val="2192230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0" grpId="0" animBg="1"/>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584200"/>
            <a:ext cx="6527244"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Graph the line, find the slope and write the equation in a standard form for the line intercepts: ( 0,2) and (-3, 0).</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323850" y="2184400"/>
            <a:ext cx="5917645" cy="2308324"/>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Step 1.</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First recognize the x- and y-intercepts.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(0,2) is y-intercept, because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(-3,0) is x-intercept, because ...</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323849" y="4542135"/>
            <a:ext cx="5495687"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Step 2. </a:t>
            </a:r>
            <a:r>
              <a:rPr lang="en-US" sz="2400" b="1" dirty="0" smtClean="0">
                <a:solidFill>
                  <a:srgbClr val="0000FF"/>
                </a:solidFill>
                <a:latin typeface="Arial" pitchFamily="34" charset="0"/>
                <a:cs typeface="Arial" pitchFamily="34" charset="0"/>
              </a:rPr>
              <a:t>Graph the ordered pairs.</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323850" y="5292841"/>
            <a:ext cx="5638800" cy="830997"/>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Step 3. </a:t>
            </a:r>
            <a:r>
              <a:rPr lang="en-US" sz="2400" b="1" dirty="0" smtClean="0">
                <a:solidFill>
                  <a:srgbClr val="0000FF"/>
                </a:solidFill>
                <a:latin typeface="Arial" pitchFamily="34" charset="0"/>
                <a:cs typeface="Arial" pitchFamily="34" charset="0"/>
              </a:rPr>
              <a:t>Connect these points to get a line.</a:t>
            </a:r>
            <a:endParaRPr lang="en-US" sz="2400" b="1" dirty="0">
              <a:solidFill>
                <a:srgbClr val="0000FF"/>
              </a:solidFill>
              <a:latin typeface="Arial" pitchFamily="34" charset="0"/>
              <a:cs typeface="Arial" pitchFamily="34" charset="0"/>
            </a:endParaRPr>
          </a:p>
        </p:txBody>
      </p:sp>
      <p:pic>
        <p:nvPicPr>
          <p:cNvPr id="8" name="Picture 7"/>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5819537" y="833120"/>
            <a:ext cx="6696313" cy="7144977"/>
          </a:xfrm>
          <a:prstGeom prst="rect">
            <a:avLst/>
          </a:prstGeom>
          <a:solidFill>
            <a:scrgbClr r="0" g="0" b="0">
              <a:alpha val="0"/>
            </a:scrgbClr>
          </a:solidFill>
        </p:spPr>
      </p:pic>
      <p:sp>
        <p:nvSpPr>
          <p:cNvPr id="9" name="Oval 8"/>
          <p:cNvSpPr/>
          <p:nvPr/>
        </p:nvSpPr>
        <p:spPr>
          <a:xfrm>
            <a:off x="8220839" y="4375615"/>
            <a:ext cx="43577" cy="4711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0" name="Oval 9"/>
          <p:cNvSpPr/>
          <p:nvPr/>
        </p:nvSpPr>
        <p:spPr>
          <a:xfrm>
            <a:off x="9151005" y="3684672"/>
            <a:ext cx="43577" cy="4711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11" name="Straight Connector 10"/>
          <p:cNvCxnSpPr/>
          <p:nvPr/>
        </p:nvCxnSpPr>
        <p:spPr>
          <a:xfrm flipV="1">
            <a:off x="7096363" y="3114566"/>
            <a:ext cx="2861548" cy="2135642"/>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94959" y="3565484"/>
            <a:ext cx="958691" cy="400110"/>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(0,2)</a:t>
            </a:r>
            <a:endParaRPr lang="en-US" sz="2000" b="1" dirty="0">
              <a:solidFill>
                <a:srgbClr val="0000FF"/>
              </a:solidFill>
              <a:latin typeface="Arial" pitchFamily="34" charset="0"/>
              <a:cs typeface="Arial" pitchFamily="34" charset="0"/>
            </a:endParaRPr>
          </a:p>
        </p:txBody>
      </p:sp>
      <p:sp>
        <p:nvSpPr>
          <p:cNvPr id="13" name="TextBox 12"/>
          <p:cNvSpPr txBox="1"/>
          <p:nvPr/>
        </p:nvSpPr>
        <p:spPr>
          <a:xfrm>
            <a:off x="7168991" y="3973768"/>
            <a:ext cx="1103948" cy="400110"/>
          </a:xfrm>
          <a:prstGeom prst="rect">
            <a:avLst/>
          </a:prstGeom>
          <a:noFill/>
        </p:spPr>
        <p:txBody>
          <a:bodyPr vert="horz" rtlCol="0">
            <a:spAutoFit/>
          </a:bodyPr>
          <a:lstStyle/>
          <a:p>
            <a:r>
              <a:rPr lang="en-US" sz="2000" b="1" smtClean="0">
                <a:solidFill>
                  <a:srgbClr val="0000FF"/>
                </a:solidFill>
                <a:latin typeface="Arial" pitchFamily="34" charset="0"/>
                <a:cs typeface="Arial" pitchFamily="34" charset="0"/>
              </a:rPr>
              <a:t>(-3, 0)</a:t>
            </a:r>
            <a:endParaRPr lang="en-US" sz="2000" b="1">
              <a:solidFill>
                <a:srgbClr val="0000FF"/>
              </a:solidFill>
              <a:latin typeface="Arial" pitchFamily="34" charset="0"/>
              <a:cs typeface="Arial" pitchFamily="34" charset="0"/>
            </a:endParaRPr>
          </a:p>
        </p:txBody>
      </p:sp>
      <p:sp>
        <p:nvSpPr>
          <p:cNvPr id="14" name="Freeform 13"/>
          <p:cNvSpPr/>
          <p:nvPr/>
        </p:nvSpPr>
        <p:spPr>
          <a:xfrm>
            <a:off x="6267450" y="1734992"/>
            <a:ext cx="5345431" cy="5778796"/>
          </a:xfrm>
          <a:custGeom>
            <a:avLst/>
            <a:gdLst/>
            <a:ahLst/>
            <a:cxnLst/>
            <a:rect l="0" t="0" r="0" b="0"/>
            <a:pathLst>
              <a:path w="4673601" h="4673601">
                <a:moveTo>
                  <a:pt x="0" y="0"/>
                </a:moveTo>
                <a:lnTo>
                  <a:pt x="4673600" y="0"/>
                </a:lnTo>
                <a:lnTo>
                  <a:pt x="4673600" y="4673600"/>
                </a:lnTo>
                <a:lnTo>
                  <a:pt x="0" y="46736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5" name="Freeform 14"/>
          <p:cNvSpPr/>
          <p:nvPr/>
        </p:nvSpPr>
        <p:spPr>
          <a:xfrm>
            <a:off x="1466850" y="3293408"/>
            <a:ext cx="1663422" cy="535744"/>
          </a:xfrm>
          <a:custGeom>
            <a:avLst/>
            <a:gdLst/>
            <a:ahLst/>
            <a:cxnLst/>
            <a:rect l="0" t="0" r="0" b="0"/>
            <a:pathLst>
              <a:path w="635001" h="330201">
                <a:moveTo>
                  <a:pt x="0" y="0"/>
                </a:moveTo>
                <a:lnTo>
                  <a:pt x="635000" y="0"/>
                </a:lnTo>
                <a:lnTo>
                  <a:pt x="635000" y="330200"/>
                </a:lnTo>
                <a:lnTo>
                  <a:pt x="0" y="3302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6" name="Freeform 15"/>
          <p:cNvSpPr/>
          <p:nvPr/>
        </p:nvSpPr>
        <p:spPr>
          <a:xfrm>
            <a:off x="1543050" y="3973355"/>
            <a:ext cx="1600200" cy="497045"/>
          </a:xfrm>
          <a:custGeom>
            <a:avLst/>
            <a:gdLst/>
            <a:ahLst/>
            <a:cxnLst/>
            <a:rect l="0" t="0" r="0" b="0"/>
            <a:pathLst>
              <a:path w="635001" h="330201">
                <a:moveTo>
                  <a:pt x="0" y="0"/>
                </a:moveTo>
                <a:lnTo>
                  <a:pt x="635000" y="0"/>
                </a:lnTo>
                <a:lnTo>
                  <a:pt x="635000" y="330200"/>
                </a:lnTo>
                <a:lnTo>
                  <a:pt x="0" y="3302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Tree>
    <p:extLst>
      <p:ext uri="{BB962C8B-B14F-4D97-AF65-F5344CB8AC3E}">
        <p14:creationId xmlns:p14="http://schemas.microsoft.com/office/powerpoint/2010/main" val="34522890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P spid="15" grpId="0" animBg="1"/>
      <p:bldP spid="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a:off x="5581649" y="5536406"/>
            <a:ext cx="4030425" cy="1524794"/>
          </a:xfrm>
          <a:custGeom>
            <a:avLst/>
            <a:gdLst/>
            <a:ahLst/>
            <a:cxnLst/>
            <a:rect l="0" t="0" r="0" b="0"/>
            <a:pathLst>
              <a:path w="1479170" h="804165">
                <a:moveTo>
                  <a:pt x="0" y="0"/>
                </a:moveTo>
                <a:lnTo>
                  <a:pt x="1479169" y="0"/>
                </a:lnTo>
                <a:lnTo>
                  <a:pt x="1479169" y="804164"/>
                </a:lnTo>
                <a:lnTo>
                  <a:pt x="0" y="804164"/>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pic>
        <p:nvPicPr>
          <p:cNvPr id="2" name="Picture 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8306" t="8685" r="11087" b="9013"/>
          <a:stretch/>
        </p:blipFill>
        <p:spPr>
          <a:xfrm>
            <a:off x="-227090" y="1488086"/>
            <a:ext cx="5385989" cy="5880442"/>
          </a:xfrm>
          <a:prstGeom prst="rect">
            <a:avLst/>
          </a:prstGeom>
          <a:solidFill>
            <a:scrgbClr r="0" g="0" b="0">
              <a:alpha val="0"/>
            </a:scrgbClr>
          </a:solidFill>
        </p:spPr>
      </p:pic>
      <p:sp>
        <p:nvSpPr>
          <p:cNvPr id="3" name="TextBox 2"/>
          <p:cNvSpPr txBox="1"/>
          <p:nvPr/>
        </p:nvSpPr>
        <p:spPr>
          <a:xfrm>
            <a:off x="1118712" y="1030605"/>
            <a:ext cx="4150042"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Step 4. </a:t>
            </a:r>
            <a:r>
              <a:rPr lang="en-US" sz="2400" b="1" dirty="0" smtClean="0">
                <a:solidFill>
                  <a:srgbClr val="0000FF"/>
                </a:solidFill>
                <a:latin typeface="Arial" pitchFamily="34" charset="0"/>
                <a:cs typeface="Arial" pitchFamily="34" charset="0"/>
              </a:rPr>
              <a:t>Find the slope.</a:t>
            </a:r>
            <a:endParaRPr lang="en-US" sz="2400" b="1" dirty="0">
              <a:solidFill>
                <a:srgbClr val="0000FF"/>
              </a:solidFill>
              <a:latin typeface="Arial" pitchFamily="34" charset="0"/>
              <a:cs typeface="Arial" pitchFamily="34" charset="0"/>
            </a:endParaRPr>
          </a:p>
        </p:txBody>
      </p:sp>
      <p:grpSp>
        <p:nvGrpSpPr>
          <p:cNvPr id="7" name="Group 6"/>
          <p:cNvGrpSpPr/>
          <p:nvPr/>
        </p:nvGrpSpPr>
        <p:grpSpPr>
          <a:xfrm>
            <a:off x="4949349" y="2013839"/>
            <a:ext cx="6347301" cy="1694561"/>
            <a:chOff x="4330700" y="825500"/>
            <a:chExt cx="5549553" cy="1370479"/>
          </a:xfrm>
        </p:grpSpPr>
        <p:sp>
          <p:nvSpPr>
            <p:cNvPr id="4" name="TextBox 3"/>
            <p:cNvSpPr txBox="1"/>
            <p:nvPr/>
          </p:nvSpPr>
          <p:spPr>
            <a:xfrm>
              <a:off x="4330700" y="825500"/>
              <a:ext cx="5549553" cy="12694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Method 1</a:t>
              </a:r>
              <a:r>
                <a:rPr lang="en-US" sz="2400" b="1" dirty="0" smtClean="0">
                  <a:solidFill>
                    <a:srgbClr val="0000FF"/>
                  </a:solidFill>
                  <a:latin typeface="Arial" pitchFamily="34" charset="0"/>
                  <a:cs typeface="Arial" pitchFamily="34" charset="0"/>
                </a:rPr>
                <a:t>( the easiest one      ): from the graph find rise and run.</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Rise = 2,  run = 3,   slope =</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7881564" y="1523909"/>
              <a:ext cx="431800" cy="672070"/>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2</a:t>
              </a:r>
            </a:p>
            <a:p>
              <a:r>
                <a:rPr lang="en-US" sz="2400" b="1" dirty="0" smtClean="0">
                  <a:solidFill>
                    <a:srgbClr val="FF0000"/>
                  </a:solidFill>
                  <a:latin typeface="Arial" pitchFamily="34" charset="0"/>
                  <a:cs typeface="Arial" pitchFamily="34" charset="0"/>
                </a:rPr>
                <a:t>3</a:t>
              </a:r>
              <a:endParaRPr lang="en-US" sz="2400" b="1" dirty="0">
                <a:solidFill>
                  <a:srgbClr val="FF0000"/>
                </a:solidFill>
                <a:latin typeface="Arial" pitchFamily="34" charset="0"/>
                <a:cs typeface="Arial" pitchFamily="34" charset="0"/>
              </a:endParaRPr>
            </a:p>
          </p:txBody>
        </p:sp>
        <p:cxnSp>
          <p:nvCxnSpPr>
            <p:cNvPr id="6" name="Straight Connector 5"/>
            <p:cNvCxnSpPr/>
            <p:nvPr/>
          </p:nvCxnSpPr>
          <p:spPr>
            <a:xfrm>
              <a:off x="7982957" y="1887845"/>
              <a:ext cx="165099" cy="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8" name="Picture 7"/>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87730" y="2065801"/>
            <a:ext cx="351520" cy="348926"/>
          </a:xfrm>
          <a:prstGeom prst="rect">
            <a:avLst/>
          </a:prstGeom>
          <a:solidFill>
            <a:scrgbClr r="0" g="0" b="0">
              <a:alpha val="0"/>
            </a:scrgbClr>
          </a:solidFill>
        </p:spPr>
      </p:pic>
      <p:sp>
        <p:nvSpPr>
          <p:cNvPr id="9" name="TextBox 8"/>
          <p:cNvSpPr txBox="1"/>
          <p:nvPr/>
        </p:nvSpPr>
        <p:spPr>
          <a:xfrm>
            <a:off x="5385117" y="3599867"/>
            <a:ext cx="4720829"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Method 2: </a:t>
            </a:r>
            <a:r>
              <a:rPr lang="en-US" sz="2400" b="1" dirty="0" smtClean="0">
                <a:solidFill>
                  <a:srgbClr val="0000FF"/>
                </a:solidFill>
                <a:latin typeface="Arial" pitchFamily="34" charset="0"/>
                <a:cs typeface="Arial" pitchFamily="34" charset="0"/>
              </a:rPr>
              <a:t>use the formula.</a:t>
            </a:r>
            <a:endParaRPr lang="en-US" sz="2400" b="1" dirty="0">
              <a:solidFill>
                <a:srgbClr val="0000FF"/>
              </a:solidFill>
              <a:latin typeface="Arial" pitchFamily="34" charset="0"/>
              <a:cs typeface="Arial" pitchFamily="34" charset="0"/>
            </a:endParaRPr>
          </a:p>
        </p:txBody>
      </p:sp>
      <p:grpSp>
        <p:nvGrpSpPr>
          <p:cNvPr id="13" name="Group 12"/>
          <p:cNvGrpSpPr/>
          <p:nvPr/>
        </p:nvGrpSpPr>
        <p:grpSpPr>
          <a:xfrm>
            <a:off x="5571375" y="4070966"/>
            <a:ext cx="3232442" cy="1244282"/>
            <a:chOff x="4901056" y="2489200"/>
            <a:chExt cx="1614044" cy="1006313"/>
          </a:xfrm>
        </p:grpSpPr>
        <p:sp>
          <p:nvSpPr>
            <p:cNvPr id="10" name="TextBox 9"/>
            <p:cNvSpPr txBox="1"/>
            <p:nvPr/>
          </p:nvSpPr>
          <p:spPr>
            <a:xfrm>
              <a:off x="4991100" y="2489200"/>
              <a:ext cx="1524000" cy="970766"/>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y</a:t>
              </a:r>
              <a:r>
                <a:rPr lang="en-US" sz="2400" b="1" baseline="-25000" dirty="0" smtClean="0">
                  <a:solidFill>
                    <a:srgbClr val="0000FF"/>
                  </a:solidFill>
                  <a:latin typeface="Arial" pitchFamily="34" charset="0"/>
                  <a:cs typeface="Arial" pitchFamily="34" charset="0"/>
                </a:rPr>
                <a:t>2  </a:t>
              </a:r>
              <a:r>
                <a:rPr lang="en-US" sz="2400" b="1" dirty="0">
                  <a:solidFill>
                    <a:srgbClr val="0000FF"/>
                  </a:solidFill>
                  <a:latin typeface="Arial" pitchFamily="34" charset="0"/>
                  <a:cs typeface="Arial" pitchFamily="34" charset="0"/>
                </a:rPr>
                <a:t>–</a:t>
              </a:r>
              <a:r>
                <a:rPr lang="en-US" sz="2400" b="1" dirty="0" smtClean="0">
                  <a:solidFill>
                    <a:srgbClr val="0000FF"/>
                  </a:solidFill>
                  <a:latin typeface="Arial" pitchFamily="34" charset="0"/>
                  <a:cs typeface="Arial" pitchFamily="34" charset="0"/>
                </a:rPr>
                <a:t> y</a:t>
              </a:r>
              <a:r>
                <a:rPr lang="en-US" sz="2400" b="1" baseline="-25000" dirty="0" smtClean="0">
                  <a:solidFill>
                    <a:srgbClr val="0000FF"/>
                  </a:solidFill>
                  <a:latin typeface="Arial" pitchFamily="34" charset="0"/>
                  <a:cs typeface="Arial" pitchFamily="34" charset="0"/>
                </a:rPr>
                <a:t>1</a:t>
              </a:r>
            </a:p>
            <a:p>
              <a:r>
                <a:rPr lang="en-US" sz="2400" b="1" dirty="0" smtClean="0">
                  <a:solidFill>
                    <a:srgbClr val="FF0000"/>
                  </a:solidFill>
                  <a:latin typeface="Arial" pitchFamily="34" charset="0"/>
                  <a:cs typeface="Arial" pitchFamily="34" charset="0"/>
                </a:rPr>
                <a:t>Slope = </a:t>
              </a:r>
              <a:r>
                <a:rPr lang="en-US" sz="2400" b="1" dirty="0" smtClean="0">
                  <a:solidFill>
                    <a:srgbClr val="0000FF"/>
                  </a:solidFill>
                  <a:latin typeface="Arial" pitchFamily="34" charset="0"/>
                  <a:cs typeface="Arial" pitchFamily="34" charset="0"/>
                </a:rPr>
                <a:t>   </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x</a:t>
              </a:r>
              <a:r>
                <a:rPr lang="en-US" sz="2400" b="1" baseline="-25000" dirty="0" smtClean="0">
                  <a:solidFill>
                    <a:srgbClr val="0000FF"/>
                  </a:solidFill>
                  <a:latin typeface="Arial" pitchFamily="34" charset="0"/>
                  <a:cs typeface="Arial" pitchFamily="34" charset="0"/>
                </a:rPr>
                <a:t>2 </a:t>
              </a:r>
              <a:r>
                <a:rPr lang="en-US" sz="2400" b="1" dirty="0" smtClean="0">
                  <a:solidFill>
                    <a:srgbClr val="0000FF"/>
                  </a:solidFill>
                  <a:latin typeface="Arial" pitchFamily="34" charset="0"/>
                  <a:cs typeface="Arial" pitchFamily="34" charset="0"/>
                </a:rPr>
                <a:t>– x</a:t>
              </a:r>
              <a:r>
                <a:rPr lang="en-US" sz="2400" b="1" baseline="-25000" dirty="0" smtClean="0">
                  <a:solidFill>
                    <a:srgbClr val="0000FF"/>
                  </a:solidFill>
                  <a:latin typeface="Arial" pitchFamily="34" charset="0"/>
                  <a:cs typeface="Arial" pitchFamily="34" charset="0"/>
                </a:rPr>
                <a:t>1</a:t>
              </a:r>
              <a:endParaRPr lang="en-US" sz="2400" b="1" baseline="-25000" dirty="0">
                <a:solidFill>
                  <a:srgbClr val="0000FF"/>
                </a:solidFill>
                <a:latin typeface="Arial" pitchFamily="34" charset="0"/>
                <a:cs typeface="Arial" pitchFamily="34" charset="0"/>
              </a:endParaRPr>
            </a:p>
          </p:txBody>
        </p:sp>
        <p:cxnSp>
          <p:nvCxnSpPr>
            <p:cNvPr id="11" name="Straight Connector 10"/>
            <p:cNvCxnSpPr/>
            <p:nvPr/>
          </p:nvCxnSpPr>
          <p:spPr>
            <a:xfrm>
              <a:off x="5694296" y="2997122"/>
              <a:ext cx="391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4901056" y="2570470"/>
              <a:ext cx="1479170" cy="925043"/>
            </a:xfrm>
            <a:custGeom>
              <a:avLst/>
              <a:gdLst/>
              <a:ahLst/>
              <a:cxnLst/>
              <a:rect l="0" t="0" r="0" b="0"/>
              <a:pathLst>
                <a:path w="1479170" h="804165">
                  <a:moveTo>
                    <a:pt x="0" y="0"/>
                  </a:moveTo>
                  <a:lnTo>
                    <a:pt x="1479169" y="0"/>
                  </a:lnTo>
                  <a:lnTo>
                    <a:pt x="1479169" y="804164"/>
                  </a:lnTo>
                  <a:lnTo>
                    <a:pt x="0" y="804164"/>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itchFamily="34" charset="0"/>
                <a:cs typeface="Arial" pitchFamily="34" charset="0"/>
              </a:endParaRPr>
            </a:p>
          </p:txBody>
        </p:sp>
      </p:grpSp>
      <p:sp>
        <p:nvSpPr>
          <p:cNvPr id="14" name="TextBox 13"/>
          <p:cNvSpPr txBox="1"/>
          <p:nvPr/>
        </p:nvSpPr>
        <p:spPr>
          <a:xfrm>
            <a:off x="8653383" y="4102371"/>
            <a:ext cx="871538"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(0,2)</a:t>
            </a:r>
            <a:endParaRPr lang="en-US" sz="2400" b="1" dirty="0">
              <a:solidFill>
                <a:srgbClr val="0000FF"/>
              </a:solidFill>
              <a:latin typeface="Arial" pitchFamily="34" charset="0"/>
              <a:cs typeface="Arial" pitchFamily="34" charset="0"/>
            </a:endParaRPr>
          </a:p>
        </p:txBody>
      </p:sp>
      <p:sp>
        <p:nvSpPr>
          <p:cNvPr id="15" name="TextBox 14"/>
          <p:cNvSpPr txBox="1"/>
          <p:nvPr/>
        </p:nvSpPr>
        <p:spPr>
          <a:xfrm>
            <a:off x="9612075" y="4118074"/>
            <a:ext cx="1455975"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 0)</a:t>
            </a:r>
            <a:endParaRPr lang="en-US" sz="2400" b="1" dirty="0">
              <a:solidFill>
                <a:srgbClr val="0000FF"/>
              </a:solidFill>
              <a:latin typeface="Arial" pitchFamily="34" charset="0"/>
              <a:cs typeface="Arial" pitchFamily="34" charset="0"/>
            </a:endParaRPr>
          </a:p>
        </p:txBody>
      </p:sp>
      <p:grpSp>
        <p:nvGrpSpPr>
          <p:cNvPr id="21" name="Group 20"/>
          <p:cNvGrpSpPr/>
          <p:nvPr/>
        </p:nvGrpSpPr>
        <p:grpSpPr>
          <a:xfrm>
            <a:off x="5351600" y="5613400"/>
            <a:ext cx="4260473" cy="1200329"/>
            <a:chOff x="4490199" y="3335274"/>
            <a:chExt cx="2387600" cy="970764"/>
          </a:xfrm>
        </p:grpSpPr>
        <p:sp>
          <p:nvSpPr>
            <p:cNvPr id="16" name="TextBox 15"/>
            <p:cNvSpPr txBox="1"/>
            <p:nvPr/>
          </p:nvSpPr>
          <p:spPr>
            <a:xfrm>
              <a:off x="4490199" y="3335274"/>
              <a:ext cx="2387600" cy="97076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0</a:t>
              </a:r>
              <a:r>
                <a:rPr lang="en-US" sz="2400" b="1" baseline="-25000"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a:t>
              </a:r>
              <a:r>
                <a:rPr lang="en-US" sz="2400" b="1" dirty="0" smtClean="0">
                  <a:solidFill>
                    <a:srgbClr val="0000FF"/>
                  </a:solidFill>
                  <a:latin typeface="Arial" pitchFamily="34" charset="0"/>
                  <a:cs typeface="Arial" pitchFamily="34" charset="0"/>
                </a:rPr>
                <a:t> 2      -2      </a:t>
              </a:r>
              <a:r>
                <a:rPr lang="en-US" sz="2400" b="1" dirty="0" smtClean="0">
                  <a:solidFill>
                    <a:srgbClr val="FF0000"/>
                  </a:solidFill>
                  <a:latin typeface="Arial" pitchFamily="34" charset="0"/>
                  <a:cs typeface="Arial" pitchFamily="34" charset="0"/>
                </a:rPr>
                <a:t>2</a:t>
              </a:r>
            </a:p>
            <a:p>
              <a:r>
                <a:rPr lang="en-US" sz="2400" b="1" dirty="0" smtClean="0">
                  <a:solidFill>
                    <a:srgbClr val="FF0000"/>
                  </a:solidFill>
                  <a:latin typeface="Arial" pitchFamily="34" charset="0"/>
                  <a:cs typeface="Arial" pitchFamily="34" charset="0"/>
                </a:rPr>
                <a:t>   m   = </a:t>
              </a:r>
              <a:r>
                <a:rPr lang="en-US" sz="2400" b="1" dirty="0" smtClean="0">
                  <a:solidFill>
                    <a:srgbClr val="0000FF"/>
                  </a:solidFill>
                  <a:latin typeface="Arial" pitchFamily="34" charset="0"/>
                  <a:cs typeface="Arial" pitchFamily="34" charset="0"/>
                </a:rPr>
                <a:t>               =       =</a:t>
              </a:r>
            </a:p>
            <a:p>
              <a:r>
                <a:rPr lang="en-US" sz="2400" b="1" dirty="0" smtClean="0">
                  <a:solidFill>
                    <a:srgbClr val="0000FF"/>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-3 – 0     -3       </a:t>
              </a:r>
              <a:r>
                <a:rPr lang="en-US" sz="2400" b="1" dirty="0" smtClean="0">
                  <a:solidFill>
                    <a:srgbClr val="FF0000"/>
                  </a:solidFill>
                  <a:latin typeface="Arial" pitchFamily="34" charset="0"/>
                  <a:cs typeface="Arial" pitchFamily="34" charset="0"/>
                </a:rPr>
                <a:t>3</a:t>
              </a:r>
              <a:endParaRPr lang="en-US" sz="2400" b="1" dirty="0">
                <a:solidFill>
                  <a:srgbClr val="FF0000"/>
                </a:solidFill>
                <a:latin typeface="Arial" pitchFamily="34" charset="0"/>
                <a:cs typeface="Arial" pitchFamily="34" charset="0"/>
              </a:endParaRPr>
            </a:p>
          </p:txBody>
        </p:sp>
        <p:cxnSp>
          <p:nvCxnSpPr>
            <p:cNvPr id="17" name="Straight Connector 16"/>
            <p:cNvCxnSpPr/>
            <p:nvPr/>
          </p:nvCxnSpPr>
          <p:spPr>
            <a:xfrm>
              <a:off x="5302369" y="3828287"/>
              <a:ext cx="415636"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82422" y="3828287"/>
              <a:ext cx="1905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24663" y="3828287"/>
              <a:ext cx="203200" cy="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V="1">
            <a:off x="773232" y="2940329"/>
            <a:ext cx="2861548" cy="2135642"/>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79993" y="3709789"/>
            <a:ext cx="95869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(0,2)</a:t>
            </a:r>
            <a:endParaRPr lang="en-US" sz="2400" b="1" dirty="0">
              <a:solidFill>
                <a:srgbClr val="0000FF"/>
              </a:solidFill>
              <a:latin typeface="Arial" pitchFamily="34" charset="0"/>
              <a:cs typeface="Arial" pitchFamily="34" charset="0"/>
            </a:endParaRPr>
          </a:p>
        </p:txBody>
      </p:sp>
      <p:sp>
        <p:nvSpPr>
          <p:cNvPr id="24" name="Oval 23"/>
          <p:cNvSpPr/>
          <p:nvPr/>
        </p:nvSpPr>
        <p:spPr>
          <a:xfrm>
            <a:off x="2519949" y="3760601"/>
            <a:ext cx="43577" cy="4711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5" name="Oval 24"/>
          <p:cNvSpPr/>
          <p:nvPr/>
        </p:nvSpPr>
        <p:spPr>
          <a:xfrm>
            <a:off x="1579299" y="4425700"/>
            <a:ext cx="43577" cy="4711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TextBox 25"/>
          <p:cNvSpPr txBox="1"/>
          <p:nvPr/>
        </p:nvSpPr>
        <p:spPr>
          <a:xfrm>
            <a:off x="751443" y="4055259"/>
            <a:ext cx="1103948"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 0)</a:t>
            </a:r>
            <a:endParaRPr lang="en-US" sz="2400" b="1">
              <a:solidFill>
                <a:srgbClr val="0000FF"/>
              </a:solidFill>
              <a:latin typeface="Arial" pitchFamily="34" charset="0"/>
              <a:cs typeface="Arial" pitchFamily="34" charset="0"/>
            </a:endParaRPr>
          </a:p>
        </p:txBody>
      </p:sp>
      <p:sp>
        <p:nvSpPr>
          <p:cNvPr id="27" name="Freeform 26"/>
          <p:cNvSpPr/>
          <p:nvPr/>
        </p:nvSpPr>
        <p:spPr>
          <a:xfrm>
            <a:off x="5268754" y="4070966"/>
            <a:ext cx="5708572" cy="3360378"/>
          </a:xfrm>
          <a:custGeom>
            <a:avLst/>
            <a:gdLst/>
            <a:ahLst/>
            <a:cxnLst/>
            <a:rect l="0" t="0" r="0" b="0"/>
            <a:pathLst>
              <a:path w="4991101" h="2159001">
                <a:moveTo>
                  <a:pt x="0" y="0"/>
                </a:moveTo>
                <a:lnTo>
                  <a:pt x="4991100" y="0"/>
                </a:lnTo>
                <a:lnTo>
                  <a:pt x="4991100" y="2159000"/>
                </a:lnTo>
                <a:lnTo>
                  <a:pt x="0" y="21590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val="13840502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14450" y="3632200"/>
            <a:ext cx="2209801" cy="830997"/>
            <a:chOff x="493009" y="1652993"/>
            <a:chExt cx="1932066" cy="672068"/>
          </a:xfrm>
        </p:grpSpPr>
        <p:sp>
          <p:nvSpPr>
            <p:cNvPr id="2" name="TextBox 1"/>
            <p:cNvSpPr txBox="1"/>
            <p:nvPr/>
          </p:nvSpPr>
          <p:spPr>
            <a:xfrm>
              <a:off x="1993275" y="1652993"/>
              <a:ext cx="431800" cy="672068"/>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2</a:t>
              </a:r>
            </a:p>
            <a:p>
              <a:r>
                <a:rPr lang="en-US" sz="2400" b="1" dirty="0" smtClean="0">
                  <a:solidFill>
                    <a:srgbClr val="FF0000"/>
                  </a:solidFill>
                  <a:latin typeface="Arial" pitchFamily="34" charset="0"/>
                  <a:cs typeface="Arial" pitchFamily="34" charset="0"/>
                </a:rPr>
                <a:t>3</a:t>
              </a:r>
              <a:endParaRPr lang="en-US" sz="2400" b="1" dirty="0">
                <a:solidFill>
                  <a:srgbClr val="FF0000"/>
                </a:solidFill>
                <a:latin typeface="Arial" pitchFamily="34" charset="0"/>
                <a:cs typeface="Arial" pitchFamily="34" charset="0"/>
              </a:endParaRPr>
            </a:p>
          </p:txBody>
        </p:sp>
        <p:sp>
          <p:nvSpPr>
            <p:cNvPr id="3" name="TextBox 2"/>
            <p:cNvSpPr txBox="1"/>
            <p:nvPr/>
          </p:nvSpPr>
          <p:spPr>
            <a:xfrm>
              <a:off x="493009" y="1790700"/>
              <a:ext cx="9652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 0)</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1192550" y="1776246"/>
              <a:ext cx="9652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m =</a:t>
              </a:r>
              <a:endParaRPr lang="en-US" sz="2400" b="1" dirty="0">
                <a:solidFill>
                  <a:srgbClr val="0000FF"/>
                </a:solidFill>
                <a:latin typeface="Arial" pitchFamily="34" charset="0"/>
                <a:cs typeface="Arial" pitchFamily="34" charset="0"/>
              </a:endParaRPr>
            </a:p>
          </p:txBody>
        </p:sp>
        <p:cxnSp>
          <p:nvCxnSpPr>
            <p:cNvPr id="5" name="Straight Connector 4"/>
            <p:cNvCxnSpPr/>
            <p:nvPr/>
          </p:nvCxnSpPr>
          <p:spPr>
            <a:xfrm>
              <a:off x="2025337" y="1986613"/>
              <a:ext cx="228600" cy="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562849" y="3717262"/>
            <a:ext cx="2133600" cy="830997"/>
            <a:chOff x="5956093" y="1721786"/>
            <a:chExt cx="1865444" cy="672068"/>
          </a:xfrm>
        </p:grpSpPr>
        <p:sp>
          <p:nvSpPr>
            <p:cNvPr id="7" name="TextBox 6"/>
            <p:cNvSpPr txBox="1"/>
            <p:nvPr/>
          </p:nvSpPr>
          <p:spPr>
            <a:xfrm>
              <a:off x="5956093" y="1828800"/>
              <a:ext cx="8382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(0,2)</a:t>
              </a:r>
              <a:endParaRPr lang="en-US" sz="2400" b="1" dirty="0">
                <a:solidFill>
                  <a:srgbClr val="0000FF"/>
                </a:solidFill>
                <a:latin typeface="Arial" pitchFamily="34" charset="0"/>
                <a:cs typeface="Arial" pitchFamily="34" charset="0"/>
              </a:endParaRPr>
            </a:p>
          </p:txBody>
        </p:sp>
        <p:grpSp>
          <p:nvGrpSpPr>
            <p:cNvPr id="10" name="Group 9"/>
            <p:cNvGrpSpPr/>
            <p:nvPr/>
          </p:nvGrpSpPr>
          <p:grpSpPr>
            <a:xfrm>
              <a:off x="7389737" y="1721786"/>
              <a:ext cx="431800" cy="672068"/>
              <a:chOff x="7389737" y="1721786"/>
              <a:chExt cx="431800" cy="672068"/>
            </a:xfrm>
          </p:grpSpPr>
          <p:sp>
            <p:nvSpPr>
              <p:cNvPr id="8" name="TextBox 7"/>
              <p:cNvSpPr txBox="1"/>
              <p:nvPr/>
            </p:nvSpPr>
            <p:spPr>
              <a:xfrm>
                <a:off x="7389737" y="1721786"/>
                <a:ext cx="431800" cy="672068"/>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2</a:t>
                </a:r>
              </a:p>
              <a:p>
                <a:r>
                  <a:rPr lang="en-US" sz="2400" b="1" dirty="0" smtClean="0">
                    <a:solidFill>
                      <a:srgbClr val="FF0000"/>
                    </a:solidFill>
                    <a:latin typeface="Arial" pitchFamily="34" charset="0"/>
                    <a:cs typeface="Arial" pitchFamily="34" charset="0"/>
                  </a:rPr>
                  <a:t>3</a:t>
                </a:r>
                <a:endParaRPr lang="en-US" sz="2400" b="1" dirty="0">
                  <a:solidFill>
                    <a:srgbClr val="FF0000"/>
                  </a:solidFill>
                  <a:latin typeface="Arial" pitchFamily="34" charset="0"/>
                  <a:cs typeface="Arial" pitchFamily="34" charset="0"/>
                </a:endParaRPr>
              </a:p>
            </p:txBody>
          </p:sp>
          <p:cxnSp>
            <p:nvCxnSpPr>
              <p:cNvPr id="9" name="Straight Connector 8"/>
              <p:cNvCxnSpPr/>
              <p:nvPr/>
            </p:nvCxnSpPr>
            <p:spPr>
              <a:xfrm>
                <a:off x="7459692" y="2068972"/>
                <a:ext cx="228600" cy="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540500" y="1828800"/>
              <a:ext cx="850899" cy="37337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m =</a:t>
              </a:r>
              <a:endParaRPr lang="en-US" sz="2400" b="1" dirty="0">
                <a:solidFill>
                  <a:srgbClr val="0000FF"/>
                </a:solidFill>
                <a:latin typeface="Arial" pitchFamily="34" charset="0"/>
                <a:cs typeface="Arial" pitchFamily="34" charset="0"/>
              </a:endParaRPr>
            </a:p>
          </p:txBody>
        </p:sp>
      </p:grpSp>
      <p:sp>
        <p:nvSpPr>
          <p:cNvPr id="13" name="TextBox 12"/>
          <p:cNvSpPr txBox="1"/>
          <p:nvPr/>
        </p:nvSpPr>
        <p:spPr>
          <a:xfrm>
            <a:off x="1137832" y="1041400"/>
            <a:ext cx="9301163" cy="1200329"/>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Step 5. </a:t>
            </a:r>
            <a:r>
              <a:rPr lang="en-US" sz="2400" b="1" dirty="0" smtClean="0">
                <a:solidFill>
                  <a:srgbClr val="0000FF"/>
                </a:solidFill>
                <a:latin typeface="Arial" pitchFamily="34" charset="0"/>
                <a:cs typeface="Arial" pitchFamily="34" charset="0"/>
              </a:rPr>
              <a:t>Now using any point on the line(given intercepts) and slope you can write the linear equation of this line in a standard form applying the known formula.</a:t>
            </a:r>
            <a:endParaRPr lang="en-US" sz="2400" b="1" dirty="0">
              <a:solidFill>
                <a:srgbClr val="0000FF"/>
              </a:solidFill>
              <a:latin typeface="Arial" pitchFamily="34" charset="0"/>
              <a:cs typeface="Arial" pitchFamily="34" charset="0"/>
            </a:endParaRPr>
          </a:p>
        </p:txBody>
      </p:sp>
      <p:sp>
        <p:nvSpPr>
          <p:cNvPr id="14" name="Freeform 13"/>
          <p:cNvSpPr/>
          <p:nvPr/>
        </p:nvSpPr>
        <p:spPr>
          <a:xfrm>
            <a:off x="4444362" y="2591663"/>
            <a:ext cx="2737487" cy="659537"/>
          </a:xfrm>
          <a:custGeom>
            <a:avLst/>
            <a:gdLst/>
            <a:ahLst/>
            <a:cxnLst/>
            <a:rect l="0" t="0" r="0" b="0"/>
            <a:pathLst>
              <a:path w="2019301" h="533401">
                <a:moveTo>
                  <a:pt x="0" y="0"/>
                </a:moveTo>
                <a:lnTo>
                  <a:pt x="2019300" y="0"/>
                </a:lnTo>
                <a:lnTo>
                  <a:pt x="2019300" y="533400"/>
                </a:lnTo>
                <a:lnTo>
                  <a:pt x="0" y="5334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5" name="TextBox 14"/>
          <p:cNvSpPr txBox="1"/>
          <p:nvPr/>
        </p:nvSpPr>
        <p:spPr>
          <a:xfrm>
            <a:off x="4514850" y="2713335"/>
            <a:ext cx="2986039" cy="461665"/>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y</a:t>
            </a:r>
            <a:r>
              <a:rPr lang="en-US" sz="2400" b="1" dirty="0" smtClean="0">
                <a:solidFill>
                  <a:srgbClr val="0000FF"/>
                </a:solidFill>
                <a:latin typeface="Arial" pitchFamily="34" charset="0"/>
                <a:cs typeface="Arial" pitchFamily="34" charset="0"/>
              </a:rPr>
              <a:t> – y</a:t>
            </a:r>
            <a:r>
              <a:rPr lang="en-US" sz="2400" b="1" baseline="-25000"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m(x – x</a:t>
            </a:r>
            <a:r>
              <a:rPr lang="en-US" sz="2400" b="1" baseline="-25000"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cxnSp>
        <p:nvCxnSpPr>
          <p:cNvPr id="16" name="Straight Connector 15"/>
          <p:cNvCxnSpPr/>
          <p:nvPr/>
        </p:nvCxnSpPr>
        <p:spPr>
          <a:xfrm>
            <a:off x="5573078" y="3692549"/>
            <a:ext cx="0" cy="358034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048250" y="7365993"/>
            <a:ext cx="1815703" cy="830997"/>
            <a:chOff x="3530600" y="4889500"/>
            <a:chExt cx="1587500" cy="672068"/>
          </a:xfrm>
        </p:grpSpPr>
        <p:grpSp>
          <p:nvGrpSpPr>
            <p:cNvPr id="19" name="Group 18"/>
            <p:cNvGrpSpPr/>
            <p:nvPr/>
          </p:nvGrpSpPr>
          <p:grpSpPr>
            <a:xfrm>
              <a:off x="3530600" y="4889500"/>
              <a:ext cx="431800" cy="672068"/>
              <a:chOff x="3530600" y="4889500"/>
              <a:chExt cx="431800" cy="672068"/>
            </a:xfrm>
          </p:grpSpPr>
          <p:sp>
            <p:nvSpPr>
              <p:cNvPr id="17" name="TextBox 16"/>
              <p:cNvSpPr txBox="1"/>
              <p:nvPr/>
            </p:nvSpPr>
            <p:spPr>
              <a:xfrm>
                <a:off x="3530600" y="4889500"/>
                <a:ext cx="431800" cy="672068"/>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18" name="Straight Connector 17"/>
              <p:cNvCxnSpPr/>
              <p:nvPr/>
            </p:nvCxnSpPr>
            <p:spPr>
              <a:xfrm>
                <a:off x="3556000" y="5179726"/>
                <a:ext cx="2286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746500" y="4940300"/>
              <a:ext cx="13716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x – y = -2</a:t>
              </a:r>
              <a:endParaRPr lang="en-US" sz="2400" b="1" dirty="0">
                <a:solidFill>
                  <a:srgbClr val="0000FF"/>
                </a:solidFill>
                <a:latin typeface="Arial" pitchFamily="34" charset="0"/>
                <a:cs typeface="Arial" pitchFamily="34" charset="0"/>
              </a:endParaRPr>
            </a:p>
          </p:txBody>
        </p:sp>
      </p:grpSp>
      <p:sp>
        <p:nvSpPr>
          <p:cNvPr id="22" name="Freeform 21"/>
          <p:cNvSpPr/>
          <p:nvPr/>
        </p:nvSpPr>
        <p:spPr>
          <a:xfrm>
            <a:off x="4902992" y="7375084"/>
            <a:ext cx="1960961" cy="785164"/>
          </a:xfrm>
          <a:custGeom>
            <a:avLst/>
            <a:gdLst/>
            <a:ahLst/>
            <a:cxnLst/>
            <a:rect l="0" t="0" r="0" b="0"/>
            <a:pathLst>
              <a:path w="1714501" h="635001">
                <a:moveTo>
                  <a:pt x="0" y="0"/>
                </a:moveTo>
                <a:lnTo>
                  <a:pt x="1714500" y="0"/>
                </a:lnTo>
                <a:lnTo>
                  <a:pt x="1714500" y="635000"/>
                </a:lnTo>
                <a:lnTo>
                  <a:pt x="0" y="6350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Tree>
    <p:extLst>
      <p:ext uri="{BB962C8B-B14F-4D97-AF65-F5344CB8AC3E}">
        <p14:creationId xmlns:p14="http://schemas.microsoft.com/office/powerpoint/2010/main" val="3243007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4471" y="1957979"/>
            <a:ext cx="493871"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3" name="Straight Connector 2"/>
          <p:cNvCxnSpPr/>
          <p:nvPr/>
        </p:nvCxnSpPr>
        <p:spPr>
          <a:xfrm>
            <a:off x="2073522" y="2316837"/>
            <a:ext cx="261461"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91406" y="2020793"/>
            <a:ext cx="1597819"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x – y = -2</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1143618" y="1041400"/>
            <a:ext cx="7675721"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we would like to isolate y in the equation.</a:t>
            </a:r>
            <a:endParaRPr lang="en-US" sz="2400" b="1" dirty="0">
              <a:solidFill>
                <a:srgbClr val="0000FF"/>
              </a:solidFill>
              <a:latin typeface="Arial" pitchFamily="34" charset="0"/>
              <a:cs typeface="Arial" pitchFamily="34" charset="0"/>
            </a:endParaRPr>
          </a:p>
        </p:txBody>
      </p:sp>
      <p:grpSp>
        <p:nvGrpSpPr>
          <p:cNvPr id="16" name="Group 15"/>
          <p:cNvGrpSpPr/>
          <p:nvPr/>
        </p:nvGrpSpPr>
        <p:grpSpPr>
          <a:xfrm>
            <a:off x="1313260" y="2970855"/>
            <a:ext cx="8535590" cy="1615506"/>
            <a:chOff x="685800" y="1632232"/>
            <a:chExt cx="7462811" cy="1306539"/>
          </a:xfrm>
        </p:grpSpPr>
        <p:grpSp>
          <p:nvGrpSpPr>
            <p:cNvPr id="10" name="Group 9"/>
            <p:cNvGrpSpPr/>
            <p:nvPr/>
          </p:nvGrpSpPr>
          <p:grpSpPr>
            <a:xfrm>
              <a:off x="1175685" y="1632232"/>
              <a:ext cx="1676400" cy="672068"/>
              <a:chOff x="1175685" y="1632232"/>
              <a:chExt cx="1676400" cy="672068"/>
            </a:xfrm>
          </p:grpSpPr>
          <p:sp>
            <p:nvSpPr>
              <p:cNvPr id="6" name="TextBox 5"/>
              <p:cNvSpPr txBox="1"/>
              <p:nvPr/>
            </p:nvSpPr>
            <p:spPr>
              <a:xfrm>
                <a:off x="1752807" y="1632232"/>
                <a:ext cx="431800" cy="672068"/>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1175685" y="1720251"/>
                <a:ext cx="1676400" cy="3733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y =     x + 2</a:t>
                </a:r>
                <a:endParaRPr lang="en-US" sz="2400" b="1" dirty="0">
                  <a:solidFill>
                    <a:srgbClr val="0000FF"/>
                  </a:solidFill>
                  <a:latin typeface="Arial" pitchFamily="34" charset="0"/>
                  <a:cs typeface="Arial" pitchFamily="34" charset="0"/>
                </a:endParaRPr>
              </a:p>
            </p:txBody>
          </p:sp>
        </p:grpSp>
        <p:sp>
          <p:nvSpPr>
            <p:cNvPr id="11" name="TextBox 10"/>
            <p:cNvSpPr txBox="1"/>
            <p:nvPr/>
          </p:nvSpPr>
          <p:spPr>
            <a:xfrm>
              <a:off x="2857500" y="1701800"/>
              <a:ext cx="5291111" cy="37337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You can recognize familiar numbers.</a:t>
              </a:r>
              <a:endParaRPr lang="en-US" sz="2400" b="1" dirty="0">
                <a:solidFill>
                  <a:srgbClr val="0000FF"/>
                </a:solidFill>
                <a:latin typeface="Arial" pitchFamily="34" charset="0"/>
                <a:cs typeface="Arial" pitchFamily="34" charset="0"/>
              </a:endParaRPr>
            </a:p>
          </p:txBody>
        </p:sp>
        <p:cxnSp>
          <p:nvCxnSpPr>
            <p:cNvPr id="12" name="Straight Connector 11"/>
            <p:cNvCxnSpPr/>
            <p:nvPr/>
          </p:nvCxnSpPr>
          <p:spPr>
            <a:xfrm flipV="1">
              <a:off x="1346200" y="2095500"/>
              <a:ext cx="330200" cy="3937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417309" y="2016266"/>
              <a:ext cx="635000" cy="5207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 y="2552700"/>
              <a:ext cx="1498807" cy="37337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slope </a:t>
              </a:r>
              <a:r>
                <a:rPr lang="en-US" sz="2400" b="1" dirty="0" smtClean="0">
                  <a:solidFill>
                    <a:srgbClr val="FF0000"/>
                  </a:solidFill>
                  <a:latin typeface="Arial" pitchFamily="34" charset="0"/>
                  <a:cs typeface="Arial" pitchFamily="34" charset="0"/>
                </a:rPr>
                <a:t>= m</a:t>
              </a:r>
              <a:endParaRPr lang="en-US" sz="2400" b="1" dirty="0">
                <a:solidFill>
                  <a:srgbClr val="FF0000"/>
                </a:solidFill>
                <a:latin typeface="Arial" pitchFamily="34" charset="0"/>
                <a:cs typeface="Arial" pitchFamily="34" charset="0"/>
              </a:endParaRPr>
            </a:p>
          </p:txBody>
        </p:sp>
        <p:sp>
          <p:nvSpPr>
            <p:cNvPr id="15" name="TextBox 14"/>
            <p:cNvSpPr txBox="1"/>
            <p:nvPr/>
          </p:nvSpPr>
          <p:spPr>
            <a:xfrm>
              <a:off x="2451100" y="2565400"/>
              <a:ext cx="4564921" cy="37337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y-coordinate for y-intercept </a:t>
              </a:r>
              <a:r>
                <a:rPr lang="en-US" sz="2400" b="1" dirty="0" smtClean="0">
                  <a:solidFill>
                    <a:srgbClr val="FF0000"/>
                  </a:solidFill>
                  <a:latin typeface="Arial" pitchFamily="34" charset="0"/>
                  <a:cs typeface="Arial" pitchFamily="34" charset="0"/>
                </a:rPr>
                <a:t>= b</a:t>
              </a:r>
              <a:endParaRPr lang="en-US" sz="2400" b="1" dirty="0">
                <a:solidFill>
                  <a:srgbClr val="FF0000"/>
                </a:solidFill>
                <a:latin typeface="Arial" pitchFamily="34" charset="0"/>
                <a:cs typeface="Arial" pitchFamily="34" charset="0"/>
              </a:endParaRPr>
            </a:p>
          </p:txBody>
        </p:sp>
      </p:grpSp>
      <p:sp>
        <p:nvSpPr>
          <p:cNvPr id="17" name="Freeform 16"/>
          <p:cNvSpPr/>
          <p:nvPr/>
        </p:nvSpPr>
        <p:spPr>
          <a:xfrm>
            <a:off x="1369158" y="4088828"/>
            <a:ext cx="1602464" cy="533400"/>
          </a:xfrm>
          <a:custGeom>
            <a:avLst/>
            <a:gdLst/>
            <a:ahLst/>
            <a:cxnLst/>
            <a:rect l="0" t="0" r="0" b="0"/>
            <a:pathLst>
              <a:path w="1181101" h="266701">
                <a:moveTo>
                  <a:pt x="0" y="0"/>
                </a:moveTo>
                <a:lnTo>
                  <a:pt x="1181100" y="0"/>
                </a:lnTo>
                <a:lnTo>
                  <a:pt x="1181100" y="266700"/>
                </a:lnTo>
                <a:lnTo>
                  <a:pt x="0" y="2667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8" name="Freeform 17"/>
          <p:cNvSpPr/>
          <p:nvPr/>
        </p:nvSpPr>
        <p:spPr>
          <a:xfrm>
            <a:off x="3379454" y="4124696"/>
            <a:ext cx="5439885" cy="549615"/>
          </a:xfrm>
          <a:custGeom>
            <a:avLst/>
            <a:gdLst/>
            <a:ahLst/>
            <a:cxnLst/>
            <a:rect l="0" t="0" r="0" b="0"/>
            <a:pathLst>
              <a:path w="3175001" h="444501">
                <a:moveTo>
                  <a:pt x="0" y="0"/>
                </a:moveTo>
                <a:lnTo>
                  <a:pt x="3175000" y="0"/>
                </a:lnTo>
                <a:lnTo>
                  <a:pt x="3175000" y="444500"/>
                </a:lnTo>
                <a:lnTo>
                  <a:pt x="0" y="4445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9" name="TextBox 18"/>
          <p:cNvSpPr txBox="1"/>
          <p:nvPr/>
        </p:nvSpPr>
        <p:spPr>
          <a:xfrm>
            <a:off x="1127760" y="5804939"/>
            <a:ext cx="9635490"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This kind of equation is called a</a:t>
            </a:r>
            <a:r>
              <a:rPr lang="en-US" sz="2400" b="1" dirty="0" smtClean="0">
                <a:solidFill>
                  <a:srgbClr val="FF0000"/>
                </a:solidFill>
                <a:latin typeface="Arial" pitchFamily="34" charset="0"/>
                <a:cs typeface="Arial" pitchFamily="34" charset="0"/>
              </a:rPr>
              <a:t> linear equation in slope-intercept form.</a:t>
            </a:r>
          </a:p>
          <a:p>
            <a:r>
              <a:rPr lang="en-US" sz="2400" b="1" dirty="0" smtClean="0">
                <a:solidFill>
                  <a:srgbClr val="FF0000"/>
                </a:solidFill>
                <a:latin typeface="Arial" pitchFamily="34" charset="0"/>
                <a:cs typeface="Arial" pitchFamily="34" charset="0"/>
              </a:rPr>
              <a:t>                             y = mx + b</a:t>
            </a:r>
            <a:endParaRPr lang="en-US" sz="2400" b="1" dirty="0">
              <a:solidFill>
                <a:srgbClr val="FF0000"/>
              </a:solidFill>
              <a:latin typeface="Arial" pitchFamily="34" charset="0"/>
              <a:cs typeface="Arial" pitchFamily="34" charset="0"/>
            </a:endParaRPr>
          </a:p>
        </p:txBody>
      </p:sp>
      <p:sp>
        <p:nvSpPr>
          <p:cNvPr id="20" name="Freeform 19"/>
          <p:cNvSpPr/>
          <p:nvPr/>
        </p:nvSpPr>
        <p:spPr>
          <a:xfrm>
            <a:off x="1253530" y="5682557"/>
            <a:ext cx="9203369" cy="1884391"/>
          </a:xfrm>
          <a:custGeom>
            <a:avLst/>
            <a:gdLst/>
            <a:ahLst/>
            <a:cxnLst/>
            <a:rect l="0" t="0" r="0" b="0"/>
            <a:pathLst>
              <a:path w="9537701" h="1524001">
                <a:moveTo>
                  <a:pt x="0" y="0"/>
                </a:moveTo>
                <a:lnTo>
                  <a:pt x="9537700" y="0"/>
                </a:lnTo>
                <a:lnTo>
                  <a:pt x="9537700" y="1524000"/>
                </a:lnTo>
                <a:lnTo>
                  <a:pt x="0" y="15240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21" name="Straight Connector 20"/>
          <p:cNvCxnSpPr/>
          <p:nvPr/>
        </p:nvCxnSpPr>
        <p:spPr>
          <a:xfrm>
            <a:off x="2600758" y="3365500"/>
            <a:ext cx="237692"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833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2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120890" y="1074128"/>
            <a:ext cx="9413760" cy="6364218"/>
            <a:chOff x="1248690" y="-201691"/>
            <a:chExt cx="7552283" cy="5147063"/>
          </a:xfrm>
        </p:grpSpPr>
        <p:sp>
          <p:nvSpPr>
            <p:cNvPr id="2" name="TextBox 1"/>
            <p:cNvSpPr txBox="1"/>
            <p:nvPr/>
          </p:nvSpPr>
          <p:spPr>
            <a:xfrm>
              <a:off x="1248690" y="-201691"/>
              <a:ext cx="6553200" cy="970766"/>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Find the slope and y-intercept for the line with the given equation in a standard form.</a:t>
              </a:r>
            </a:p>
            <a:p>
              <a:r>
                <a:rPr lang="en-US" sz="2400" b="1" dirty="0" smtClean="0">
                  <a:solidFill>
                    <a:srgbClr val="0000FF"/>
                  </a:solidFill>
                  <a:latin typeface="Arial" pitchFamily="34" charset="0"/>
                  <a:cs typeface="Arial" pitchFamily="34" charset="0"/>
                </a:rPr>
                <a:t>                          4x + 11y = -3</a:t>
              </a:r>
              <a:endParaRPr lang="en-US" sz="2400" b="1" dirty="0">
                <a:solidFill>
                  <a:srgbClr val="0000FF"/>
                </a:solidFill>
                <a:latin typeface="Arial" pitchFamily="34" charset="0"/>
                <a:cs typeface="Arial" pitchFamily="34" charset="0"/>
              </a:endParaRPr>
            </a:p>
          </p:txBody>
        </p:sp>
        <p:cxnSp>
          <p:nvCxnSpPr>
            <p:cNvPr id="3" name="Straight Connector 2"/>
            <p:cNvCxnSpPr/>
            <p:nvPr/>
          </p:nvCxnSpPr>
          <p:spPr>
            <a:xfrm>
              <a:off x="1338350" y="119939"/>
              <a:ext cx="985047"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58900" y="1222000"/>
              <a:ext cx="7442073"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Our goal is to isolate y.</a:t>
              </a:r>
            </a:p>
            <a:p>
              <a:r>
                <a:rPr lang="en-US" sz="2400" b="1" dirty="0" smtClean="0">
                  <a:solidFill>
                    <a:srgbClr val="0000FF"/>
                  </a:solidFill>
                  <a:latin typeface="Arial" pitchFamily="34" charset="0"/>
                  <a:cs typeface="Arial" pitchFamily="34" charset="0"/>
                </a:rPr>
                <a:t>First we will subtract </a:t>
              </a:r>
              <a:r>
                <a:rPr lang="en-US" sz="2400" b="1" dirty="0" smtClean="0">
                  <a:solidFill>
                    <a:srgbClr val="FF0000"/>
                  </a:solidFill>
                  <a:latin typeface="Arial" pitchFamily="34" charset="0"/>
                  <a:cs typeface="Arial" pitchFamily="34" charset="0"/>
                </a:rPr>
                <a:t>4x</a:t>
              </a:r>
              <a:r>
                <a:rPr lang="en-US" sz="2400" b="1" dirty="0" smtClean="0">
                  <a:solidFill>
                    <a:srgbClr val="0000FF"/>
                  </a:solidFill>
                  <a:latin typeface="Arial" pitchFamily="34" charset="0"/>
                  <a:cs typeface="Arial" pitchFamily="34" charset="0"/>
                </a:rPr>
                <a:t> from both sides of the equation.</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2590800" y="1968743"/>
              <a:ext cx="2629258" cy="37337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4x + 11y = -3</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2650598" y="2461757"/>
              <a:ext cx="2849236" cy="37337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11y = 4x – 3</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1295400" y="2895600"/>
              <a:ext cx="7199912" cy="37337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Then we divide both sides of the equation by </a:t>
              </a:r>
              <a:r>
                <a:rPr lang="en-US" sz="2400" b="1" dirty="0" smtClean="0">
                  <a:solidFill>
                    <a:srgbClr val="FF0000"/>
                  </a:solidFill>
                  <a:latin typeface="Arial" pitchFamily="34" charset="0"/>
                  <a:cs typeface="Arial" pitchFamily="34" charset="0"/>
                </a:rPr>
                <a:t>11</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2616199" y="3282570"/>
              <a:ext cx="2279156" cy="37337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11y = 4x – 3</a:t>
              </a:r>
              <a:endParaRPr lang="en-US" sz="2400" b="1" dirty="0">
                <a:solidFill>
                  <a:srgbClr val="0000FF"/>
                </a:solidFill>
                <a:latin typeface="Arial" pitchFamily="34" charset="0"/>
                <a:cs typeface="Arial" pitchFamily="34" charset="0"/>
              </a:endParaRPr>
            </a:p>
          </p:txBody>
        </p:sp>
        <p:grpSp>
          <p:nvGrpSpPr>
            <p:cNvPr id="15" name="Group 14"/>
            <p:cNvGrpSpPr/>
            <p:nvPr/>
          </p:nvGrpSpPr>
          <p:grpSpPr>
            <a:xfrm>
              <a:off x="2565487" y="3936293"/>
              <a:ext cx="1789868" cy="704062"/>
              <a:chOff x="2565487" y="3936293"/>
              <a:chExt cx="1789868" cy="704062"/>
            </a:xfrm>
          </p:grpSpPr>
          <p:sp>
            <p:nvSpPr>
              <p:cNvPr id="9" name="TextBox 8"/>
              <p:cNvSpPr txBox="1"/>
              <p:nvPr/>
            </p:nvSpPr>
            <p:spPr>
              <a:xfrm>
                <a:off x="2592508" y="4034866"/>
                <a:ext cx="13208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y =    x - </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2946400" y="3951198"/>
                <a:ext cx="482600" cy="67206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4</a:t>
                </a:r>
              </a:p>
              <a:p>
                <a:r>
                  <a:rPr lang="en-US" sz="2400" b="1" dirty="0" smtClean="0">
                    <a:solidFill>
                      <a:srgbClr val="0000FF"/>
                    </a:solidFill>
                    <a:latin typeface="Arial" pitchFamily="34" charset="0"/>
                    <a:cs typeface="Arial" pitchFamily="34" charset="0"/>
                  </a:rPr>
                  <a:t>11</a:t>
                </a:r>
                <a:endParaRPr lang="en-US" sz="2400" b="1" dirty="0">
                  <a:solidFill>
                    <a:srgbClr val="0000FF"/>
                  </a:solidFill>
                  <a:latin typeface="Arial" pitchFamily="34" charset="0"/>
                  <a:cs typeface="Arial" pitchFamily="34" charset="0"/>
                </a:endParaRPr>
              </a:p>
            </p:txBody>
          </p:sp>
          <p:cxnSp>
            <p:nvCxnSpPr>
              <p:cNvPr id="11" name="Straight Connector 10"/>
              <p:cNvCxnSpPr/>
              <p:nvPr/>
            </p:nvCxnSpPr>
            <p:spPr>
              <a:xfrm>
                <a:off x="3027047" y="4222830"/>
                <a:ext cx="224917"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95910" y="3938498"/>
                <a:ext cx="482600" cy="672069"/>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3</a:t>
                </a:r>
              </a:p>
              <a:p>
                <a:r>
                  <a:rPr lang="en-US" sz="2400" b="1" dirty="0" smtClean="0">
                    <a:solidFill>
                      <a:srgbClr val="0000FF"/>
                    </a:solidFill>
                    <a:latin typeface="Arial" pitchFamily="34" charset="0"/>
                    <a:cs typeface="Arial" pitchFamily="34" charset="0"/>
                  </a:rPr>
                  <a:t>11</a:t>
                </a:r>
                <a:endParaRPr lang="en-US" sz="2400" b="1" dirty="0">
                  <a:solidFill>
                    <a:srgbClr val="0000FF"/>
                  </a:solidFill>
                  <a:latin typeface="Arial" pitchFamily="34" charset="0"/>
                  <a:cs typeface="Arial" pitchFamily="34" charset="0"/>
                </a:endParaRPr>
              </a:p>
            </p:txBody>
          </p:sp>
          <p:cxnSp>
            <p:nvCxnSpPr>
              <p:cNvPr id="13" name="Straight Connector 12"/>
              <p:cNvCxnSpPr/>
              <p:nvPr/>
            </p:nvCxnSpPr>
            <p:spPr>
              <a:xfrm>
                <a:off x="3645777" y="4233496"/>
                <a:ext cx="224917"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2565487" y="3936293"/>
                <a:ext cx="1789868" cy="704062"/>
              </a:xfrm>
              <a:custGeom>
                <a:avLst/>
                <a:gdLst/>
                <a:ahLst/>
                <a:cxnLst/>
                <a:rect l="0" t="0" r="0" b="0"/>
                <a:pathLst>
                  <a:path w="1542416" h="610490">
                    <a:moveTo>
                      <a:pt x="0" y="0"/>
                    </a:moveTo>
                    <a:lnTo>
                      <a:pt x="1542415" y="0"/>
                    </a:lnTo>
                    <a:lnTo>
                      <a:pt x="1542415" y="610489"/>
                    </a:lnTo>
                    <a:lnTo>
                      <a:pt x="0" y="610489"/>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cxnSp>
          <p:nvCxnSpPr>
            <p:cNvPr id="16" name="Straight Connector 15"/>
            <p:cNvCxnSpPr/>
            <p:nvPr/>
          </p:nvCxnSpPr>
          <p:spPr>
            <a:xfrm flipV="1">
              <a:off x="2332344" y="4449546"/>
              <a:ext cx="685546" cy="267843"/>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9" idx="1"/>
              <a:endCxn id="21" idx="5"/>
            </p:cNvCxnSpPr>
            <p:nvPr/>
          </p:nvCxnSpPr>
          <p:spPr>
            <a:xfrm flipH="1" flipV="1">
              <a:off x="4042916" y="4491217"/>
              <a:ext cx="465943" cy="225321"/>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01800" y="4572000"/>
              <a:ext cx="914400" cy="373372"/>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slope</a:t>
              </a:r>
              <a:endParaRPr lang="en-US" sz="2400" b="1">
                <a:solidFill>
                  <a:srgbClr val="0000FF"/>
                </a:solidFill>
                <a:latin typeface="Arial" pitchFamily="34" charset="0"/>
                <a:cs typeface="Arial" pitchFamily="34" charset="0"/>
              </a:endParaRPr>
            </a:p>
          </p:txBody>
        </p:sp>
        <p:sp>
          <p:nvSpPr>
            <p:cNvPr id="19" name="TextBox 18"/>
            <p:cNvSpPr txBox="1"/>
            <p:nvPr/>
          </p:nvSpPr>
          <p:spPr>
            <a:xfrm>
              <a:off x="4508859" y="4529852"/>
              <a:ext cx="1422400" cy="37337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y-intercept</a:t>
              </a:r>
              <a:endParaRPr lang="en-US" sz="2400" b="1" dirty="0">
                <a:solidFill>
                  <a:srgbClr val="0000FF"/>
                </a:solidFill>
                <a:latin typeface="Arial" pitchFamily="34" charset="0"/>
                <a:cs typeface="Arial" pitchFamily="34" charset="0"/>
              </a:endParaRPr>
            </a:p>
          </p:txBody>
        </p:sp>
        <p:sp>
          <p:nvSpPr>
            <p:cNvPr id="20" name="Oval 19"/>
            <p:cNvSpPr/>
            <p:nvPr/>
          </p:nvSpPr>
          <p:spPr>
            <a:xfrm>
              <a:off x="2949375" y="3983993"/>
              <a:ext cx="410831" cy="656362"/>
            </a:xfrm>
            <a:prstGeom prst="ellipse">
              <a:avLst/>
            </a:prstGeom>
            <a:solidFill>
              <a:schemeClr val="accent1">
                <a:alpha val="1000"/>
              </a:schemeClr>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1" name="Oval 20"/>
            <p:cNvSpPr/>
            <p:nvPr/>
          </p:nvSpPr>
          <p:spPr>
            <a:xfrm>
              <a:off x="3586694" y="3967108"/>
              <a:ext cx="534498" cy="614033"/>
            </a:xfrm>
            <a:prstGeom prst="ellipse">
              <a:avLst/>
            </a:prstGeom>
            <a:solidFill>
              <a:schemeClr val="accent1">
                <a:alpha val="1000"/>
              </a:schemeClr>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23" name="Freeform 22"/>
          <p:cNvSpPr/>
          <p:nvPr/>
        </p:nvSpPr>
        <p:spPr>
          <a:xfrm>
            <a:off x="1139580" y="2518845"/>
            <a:ext cx="9395070" cy="5380555"/>
          </a:xfrm>
          <a:custGeom>
            <a:avLst/>
            <a:gdLst/>
            <a:ahLst/>
            <a:cxnLst/>
            <a:rect l="0" t="0" r="0" b="0"/>
            <a:pathLst>
              <a:path w="5905501" h="3708401">
                <a:moveTo>
                  <a:pt x="0" y="0"/>
                </a:moveTo>
                <a:lnTo>
                  <a:pt x="5905500" y="0"/>
                </a:lnTo>
                <a:lnTo>
                  <a:pt x="5905500" y="3708400"/>
                </a:lnTo>
                <a:lnTo>
                  <a:pt x="0" y="37084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val="3101155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5786" y="1040139"/>
            <a:ext cx="9935528" cy="83099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Example. Write an equation in the slope-intercept form for the given line.</a:t>
            </a:r>
            <a:endParaRPr lang="en-US" sz="2400" b="1">
              <a:solidFill>
                <a:srgbClr val="0000FF"/>
              </a:solidFill>
              <a:latin typeface="Arial" pitchFamily="34" charset="0"/>
              <a:cs typeface="Arial" pitchFamily="34" charset="0"/>
            </a:endParaRPr>
          </a:p>
        </p:txBody>
      </p:sp>
      <p:cxnSp>
        <p:nvCxnSpPr>
          <p:cNvPr id="3" name="Straight Connector 2"/>
          <p:cNvCxnSpPr/>
          <p:nvPr/>
        </p:nvCxnSpPr>
        <p:spPr>
          <a:xfrm>
            <a:off x="1248346" y="1424520"/>
            <a:ext cx="1246299" cy="0"/>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4" name="Picture 3"/>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 contrast="-46000"/>
                    </a14:imgEffect>
                  </a14:imgLayer>
                </a14:imgProps>
              </a:ext>
              <a:ext uri="{28A0092B-C50C-407E-A947-70E740481C1C}">
                <a14:useLocalDpi xmlns:a14="http://schemas.microsoft.com/office/drawing/2010/main" val="0"/>
              </a:ext>
            </a:extLst>
          </a:blip>
          <a:srcRect l="9824" t="10412" r="9364" b="10534"/>
          <a:stretch/>
        </p:blipFill>
        <p:spPr>
          <a:xfrm>
            <a:off x="1263339" y="2108200"/>
            <a:ext cx="5974861" cy="6318697"/>
          </a:xfrm>
          <a:prstGeom prst="rect">
            <a:avLst/>
          </a:prstGeom>
          <a:solidFill>
            <a:scrgbClr r="0" g="0" b="0">
              <a:alpha val="0"/>
            </a:scrgbClr>
          </a:solidFill>
        </p:spPr>
      </p:pic>
      <p:cxnSp>
        <p:nvCxnSpPr>
          <p:cNvPr id="5" name="Straight Connector 4"/>
          <p:cNvCxnSpPr/>
          <p:nvPr/>
        </p:nvCxnSpPr>
        <p:spPr>
          <a:xfrm>
            <a:off x="2408712" y="3540234"/>
            <a:ext cx="2450019" cy="3435468"/>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5878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77862" y="1117542"/>
            <a:ext cx="10174509" cy="7696258"/>
            <a:chOff x="288020" y="317500"/>
            <a:chExt cx="8895745" cy="622435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val="0"/>
                </a:ext>
              </a:extLst>
            </a:blip>
            <a:stretch>
              <a:fillRect/>
            </a:stretch>
          </p:blipFill>
          <p:spPr>
            <a:xfrm>
              <a:off x="3671965" y="1030050"/>
              <a:ext cx="5511800" cy="5511800"/>
            </a:xfrm>
            <a:prstGeom prst="rect">
              <a:avLst/>
            </a:prstGeom>
            <a:solidFill>
              <a:scrgbClr r="0" g="0" b="0">
                <a:alpha val="0"/>
              </a:scrgbClr>
            </a:solidFill>
          </p:spPr>
        </p:pic>
        <p:cxnSp>
          <p:nvCxnSpPr>
            <p:cNvPr id="3" name="Straight Connector 2"/>
            <p:cNvCxnSpPr/>
            <p:nvPr/>
          </p:nvCxnSpPr>
          <p:spPr>
            <a:xfrm>
              <a:off x="5560723" y="3275632"/>
              <a:ext cx="1858479"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88020" y="317500"/>
              <a:ext cx="6139845" cy="15681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 given line in the coordinate plane is horizontal, so slope equals 0. The y-intercept is 2. The equation of this line is:</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y = 2</a:t>
              </a:r>
              <a:endParaRPr lang="en-US" sz="2400" b="1" dirty="0">
                <a:solidFill>
                  <a:srgbClr val="0000FF"/>
                </a:solidFill>
                <a:latin typeface="Arial" pitchFamily="34" charset="0"/>
                <a:cs typeface="Arial" pitchFamily="34" charset="0"/>
              </a:endParaRPr>
            </a:p>
          </p:txBody>
        </p:sp>
        <p:sp>
          <p:nvSpPr>
            <p:cNvPr id="5" name="Freeform 4"/>
            <p:cNvSpPr/>
            <p:nvPr/>
          </p:nvSpPr>
          <p:spPr>
            <a:xfrm>
              <a:off x="1945806" y="1365202"/>
              <a:ext cx="1409701" cy="660401"/>
            </a:xfrm>
            <a:custGeom>
              <a:avLst/>
              <a:gdLst/>
              <a:ahLst/>
              <a:cxnLst/>
              <a:rect l="0" t="0" r="0" b="0"/>
              <a:pathLst>
                <a:path w="1409701" h="660401">
                  <a:moveTo>
                    <a:pt x="0" y="0"/>
                  </a:moveTo>
                  <a:lnTo>
                    <a:pt x="1409700" y="0"/>
                  </a:lnTo>
                  <a:lnTo>
                    <a:pt x="1409700" y="660400"/>
                  </a:lnTo>
                  <a:lnTo>
                    <a:pt x="0" y="6604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spTree>
    <p:extLst>
      <p:ext uri="{BB962C8B-B14F-4D97-AF65-F5344CB8AC3E}">
        <p14:creationId xmlns:p14="http://schemas.microsoft.com/office/powerpoint/2010/main" val="5560970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val="0"/>
              </a:ext>
            </a:extLst>
          </a:blip>
          <a:stretch>
            <a:fillRect/>
          </a:stretch>
        </p:blipFill>
        <p:spPr>
          <a:xfrm>
            <a:off x="5048250" y="1285240"/>
            <a:ext cx="6304121" cy="6815209"/>
          </a:xfrm>
          <a:prstGeom prst="rect">
            <a:avLst/>
          </a:prstGeom>
          <a:solidFill>
            <a:scrgbClr r="0" g="0" b="0">
              <a:alpha val="0"/>
            </a:scrgbClr>
          </a:solidFill>
        </p:spPr>
      </p:pic>
      <p:sp>
        <p:nvSpPr>
          <p:cNvPr id="3" name="TextBox 2"/>
          <p:cNvSpPr txBox="1"/>
          <p:nvPr/>
        </p:nvSpPr>
        <p:spPr>
          <a:xfrm>
            <a:off x="1157074" y="1120380"/>
            <a:ext cx="7378541" cy="267765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 given line in the coordinate plane is vertical, so slope is undefined. There is no y-intercept. However, the x-intercept is -4.</a:t>
            </a:r>
          </a:p>
          <a:p>
            <a:r>
              <a:rPr lang="en-US" sz="2400" b="1" dirty="0" smtClean="0">
                <a:solidFill>
                  <a:srgbClr val="0000FF"/>
                </a:solidFill>
                <a:latin typeface="Arial" pitchFamily="34" charset="0"/>
                <a:cs typeface="Arial" pitchFamily="34" charset="0"/>
              </a:rPr>
              <a:t>The equation of this line is:</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x = -4</a:t>
            </a:r>
            <a:endParaRPr lang="en-US" sz="2400" b="1" dirty="0">
              <a:solidFill>
                <a:srgbClr val="0000FF"/>
              </a:solidFill>
              <a:latin typeface="Arial" pitchFamily="34" charset="0"/>
              <a:cs typeface="Arial" pitchFamily="34" charset="0"/>
            </a:endParaRPr>
          </a:p>
        </p:txBody>
      </p:sp>
      <p:sp>
        <p:nvSpPr>
          <p:cNvPr id="4" name="Freeform 3"/>
          <p:cNvSpPr/>
          <p:nvPr/>
        </p:nvSpPr>
        <p:spPr>
          <a:xfrm>
            <a:off x="3969304" y="3196630"/>
            <a:ext cx="1612346" cy="816570"/>
          </a:xfrm>
          <a:custGeom>
            <a:avLst/>
            <a:gdLst/>
            <a:ahLst/>
            <a:cxnLst/>
            <a:rect l="0" t="0" r="0" b="0"/>
            <a:pathLst>
              <a:path w="1409701" h="660401">
                <a:moveTo>
                  <a:pt x="0" y="0"/>
                </a:moveTo>
                <a:lnTo>
                  <a:pt x="1409700" y="0"/>
                </a:lnTo>
                <a:lnTo>
                  <a:pt x="1409700" y="660400"/>
                </a:lnTo>
                <a:lnTo>
                  <a:pt x="0" y="6604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5" name="Straight Connector 4"/>
          <p:cNvCxnSpPr/>
          <p:nvPr/>
        </p:nvCxnSpPr>
        <p:spPr>
          <a:xfrm flipV="1">
            <a:off x="7052786" y="3410178"/>
            <a:ext cx="0" cy="2863696"/>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020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88374" y="1039780"/>
            <a:ext cx="8227077" cy="7254203"/>
            <a:chOff x="381000" y="178364"/>
            <a:chExt cx="7193073" cy="5866836"/>
          </a:xfrm>
        </p:grpSpPr>
        <p:sp>
          <p:nvSpPr>
            <p:cNvPr id="2" name="TextBox 1"/>
            <p:cNvSpPr txBox="1"/>
            <p:nvPr/>
          </p:nvSpPr>
          <p:spPr>
            <a:xfrm>
              <a:off x="431800" y="178364"/>
              <a:ext cx="7142273" cy="672069"/>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Example. Graph the line with the slope equals 0 and</a:t>
              </a:r>
            </a:p>
            <a:p>
              <a:r>
                <a:rPr lang="en-US" sz="2400" b="1" smtClean="0">
                  <a:solidFill>
                    <a:srgbClr val="0000FF"/>
                  </a:solidFill>
                  <a:latin typeface="Arial" pitchFamily="34" charset="0"/>
                  <a:cs typeface="Arial" pitchFamily="34" charset="0"/>
                </a:rPr>
                <a:t> y-intercept equals -2.</a:t>
              </a:r>
              <a:endParaRPr lang="en-US" sz="2400" b="1">
                <a:solidFill>
                  <a:srgbClr val="0000FF"/>
                </a:solidFill>
                <a:latin typeface="Arial" pitchFamily="34" charset="0"/>
                <a:cs typeface="Arial" pitchFamily="34" charset="0"/>
              </a:endParaRPr>
            </a:p>
          </p:txBody>
        </p:sp>
        <p:pic>
          <p:nvPicPr>
            <p:cNvPr id="3" name="Picture 2"/>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val="0"/>
                </a:ext>
              </a:extLst>
            </a:blip>
            <a:stretch>
              <a:fillRect/>
            </a:stretch>
          </p:blipFill>
          <p:spPr>
            <a:xfrm>
              <a:off x="381000" y="520700"/>
              <a:ext cx="5524500" cy="5524500"/>
            </a:xfrm>
            <a:prstGeom prst="rect">
              <a:avLst/>
            </a:prstGeom>
            <a:solidFill>
              <a:scrgbClr r="0" g="0" b="0">
                <a:alpha val="0"/>
              </a:scrgbClr>
            </a:solidFill>
          </p:spPr>
        </p:pic>
        <p:cxnSp>
          <p:nvCxnSpPr>
            <p:cNvPr id="4" name="Straight Connector 3"/>
            <p:cNvCxnSpPr/>
            <p:nvPr/>
          </p:nvCxnSpPr>
          <p:spPr>
            <a:xfrm>
              <a:off x="533400" y="520698"/>
              <a:ext cx="977900"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854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38250" y="1066661"/>
            <a:ext cx="5705000"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Sometimes lines that do not intersect are not in the same plane. Those are called </a:t>
            </a:r>
            <a:r>
              <a:rPr lang="en-US" sz="2400" b="1" dirty="0" smtClean="0">
                <a:solidFill>
                  <a:srgbClr val="FF0000"/>
                </a:solidFill>
                <a:latin typeface="Arial" pitchFamily="34" charset="0"/>
                <a:cs typeface="Arial" pitchFamily="34" charset="0"/>
              </a:rPr>
              <a:t>skew</a:t>
            </a:r>
            <a:r>
              <a:rPr lang="en-US" sz="2400" b="1" dirty="0" smtClean="0">
                <a:solidFill>
                  <a:srgbClr val="0000FF"/>
                </a:solidFill>
                <a:latin typeface="Arial" pitchFamily="34" charset="0"/>
                <a:cs typeface="Arial" pitchFamily="34" charset="0"/>
              </a:rPr>
              <a:t> lines. </a:t>
            </a:r>
            <a:endParaRPr lang="en-US" sz="2400" b="1" dirty="0">
              <a:solidFill>
                <a:srgbClr val="0000FF"/>
              </a:solidFill>
              <a:latin typeface="Arial" pitchFamily="34" charset="0"/>
              <a:cs typeface="Arial" pitchFamily="34" charset="0"/>
            </a:endParaRPr>
          </a:p>
        </p:txBody>
      </p:sp>
      <p:sp>
        <p:nvSpPr>
          <p:cNvPr id="3" name="Freeform 2"/>
          <p:cNvSpPr/>
          <p:nvPr/>
        </p:nvSpPr>
        <p:spPr>
          <a:xfrm>
            <a:off x="5967152" y="1987418"/>
            <a:ext cx="4643698" cy="1356666"/>
          </a:xfrm>
          <a:custGeom>
            <a:avLst/>
            <a:gdLst/>
            <a:ahLst/>
            <a:cxnLst/>
            <a:rect l="0" t="0" r="0" b="0"/>
            <a:pathLst>
              <a:path w="4060064" h="1551687">
                <a:moveTo>
                  <a:pt x="0" y="1551686"/>
                </a:moveTo>
                <a:lnTo>
                  <a:pt x="913892" y="0"/>
                </a:lnTo>
                <a:lnTo>
                  <a:pt x="4060063" y="0"/>
                </a:lnTo>
                <a:lnTo>
                  <a:pt x="3146171" y="155168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4" name="Straight Connector 3"/>
          <p:cNvCxnSpPr/>
          <p:nvPr/>
        </p:nvCxnSpPr>
        <p:spPr>
          <a:xfrm flipV="1">
            <a:off x="8361991" y="2145425"/>
            <a:ext cx="1543784" cy="827013"/>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498879" y="1169732"/>
            <a:ext cx="401198" cy="1161571"/>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182801" y="2340519"/>
            <a:ext cx="316078" cy="929279"/>
          </a:xfrm>
          <a:prstGeom prst="line">
            <a:avLst/>
          </a:prstGeom>
          <a:ln w="38100" cap="flat" cmpd="sng" algn="ctr">
            <a:solidFill>
              <a:srgbClr val="0000FF"/>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927586" y="3325540"/>
            <a:ext cx="243014" cy="687660"/>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133600" y="4362269"/>
            <a:ext cx="1720015" cy="698681"/>
          </a:xfrm>
          <a:custGeom>
            <a:avLst/>
            <a:gdLst/>
            <a:ahLst/>
            <a:cxnLst/>
            <a:rect l="0" t="0" r="0" b="0"/>
            <a:pathLst>
              <a:path w="1302513" h="568072">
                <a:moveTo>
                  <a:pt x="0" y="0"/>
                </a:moveTo>
                <a:lnTo>
                  <a:pt x="1302512" y="0"/>
                </a:lnTo>
                <a:lnTo>
                  <a:pt x="1302512" y="568071"/>
                </a:lnTo>
                <a:lnTo>
                  <a:pt x="0" y="568071"/>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9" name="TextBox 8"/>
          <p:cNvSpPr txBox="1"/>
          <p:nvPr/>
        </p:nvSpPr>
        <p:spPr>
          <a:xfrm>
            <a:off x="2133600" y="4375601"/>
            <a:ext cx="1904289" cy="707886"/>
          </a:xfrm>
          <a:prstGeom prst="rect">
            <a:avLst/>
          </a:prstGeom>
          <a:noFill/>
        </p:spPr>
        <p:txBody>
          <a:bodyPr vert="horz" wrap="square" rtlCol="0">
            <a:spAutoFit/>
          </a:bodyPr>
          <a:lstStyle/>
          <a:p>
            <a:r>
              <a:rPr lang="en-US" sz="2000" b="1" dirty="0" smtClean="0">
                <a:solidFill>
                  <a:srgbClr val="FF0000"/>
                </a:solidFill>
                <a:latin typeface="Arial" pitchFamily="34" charset="0"/>
                <a:cs typeface="Arial" pitchFamily="34" charset="0"/>
              </a:rPr>
              <a:t>Definition of</a:t>
            </a:r>
          </a:p>
          <a:p>
            <a:r>
              <a:rPr lang="en-US" sz="2000" b="1" dirty="0" smtClean="0">
                <a:solidFill>
                  <a:srgbClr val="FF0000"/>
                </a:solidFill>
                <a:latin typeface="Arial" pitchFamily="34" charset="0"/>
                <a:cs typeface="Arial" pitchFamily="34" charset="0"/>
              </a:rPr>
              <a:t>Skew Lines</a:t>
            </a:r>
            <a:endParaRPr lang="en-US" sz="2000" b="1" dirty="0">
              <a:solidFill>
                <a:srgbClr val="FF0000"/>
              </a:solidFill>
              <a:latin typeface="Arial" pitchFamily="34" charset="0"/>
              <a:cs typeface="Arial" pitchFamily="34" charset="0"/>
            </a:endParaRPr>
          </a:p>
        </p:txBody>
      </p:sp>
      <p:sp>
        <p:nvSpPr>
          <p:cNvPr id="10" name="TextBox 9"/>
          <p:cNvSpPr txBox="1"/>
          <p:nvPr/>
        </p:nvSpPr>
        <p:spPr>
          <a:xfrm>
            <a:off x="4076525" y="4375601"/>
            <a:ext cx="5505399" cy="707886"/>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Two lines that are not in the same plane are skew if and only if they do not intersect.</a:t>
            </a:r>
            <a:endParaRPr lang="en-US" sz="2000" b="1" dirty="0">
              <a:solidFill>
                <a:srgbClr val="0000FF"/>
              </a:solidFill>
              <a:latin typeface="Arial" pitchFamily="34" charset="0"/>
              <a:cs typeface="Arial" pitchFamily="34" charset="0"/>
            </a:endParaRPr>
          </a:p>
        </p:txBody>
      </p:sp>
      <p:sp>
        <p:nvSpPr>
          <p:cNvPr id="11" name="Freeform 10"/>
          <p:cNvSpPr/>
          <p:nvPr/>
        </p:nvSpPr>
        <p:spPr>
          <a:xfrm>
            <a:off x="3849508" y="4362269"/>
            <a:ext cx="5732417" cy="692745"/>
          </a:xfrm>
          <a:custGeom>
            <a:avLst/>
            <a:gdLst/>
            <a:ahLst/>
            <a:cxnLst/>
            <a:rect l="0" t="0" r="0" b="0"/>
            <a:pathLst>
              <a:path w="4389502" h="563246">
                <a:moveTo>
                  <a:pt x="0" y="0"/>
                </a:moveTo>
                <a:lnTo>
                  <a:pt x="4389501" y="0"/>
                </a:lnTo>
                <a:lnTo>
                  <a:pt x="4389501" y="563245"/>
                </a:lnTo>
                <a:lnTo>
                  <a:pt x="0" y="563245"/>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nvGrpSpPr>
          <p:cNvPr id="14" name="Group 13"/>
          <p:cNvGrpSpPr/>
          <p:nvPr/>
        </p:nvGrpSpPr>
        <p:grpSpPr>
          <a:xfrm>
            <a:off x="7927091" y="1061581"/>
            <a:ext cx="721291" cy="2358563"/>
            <a:chOff x="6121400" y="381000"/>
            <a:chExt cx="630637" cy="2697607"/>
          </a:xfrm>
        </p:grpSpPr>
        <p:sp>
          <p:nvSpPr>
            <p:cNvPr id="12" name="TextBox 11"/>
            <p:cNvSpPr txBox="1"/>
            <p:nvPr/>
          </p:nvSpPr>
          <p:spPr>
            <a:xfrm>
              <a:off x="6121400" y="381000"/>
              <a:ext cx="431800" cy="528029"/>
            </a:xfrm>
            <a:prstGeom prst="rect">
              <a:avLst/>
            </a:prstGeom>
            <a:noFill/>
          </p:spPr>
          <p:txBody>
            <a:bodyPr vert="horz" rtlCol="0">
              <a:spAutoFit/>
            </a:bodyPr>
            <a:lstStyle/>
            <a:p>
              <a:r>
                <a:rPr lang="en-US" sz="2400" b="1" i="1" smtClean="0">
                  <a:solidFill>
                    <a:srgbClr val="0000FF"/>
                  </a:solidFill>
                  <a:latin typeface="Arial" pitchFamily="34" charset="0"/>
                  <a:cs typeface="Arial" pitchFamily="34" charset="0"/>
                </a:rPr>
                <a:t>a</a:t>
              </a:r>
              <a:endParaRPr lang="en-US" sz="2400" b="1" i="1">
                <a:solidFill>
                  <a:srgbClr val="0000FF"/>
                </a:solidFill>
                <a:latin typeface="Arial" pitchFamily="34" charset="0"/>
                <a:cs typeface="Arial" pitchFamily="34" charset="0"/>
              </a:endParaRPr>
            </a:p>
          </p:txBody>
        </p:sp>
        <p:sp>
          <p:nvSpPr>
            <p:cNvPr id="13" name="TextBox 12"/>
            <p:cNvSpPr txBox="1"/>
            <p:nvPr/>
          </p:nvSpPr>
          <p:spPr>
            <a:xfrm>
              <a:off x="6536138" y="2539021"/>
              <a:ext cx="215899" cy="539586"/>
            </a:xfrm>
            <a:prstGeom prst="rect">
              <a:avLst/>
            </a:prstGeom>
            <a:noFill/>
          </p:spPr>
          <p:txBody>
            <a:bodyPr vert="horz" wrap="square" rtlCol="0">
              <a:spAutoFit/>
            </a:bodyPr>
            <a:lstStyle/>
            <a:p>
              <a:r>
                <a:rPr lang="en-US" sz="2400" b="1" i="1" dirty="0" smtClean="0">
                  <a:solidFill>
                    <a:srgbClr val="0000FF"/>
                  </a:solidFill>
                  <a:latin typeface="Arial" pitchFamily="34" charset="0"/>
                  <a:cs typeface="Arial" pitchFamily="34" charset="0"/>
                </a:rPr>
                <a:t>b</a:t>
              </a:r>
              <a:endParaRPr lang="en-US" sz="2400" b="1" i="1" dirty="0">
                <a:solidFill>
                  <a:srgbClr val="0000FF"/>
                </a:solidFill>
                <a:latin typeface="Arial" pitchFamily="34" charset="0"/>
                <a:cs typeface="Arial" pitchFamily="34" charset="0"/>
              </a:endParaRPr>
            </a:p>
          </p:txBody>
        </p:sp>
      </p:grpSp>
      <p:sp>
        <p:nvSpPr>
          <p:cNvPr id="15" name="Oval 14"/>
          <p:cNvSpPr/>
          <p:nvPr/>
        </p:nvSpPr>
        <p:spPr>
          <a:xfrm>
            <a:off x="7457336" y="2411029"/>
            <a:ext cx="36605" cy="27982"/>
          </a:xfrm>
          <a:prstGeom prst="ellipse">
            <a:avLst/>
          </a:prstGeom>
          <a:solidFill>
            <a:srgbClr val="FF0000"/>
          </a:solidFill>
          <a:ln w="762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TextBox 15"/>
          <p:cNvSpPr txBox="1"/>
          <p:nvPr/>
        </p:nvSpPr>
        <p:spPr>
          <a:xfrm>
            <a:off x="7549428" y="2249690"/>
            <a:ext cx="697230"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G</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7313655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68170" y="889000"/>
            <a:ext cx="8985480" cy="7029316"/>
            <a:chOff x="342900" y="37958"/>
            <a:chExt cx="7856157" cy="5684960"/>
          </a:xfrm>
        </p:grpSpPr>
        <p:sp>
          <p:nvSpPr>
            <p:cNvPr id="2" name="TextBox 1"/>
            <p:cNvSpPr txBox="1"/>
            <p:nvPr/>
          </p:nvSpPr>
          <p:spPr>
            <a:xfrm>
              <a:off x="342900" y="155998"/>
              <a:ext cx="7856157"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Graph the line with the slope equals  -        and</a:t>
              </a:r>
            </a:p>
            <a:p>
              <a:r>
                <a:rPr lang="en-US" sz="2400" b="1" dirty="0" smtClean="0">
                  <a:solidFill>
                    <a:srgbClr val="0000FF"/>
                  </a:solidFill>
                  <a:latin typeface="Arial" pitchFamily="34" charset="0"/>
                  <a:cs typeface="Arial" pitchFamily="34" charset="0"/>
                </a:rPr>
                <a:t> y-intercept equals 1.</a:t>
              </a:r>
              <a:endParaRPr lang="en-US" sz="2400" b="1" dirty="0">
                <a:solidFill>
                  <a:srgbClr val="0000FF"/>
                </a:solidFill>
                <a:latin typeface="Arial" pitchFamily="34" charset="0"/>
                <a:cs typeface="Arial" pitchFamily="34" charset="0"/>
              </a:endParaRPr>
            </a:p>
          </p:txBody>
        </p:sp>
        <p:pic>
          <p:nvPicPr>
            <p:cNvPr id="3" name="Picture 2"/>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val="0"/>
                </a:ext>
              </a:extLst>
            </a:blip>
            <a:srcRect l="10254" t="10182" r="8459" b="8362"/>
            <a:stretch/>
          </p:blipFill>
          <p:spPr>
            <a:xfrm>
              <a:off x="1277713" y="1222852"/>
              <a:ext cx="4490670" cy="4500066"/>
            </a:xfrm>
            <a:prstGeom prst="rect">
              <a:avLst/>
            </a:prstGeom>
            <a:solidFill>
              <a:scrgbClr r="0" g="0" b="0">
                <a:alpha val="0"/>
              </a:scrgbClr>
            </a:solidFill>
          </p:spPr>
        </p:pic>
        <p:cxnSp>
          <p:nvCxnSpPr>
            <p:cNvPr id="4" name="Straight Connector 3"/>
            <p:cNvCxnSpPr/>
            <p:nvPr/>
          </p:nvCxnSpPr>
          <p:spPr>
            <a:xfrm>
              <a:off x="433934" y="476532"/>
              <a:ext cx="1075690"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594549" y="37958"/>
              <a:ext cx="556967" cy="672069"/>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3</a:t>
              </a:r>
            </a:p>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cxnSp>
          <p:nvCxnSpPr>
            <p:cNvPr id="6" name="Straight Connector 5"/>
            <p:cNvCxnSpPr/>
            <p:nvPr/>
          </p:nvCxnSpPr>
          <p:spPr>
            <a:xfrm>
              <a:off x="6595029" y="367973"/>
              <a:ext cx="293141"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76174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62050" y="1041400"/>
            <a:ext cx="10057924" cy="7067145"/>
            <a:chOff x="584200" y="351150"/>
            <a:chExt cx="8793813" cy="5715555"/>
          </a:xfrm>
        </p:grpSpPr>
        <p:sp>
          <p:nvSpPr>
            <p:cNvPr id="2" name="TextBox 1"/>
            <p:cNvSpPr txBox="1"/>
            <p:nvPr/>
          </p:nvSpPr>
          <p:spPr>
            <a:xfrm>
              <a:off x="584200" y="351150"/>
              <a:ext cx="8793813" cy="37337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 Graph the line with no the slope and x-intercept equals 5.</a:t>
              </a:r>
              <a:endParaRPr lang="en-US" sz="2400" b="1" dirty="0">
                <a:solidFill>
                  <a:srgbClr val="0000FF"/>
                </a:solidFill>
                <a:latin typeface="Arial" pitchFamily="34" charset="0"/>
                <a:cs typeface="Arial" pitchFamily="34" charset="0"/>
              </a:endParaRPr>
            </a:p>
          </p:txBody>
        </p:sp>
        <p:pic>
          <p:nvPicPr>
            <p:cNvPr id="3" name="Picture 2"/>
            <p:cNvPicPr>
              <a:picLocks/>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val="0"/>
                </a:ext>
              </a:extLst>
            </a:blip>
            <a:stretch>
              <a:fillRect/>
            </a:stretch>
          </p:blipFill>
          <p:spPr>
            <a:xfrm>
              <a:off x="626381" y="542205"/>
              <a:ext cx="5524500" cy="5524500"/>
            </a:xfrm>
            <a:prstGeom prst="rect">
              <a:avLst/>
            </a:prstGeom>
            <a:solidFill>
              <a:scrgbClr r="0" g="0" b="0">
                <a:alpha val="0"/>
              </a:scrgbClr>
            </a:solidFill>
          </p:spPr>
        </p:pic>
        <p:cxnSp>
          <p:nvCxnSpPr>
            <p:cNvPr id="4" name="Straight Connector 3"/>
            <p:cNvCxnSpPr/>
            <p:nvPr/>
          </p:nvCxnSpPr>
          <p:spPr>
            <a:xfrm>
              <a:off x="649351" y="667032"/>
              <a:ext cx="118325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31620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77097" y="1041400"/>
            <a:ext cx="9310926" cy="1824389"/>
            <a:chOff x="307323" y="368300"/>
            <a:chExt cx="9372600" cy="1475475"/>
          </a:xfrm>
        </p:grpSpPr>
        <p:grpSp>
          <p:nvGrpSpPr>
            <p:cNvPr id="4" name="Group 3"/>
            <p:cNvGrpSpPr/>
            <p:nvPr/>
          </p:nvGrpSpPr>
          <p:grpSpPr>
            <a:xfrm>
              <a:off x="307323" y="368300"/>
              <a:ext cx="9372600" cy="1269463"/>
              <a:chOff x="307323" y="368300"/>
              <a:chExt cx="9372600" cy="1269463"/>
            </a:xfrm>
          </p:grpSpPr>
          <p:sp>
            <p:nvSpPr>
              <p:cNvPr id="2" name="TextBox 1"/>
              <p:cNvSpPr txBox="1"/>
              <p:nvPr/>
            </p:nvSpPr>
            <p:spPr>
              <a:xfrm>
                <a:off x="307323" y="368300"/>
                <a:ext cx="9372600" cy="1269463"/>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Write the equation in the slope-intercept form for the line that passes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trough points (    , -    ) and  (-   ,        )</a:t>
                </a:r>
                <a:endParaRPr lang="en-US" sz="2400" b="1" dirty="0">
                  <a:solidFill>
                    <a:srgbClr val="0000FF"/>
                  </a:solidFill>
                  <a:latin typeface="Arial" pitchFamily="34" charset="0"/>
                  <a:cs typeface="Arial" pitchFamily="34" charset="0"/>
                </a:endParaRPr>
              </a:p>
            </p:txBody>
          </p:sp>
          <p:cxnSp>
            <p:nvCxnSpPr>
              <p:cNvPr id="3" name="Straight Connector 2"/>
              <p:cNvCxnSpPr/>
              <p:nvPr/>
            </p:nvCxnSpPr>
            <p:spPr>
              <a:xfrm>
                <a:off x="408814" y="690858"/>
                <a:ext cx="1301585"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478555" y="1171706"/>
              <a:ext cx="4448174" cy="672069"/>
              <a:chOff x="2478555" y="1171706"/>
              <a:chExt cx="4448174" cy="672069"/>
            </a:xfrm>
          </p:grpSpPr>
          <p:sp>
            <p:nvSpPr>
              <p:cNvPr id="5" name="TextBox 4"/>
              <p:cNvSpPr txBox="1"/>
              <p:nvPr/>
            </p:nvSpPr>
            <p:spPr>
              <a:xfrm>
                <a:off x="2478555" y="1171706"/>
                <a:ext cx="4448174" cy="67206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3      1               1     5</a:t>
                </a:r>
              </a:p>
              <a:p>
                <a:r>
                  <a:rPr lang="en-US" sz="2400" b="1" dirty="0" smtClean="0">
                    <a:solidFill>
                      <a:srgbClr val="0000FF"/>
                    </a:solidFill>
                    <a:latin typeface="Arial" pitchFamily="34" charset="0"/>
                    <a:cs typeface="Arial" pitchFamily="34" charset="0"/>
                  </a:rPr>
                  <a:t>2      2               2     2</a:t>
                </a:r>
                <a:endParaRPr lang="en-US" sz="2400" b="1" dirty="0">
                  <a:solidFill>
                    <a:srgbClr val="0000FF"/>
                  </a:solidFill>
                  <a:latin typeface="Arial" pitchFamily="34" charset="0"/>
                  <a:cs typeface="Arial" pitchFamily="34" charset="0"/>
                </a:endParaRPr>
              </a:p>
            </p:txBody>
          </p:sp>
          <p:cxnSp>
            <p:nvCxnSpPr>
              <p:cNvPr id="6" name="Straight Connector 5"/>
              <p:cNvCxnSpPr/>
              <p:nvPr/>
            </p:nvCxnSpPr>
            <p:spPr>
              <a:xfrm>
                <a:off x="2562549" y="1509050"/>
                <a:ext cx="2413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06956" y="1539209"/>
                <a:ext cx="2413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64346" y="1493315"/>
                <a:ext cx="2413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77984" y="1507741"/>
                <a:ext cx="241300" cy="0"/>
              </a:xfrm>
              <a:prstGeom prst="line">
                <a:avLst/>
              </a:prstGeom>
              <a:ln w="127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6" name="Group 15"/>
          <p:cNvGrpSpPr/>
          <p:nvPr/>
        </p:nvGrpSpPr>
        <p:grpSpPr>
          <a:xfrm>
            <a:off x="8192185" y="4679956"/>
            <a:ext cx="1743074" cy="707886"/>
            <a:chOff x="6166492" y="3540593"/>
            <a:chExt cx="1524000" cy="572503"/>
          </a:xfrm>
        </p:grpSpPr>
        <p:sp>
          <p:nvSpPr>
            <p:cNvPr id="12" name="TextBox 11"/>
            <p:cNvSpPr txBox="1"/>
            <p:nvPr/>
          </p:nvSpPr>
          <p:spPr>
            <a:xfrm>
              <a:off x="6654800" y="3540593"/>
              <a:ext cx="960145" cy="572503"/>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3         7</a:t>
              </a:r>
            </a:p>
            <a:p>
              <a:r>
                <a:rPr lang="en-US" sz="2000" b="1" dirty="0" smtClean="0">
                  <a:solidFill>
                    <a:srgbClr val="0000FF"/>
                  </a:solidFill>
                  <a:latin typeface="Arial" pitchFamily="34" charset="0"/>
                  <a:cs typeface="Arial" pitchFamily="34" charset="0"/>
                </a:rPr>
                <a:t>2         4</a:t>
              </a:r>
              <a:endParaRPr lang="en-US" b="1" dirty="0">
                <a:solidFill>
                  <a:srgbClr val="0000FF"/>
                </a:solidFill>
                <a:latin typeface="Arial" pitchFamily="34" charset="0"/>
                <a:cs typeface="Arial" pitchFamily="34" charset="0"/>
              </a:endParaRPr>
            </a:p>
          </p:txBody>
        </p:sp>
        <p:sp>
          <p:nvSpPr>
            <p:cNvPr id="13" name="TextBox 12"/>
            <p:cNvSpPr txBox="1"/>
            <p:nvPr/>
          </p:nvSpPr>
          <p:spPr>
            <a:xfrm>
              <a:off x="6166492" y="3642468"/>
              <a:ext cx="1524000" cy="323589"/>
            </a:xfrm>
            <a:prstGeom prst="rect">
              <a:avLst/>
            </a:prstGeom>
            <a:noFill/>
          </p:spPr>
          <p:txBody>
            <a:bodyPr vert="horz" rtlCol="0">
              <a:spAutoFit/>
            </a:bodyPr>
            <a:lstStyle/>
            <a:p>
              <a:r>
                <a:rPr lang="en-US" sz="2000" b="1" dirty="0" smtClean="0">
                  <a:solidFill>
                    <a:srgbClr val="0000FF"/>
                  </a:solidFill>
                  <a:latin typeface="Arial" pitchFamily="34" charset="0"/>
                  <a:cs typeface="Arial" pitchFamily="34" charset="0"/>
                </a:rPr>
                <a:t>y = -     x +</a:t>
              </a:r>
              <a:endParaRPr lang="en-US" sz="2000" b="1" dirty="0">
                <a:solidFill>
                  <a:srgbClr val="0000FF"/>
                </a:solidFill>
                <a:latin typeface="Arial" pitchFamily="34" charset="0"/>
                <a:cs typeface="Arial" pitchFamily="34" charset="0"/>
              </a:endParaRPr>
            </a:p>
          </p:txBody>
        </p:sp>
        <p:cxnSp>
          <p:nvCxnSpPr>
            <p:cNvPr id="14" name="Straight Connector 13"/>
            <p:cNvCxnSpPr/>
            <p:nvPr/>
          </p:nvCxnSpPr>
          <p:spPr>
            <a:xfrm>
              <a:off x="6734956" y="3828113"/>
              <a:ext cx="139700"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96055" y="3828113"/>
              <a:ext cx="138303" cy="0"/>
            </a:xfrm>
            <a:prstGeom prst="line">
              <a:avLst/>
            </a:prstGeom>
            <a:ln w="254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0" name="Rounded Rectangle 19"/>
          <p:cNvSpPr/>
          <p:nvPr/>
        </p:nvSpPr>
        <p:spPr>
          <a:xfrm>
            <a:off x="8078415" y="3981451"/>
            <a:ext cx="2277657" cy="2362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nvGrpSpPr>
          <p:cNvPr id="24" name="Group 23"/>
          <p:cNvGrpSpPr/>
          <p:nvPr/>
        </p:nvGrpSpPr>
        <p:grpSpPr>
          <a:xfrm>
            <a:off x="8091504" y="3981451"/>
            <a:ext cx="2402479" cy="2362200"/>
            <a:chOff x="8065683" y="3993745"/>
            <a:chExt cx="2402479" cy="2362200"/>
          </a:xfrm>
        </p:grpSpPr>
        <p:grpSp>
          <p:nvGrpSpPr>
            <p:cNvPr id="22" name="Group 21"/>
            <p:cNvGrpSpPr/>
            <p:nvPr/>
          </p:nvGrpSpPr>
          <p:grpSpPr>
            <a:xfrm>
              <a:off x="8065683" y="3993745"/>
              <a:ext cx="2402479" cy="2362200"/>
              <a:chOff x="5666193" y="5613400"/>
              <a:chExt cx="2402479" cy="2362200"/>
            </a:xfrm>
          </p:grpSpPr>
          <p:sp>
            <p:nvSpPr>
              <p:cNvPr id="19" name="Rounded Rectangle 18"/>
              <p:cNvSpPr/>
              <p:nvPr/>
            </p:nvSpPr>
            <p:spPr>
              <a:xfrm>
                <a:off x="5666193" y="5613400"/>
                <a:ext cx="2277657" cy="23622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5759175" y="5994399"/>
                <a:ext cx="2309497" cy="400110"/>
              </a:xfrm>
              <a:prstGeom prst="rect">
                <a:avLst/>
              </a:prstGeom>
              <a:noFill/>
            </p:spPr>
            <p:txBody>
              <a:bodyPr vert="horz" wrap="square" rtlCol="0">
                <a:spAutoFit/>
              </a:bodyPr>
              <a:lstStyle/>
              <a:p>
                <a:endParaRPr lang="en-US" sz="2000" b="1" dirty="0">
                  <a:solidFill>
                    <a:srgbClr val="8B0000"/>
                  </a:solidFill>
                  <a:latin typeface="Arial" pitchFamily="34" charset="0"/>
                  <a:cs typeface="Arial" pitchFamily="34" charset="0"/>
                </a:endParaRPr>
              </a:p>
            </p:txBody>
          </p:sp>
        </p:grpSp>
        <p:sp>
          <p:nvSpPr>
            <p:cNvPr id="23" name="TextBox 22"/>
            <p:cNvSpPr txBox="1"/>
            <p:nvPr/>
          </p:nvSpPr>
          <p:spPr>
            <a:xfrm>
              <a:off x="8369187" y="5162551"/>
              <a:ext cx="1784463" cy="523220"/>
            </a:xfrm>
            <a:prstGeom prst="rect">
              <a:avLst/>
            </a:prstGeom>
            <a:noFill/>
          </p:spPr>
          <p:txBody>
            <a:bodyPr wrap="none" rtlCol="0">
              <a:spAutoFit/>
            </a:bodyPr>
            <a:lstStyle/>
            <a:p>
              <a:r>
                <a:rPr lang="en-US" sz="2800" dirty="0" smtClean="0">
                  <a:solidFill>
                    <a:schemeClr val="bg1">
                      <a:lumMod val="65000"/>
                    </a:schemeClr>
                  </a:solidFill>
                  <a:latin typeface="Arial" pitchFamily="34" charset="0"/>
                  <a:cs typeface="Arial" pitchFamily="34" charset="0"/>
                </a:rPr>
                <a:t>Click here</a:t>
              </a:r>
              <a:endParaRPr lang="en-US" sz="2800" dirty="0">
                <a:solidFill>
                  <a:schemeClr val="bg1">
                    <a:lumMod val="65000"/>
                  </a:schemeClr>
                </a:solidFill>
                <a:latin typeface="Arial" pitchFamily="34" charset="0"/>
                <a:cs typeface="Arial" pitchFamily="34" charset="0"/>
              </a:endParaRPr>
            </a:p>
          </p:txBody>
        </p:sp>
      </p:grpSp>
    </p:spTree>
    <p:extLst>
      <p:ext uri="{BB962C8B-B14F-4D97-AF65-F5344CB8AC3E}">
        <p14:creationId xmlns:p14="http://schemas.microsoft.com/office/powerpoint/2010/main" val="1072738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248650" y="4165600"/>
            <a:ext cx="182880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831580" y="4710668"/>
            <a:ext cx="1103948" cy="400110"/>
          </a:xfrm>
          <a:prstGeom prst="rect">
            <a:avLst/>
          </a:prstGeom>
          <a:noFill/>
        </p:spPr>
        <p:txBody>
          <a:bodyPr vert="horz" rtlCol="0">
            <a:spAutoFit/>
          </a:bodyPr>
          <a:lstStyle/>
          <a:p>
            <a:r>
              <a:rPr lang="en-US" sz="2000" b="1" dirty="0">
                <a:solidFill>
                  <a:srgbClr val="0000FF"/>
                </a:solidFill>
                <a:latin typeface="Arial" pitchFamily="34" charset="0"/>
                <a:cs typeface="Arial" pitchFamily="34" charset="0"/>
              </a:rPr>
              <a:t>y</a:t>
            </a:r>
            <a:r>
              <a:rPr lang="en-US" sz="2000" b="1" dirty="0" smtClean="0">
                <a:solidFill>
                  <a:srgbClr val="0000FF"/>
                </a:solidFill>
                <a:latin typeface="Arial" pitchFamily="34" charset="0"/>
                <a:cs typeface="Arial" pitchFamily="34" charset="0"/>
              </a:rPr>
              <a:t> = - 5</a:t>
            </a:r>
            <a:endParaRPr lang="en-US" sz="2000" b="1" dirty="0">
              <a:solidFill>
                <a:srgbClr val="0000FF"/>
              </a:solidFill>
              <a:latin typeface="Arial" pitchFamily="34" charset="0"/>
              <a:cs typeface="Arial" pitchFamily="34" charset="0"/>
            </a:endParaRPr>
          </a:p>
        </p:txBody>
      </p:sp>
      <p:grpSp>
        <p:nvGrpSpPr>
          <p:cNvPr id="5" name="Group 4"/>
          <p:cNvGrpSpPr/>
          <p:nvPr/>
        </p:nvGrpSpPr>
        <p:grpSpPr>
          <a:xfrm>
            <a:off x="1162051" y="1041400"/>
            <a:ext cx="9296400" cy="1200328"/>
            <a:chOff x="381000" y="381000"/>
            <a:chExt cx="8966200" cy="970766"/>
          </a:xfrm>
        </p:grpSpPr>
        <p:sp>
          <p:nvSpPr>
            <p:cNvPr id="3" name="TextBox 2"/>
            <p:cNvSpPr txBox="1"/>
            <p:nvPr/>
          </p:nvSpPr>
          <p:spPr>
            <a:xfrm>
              <a:off x="381000" y="381000"/>
              <a:ext cx="8966200" cy="970766"/>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Example. Write the equation of the line that has y-intercept -5 and slope 0. </a:t>
              </a:r>
            </a:p>
            <a:p>
              <a:endParaRPr lang="en-US" sz="2400" b="1">
                <a:solidFill>
                  <a:srgbClr val="0000FF"/>
                </a:solidFill>
                <a:latin typeface="Arial" pitchFamily="34" charset="0"/>
                <a:cs typeface="Arial" pitchFamily="34" charset="0"/>
              </a:endParaRPr>
            </a:p>
          </p:txBody>
        </p:sp>
        <p:cxnSp>
          <p:nvCxnSpPr>
            <p:cNvPr id="4" name="Straight Connector 3"/>
            <p:cNvCxnSpPr/>
            <p:nvPr/>
          </p:nvCxnSpPr>
          <p:spPr>
            <a:xfrm>
              <a:off x="508000" y="692150"/>
              <a:ext cx="126937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8024221" y="3929678"/>
            <a:ext cx="2434229" cy="2362200"/>
            <a:chOff x="8065683" y="3993745"/>
            <a:chExt cx="2434229" cy="2362200"/>
          </a:xfrm>
        </p:grpSpPr>
        <p:grpSp>
          <p:nvGrpSpPr>
            <p:cNvPr id="20" name="Group 19"/>
            <p:cNvGrpSpPr/>
            <p:nvPr/>
          </p:nvGrpSpPr>
          <p:grpSpPr>
            <a:xfrm>
              <a:off x="8065683" y="3993745"/>
              <a:ext cx="2434229" cy="2362200"/>
              <a:chOff x="5666193" y="5613400"/>
              <a:chExt cx="2434229" cy="2362200"/>
            </a:xfrm>
          </p:grpSpPr>
          <p:sp>
            <p:nvSpPr>
              <p:cNvPr id="22" name="Rounded Rectangle 21"/>
              <p:cNvSpPr/>
              <p:nvPr/>
            </p:nvSpPr>
            <p:spPr>
              <a:xfrm>
                <a:off x="5666193" y="5613400"/>
                <a:ext cx="2277657" cy="23622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3" name="TextBox 22"/>
              <p:cNvSpPr txBox="1"/>
              <p:nvPr/>
            </p:nvSpPr>
            <p:spPr>
              <a:xfrm>
                <a:off x="5759175" y="5994399"/>
                <a:ext cx="2341247" cy="400110"/>
              </a:xfrm>
              <a:prstGeom prst="rect">
                <a:avLst/>
              </a:prstGeom>
              <a:noFill/>
            </p:spPr>
            <p:txBody>
              <a:bodyPr vert="horz" wrap="square" rtlCol="0">
                <a:spAutoFit/>
              </a:bodyPr>
              <a:lstStyle/>
              <a:p>
                <a:endParaRPr lang="en-US" sz="2000" b="1" dirty="0">
                  <a:solidFill>
                    <a:srgbClr val="8B0000"/>
                  </a:solidFill>
                  <a:latin typeface="Arial" pitchFamily="34" charset="0"/>
                  <a:cs typeface="Arial" pitchFamily="34" charset="0"/>
                </a:endParaRPr>
              </a:p>
            </p:txBody>
          </p:sp>
        </p:grpSp>
        <p:sp>
          <p:nvSpPr>
            <p:cNvPr id="21" name="TextBox 20"/>
            <p:cNvSpPr txBox="1"/>
            <p:nvPr/>
          </p:nvSpPr>
          <p:spPr>
            <a:xfrm>
              <a:off x="8369187" y="5162551"/>
              <a:ext cx="1784463" cy="523220"/>
            </a:xfrm>
            <a:prstGeom prst="rect">
              <a:avLst/>
            </a:prstGeom>
            <a:noFill/>
          </p:spPr>
          <p:txBody>
            <a:bodyPr wrap="none" rtlCol="0">
              <a:spAutoFit/>
            </a:bodyPr>
            <a:lstStyle/>
            <a:p>
              <a:r>
                <a:rPr lang="en-US" sz="2800" dirty="0" smtClean="0">
                  <a:solidFill>
                    <a:schemeClr val="bg1">
                      <a:lumMod val="65000"/>
                    </a:schemeClr>
                  </a:solidFill>
                  <a:latin typeface="Arial" pitchFamily="34" charset="0"/>
                  <a:cs typeface="Arial" pitchFamily="34" charset="0"/>
                </a:rPr>
                <a:t>Click here</a:t>
              </a:r>
              <a:endParaRPr lang="en-US" sz="2800" dirty="0">
                <a:solidFill>
                  <a:schemeClr val="bg1">
                    <a:lumMod val="65000"/>
                  </a:schemeClr>
                </a:solidFill>
                <a:latin typeface="Arial" pitchFamily="34" charset="0"/>
                <a:cs typeface="Arial" pitchFamily="34" charset="0"/>
              </a:endParaRPr>
            </a:p>
          </p:txBody>
        </p:sp>
      </p:grpSp>
    </p:spTree>
    <p:extLst>
      <p:ext uri="{BB962C8B-B14F-4D97-AF65-F5344CB8AC3E}">
        <p14:creationId xmlns:p14="http://schemas.microsoft.com/office/powerpoint/2010/main" val="26141120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2051" y="1039906"/>
            <a:ext cx="9372600" cy="830997"/>
            <a:chOff x="355600" y="241300"/>
            <a:chExt cx="9169400" cy="672069"/>
          </a:xfrm>
        </p:grpSpPr>
        <p:sp>
          <p:nvSpPr>
            <p:cNvPr id="2" name="TextBox 1"/>
            <p:cNvSpPr txBox="1"/>
            <p:nvPr/>
          </p:nvSpPr>
          <p:spPr>
            <a:xfrm>
              <a:off x="355600" y="241300"/>
              <a:ext cx="9169400" cy="672069"/>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Example. Write the equation of the line that has x-intercept 12 and no slope. </a:t>
              </a:r>
              <a:endParaRPr lang="en-US" sz="2400" b="1">
                <a:solidFill>
                  <a:srgbClr val="0000FF"/>
                </a:solidFill>
                <a:latin typeface="Arial" pitchFamily="34" charset="0"/>
                <a:cs typeface="Arial" pitchFamily="34" charset="0"/>
              </a:endParaRPr>
            </a:p>
          </p:txBody>
        </p:sp>
        <p:cxnSp>
          <p:nvCxnSpPr>
            <p:cNvPr id="3" name="Straight Connector 2"/>
            <p:cNvCxnSpPr/>
            <p:nvPr/>
          </p:nvCxnSpPr>
          <p:spPr>
            <a:xfrm>
              <a:off x="457104" y="559081"/>
              <a:ext cx="118325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8048625" y="5157166"/>
            <a:ext cx="1162050" cy="400110"/>
          </a:xfrm>
          <a:prstGeom prst="rect">
            <a:avLst/>
          </a:prstGeom>
          <a:noFill/>
          <a:ln>
            <a:noFill/>
          </a:ln>
        </p:spPr>
        <p:txBody>
          <a:bodyPr vert="horz" rtlCol="0">
            <a:spAutoFit/>
          </a:bodyPr>
          <a:lstStyle/>
          <a:p>
            <a:r>
              <a:rPr lang="en-US" sz="2000" b="1" dirty="0" smtClean="0">
                <a:solidFill>
                  <a:srgbClr val="0000FF"/>
                </a:solidFill>
                <a:latin typeface="Arial" pitchFamily="34" charset="0"/>
                <a:cs typeface="Arial" pitchFamily="34" charset="0"/>
              </a:rPr>
              <a:t>x = 12</a:t>
            </a:r>
            <a:endParaRPr lang="en-US" sz="2000" b="1" dirty="0">
              <a:solidFill>
                <a:srgbClr val="0000FF"/>
              </a:solidFill>
              <a:latin typeface="Arial" pitchFamily="34" charset="0"/>
              <a:cs typeface="Arial" pitchFamily="34" charset="0"/>
            </a:endParaRPr>
          </a:p>
        </p:txBody>
      </p:sp>
      <p:sp>
        <p:nvSpPr>
          <p:cNvPr id="8" name="Rectangle 7"/>
          <p:cNvSpPr/>
          <p:nvPr/>
        </p:nvSpPr>
        <p:spPr>
          <a:xfrm>
            <a:off x="6877050" y="4089400"/>
            <a:ext cx="3505200" cy="18043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877050" y="4089400"/>
            <a:ext cx="3505200" cy="1804321"/>
            <a:chOff x="4210050" y="6323679"/>
            <a:chExt cx="3505200" cy="1804321"/>
          </a:xfrm>
        </p:grpSpPr>
        <p:sp>
          <p:nvSpPr>
            <p:cNvPr id="7" name="Rectangle 6"/>
            <p:cNvSpPr/>
            <p:nvPr/>
          </p:nvSpPr>
          <p:spPr>
            <a:xfrm>
              <a:off x="4210050" y="6323679"/>
              <a:ext cx="3505200" cy="18043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48249" y="6451600"/>
              <a:ext cx="2284095" cy="400110"/>
            </a:xfrm>
            <a:prstGeom prst="rect">
              <a:avLst/>
            </a:prstGeom>
            <a:noFill/>
            <a:ln>
              <a:noFill/>
            </a:ln>
          </p:spPr>
          <p:txBody>
            <a:bodyPr vert="horz" wrap="square" rtlCol="0">
              <a:spAutoFit/>
            </a:bodyPr>
            <a:lstStyle/>
            <a:p>
              <a:endParaRPr lang="en-US" sz="2000" b="1" dirty="0">
                <a:solidFill>
                  <a:srgbClr val="8B0000"/>
                </a:solidFill>
                <a:latin typeface="Arial" pitchFamily="34" charset="0"/>
                <a:cs typeface="Arial" pitchFamily="34" charset="0"/>
              </a:endParaRPr>
            </a:p>
          </p:txBody>
        </p:sp>
        <p:sp>
          <p:nvSpPr>
            <p:cNvPr id="11" name="TextBox 10"/>
            <p:cNvSpPr txBox="1"/>
            <p:nvPr/>
          </p:nvSpPr>
          <p:spPr>
            <a:xfrm>
              <a:off x="4972050" y="7225839"/>
              <a:ext cx="1784463" cy="523220"/>
            </a:xfrm>
            <a:prstGeom prst="rect">
              <a:avLst/>
            </a:prstGeom>
            <a:noFill/>
            <a:ln>
              <a:noFill/>
            </a:ln>
          </p:spPr>
          <p:txBody>
            <a:bodyPr wrap="none" rtlCol="0">
              <a:spAutoFit/>
            </a:bodyPr>
            <a:lstStyle/>
            <a:p>
              <a:r>
                <a:rPr lang="en-US" sz="2800" dirty="0" smtClean="0">
                  <a:solidFill>
                    <a:schemeClr val="bg1">
                      <a:lumMod val="65000"/>
                    </a:schemeClr>
                  </a:solidFill>
                  <a:latin typeface="Arial" pitchFamily="34" charset="0"/>
                  <a:cs typeface="Arial" pitchFamily="34" charset="0"/>
                </a:rPr>
                <a:t>Click here</a:t>
              </a:r>
              <a:endParaRPr lang="en-US" sz="2800" dirty="0">
                <a:solidFill>
                  <a:schemeClr val="bg1">
                    <a:lumMod val="65000"/>
                  </a:schemeClr>
                </a:solidFill>
                <a:latin typeface="Arial" pitchFamily="34" charset="0"/>
                <a:cs typeface="Arial" pitchFamily="34" charset="0"/>
              </a:endParaRPr>
            </a:p>
          </p:txBody>
        </p:sp>
      </p:grpSp>
    </p:spTree>
    <p:extLst>
      <p:ext uri="{BB962C8B-B14F-4D97-AF65-F5344CB8AC3E}">
        <p14:creationId xmlns:p14="http://schemas.microsoft.com/office/powerpoint/2010/main" val="61432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0865" y="1000266"/>
            <a:ext cx="92964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91691" y="1000266"/>
            <a:ext cx="8442960"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an equation of the line in the coordinate plane?</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val="0"/>
              </a:ext>
            </a:extLst>
          </a:blip>
          <a:srcRect l="10733" t="12500" r="10698" b="8735"/>
          <a:stretch/>
        </p:blipFill>
        <p:spPr>
          <a:xfrm>
            <a:off x="5699759" y="2108200"/>
            <a:ext cx="4987291" cy="5405120"/>
          </a:xfrm>
          <a:prstGeom prst="rect">
            <a:avLst/>
          </a:prstGeom>
          <a:solidFill>
            <a:scrgbClr r="0" g="0" b="0">
              <a:alpha val="0"/>
            </a:scrgbClr>
          </a:solidFill>
        </p:spPr>
      </p:pic>
      <p:cxnSp>
        <p:nvCxnSpPr>
          <p:cNvPr id="13" name="Straight Connector 12"/>
          <p:cNvCxnSpPr/>
          <p:nvPr/>
        </p:nvCxnSpPr>
        <p:spPr>
          <a:xfrm>
            <a:off x="9637632" y="3138361"/>
            <a:ext cx="9296" cy="2829416"/>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4" name="Picture 1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1679" y="78517"/>
            <a:ext cx="3950970" cy="78516"/>
          </a:xfrm>
          <a:prstGeom prst="rect">
            <a:avLst/>
          </a:prstGeom>
          <a:solidFill>
            <a:scrgbClr r="0" g="0" b="0">
              <a:alpha val="0"/>
            </a:scrgbClr>
          </a:solidFill>
        </p:spPr>
      </p:pic>
      <p:sp>
        <p:nvSpPr>
          <p:cNvPr id="15" name="Rectangle 14"/>
          <p:cNvSpPr/>
          <p:nvPr/>
        </p:nvSpPr>
        <p:spPr>
          <a:xfrm>
            <a:off x="3472475" y="3206909"/>
            <a:ext cx="110309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x = 0</a:t>
            </a:r>
          </a:p>
        </p:txBody>
      </p:sp>
      <p:sp>
        <p:nvSpPr>
          <p:cNvPr id="16" name="Rectangle 15"/>
          <p:cNvSpPr/>
          <p:nvPr/>
        </p:nvSpPr>
        <p:spPr>
          <a:xfrm>
            <a:off x="3472475" y="3756293"/>
            <a:ext cx="127097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a:t>
            </a:r>
            <a:r>
              <a:rPr lang="en-US" sz="2400" b="1" dirty="0">
                <a:solidFill>
                  <a:srgbClr val="000000"/>
                </a:solidFill>
                <a:latin typeface="Arial" pitchFamily="34" charset="0"/>
                <a:cs typeface="Arial" pitchFamily="34" charset="0"/>
              </a:rPr>
              <a:t>5</a:t>
            </a:r>
          </a:p>
        </p:txBody>
      </p:sp>
      <p:sp>
        <p:nvSpPr>
          <p:cNvPr id="17" name="Rectangle 16"/>
          <p:cNvSpPr/>
          <p:nvPr/>
        </p:nvSpPr>
        <p:spPr>
          <a:xfrm>
            <a:off x="3472474" y="4260445"/>
            <a:ext cx="127097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 = 0</a:t>
            </a:r>
          </a:p>
        </p:txBody>
      </p:sp>
      <p:sp>
        <p:nvSpPr>
          <p:cNvPr id="18" name="TextBox 17"/>
          <p:cNvSpPr txBox="1"/>
          <p:nvPr/>
        </p:nvSpPr>
        <p:spPr>
          <a:xfrm>
            <a:off x="2927239" y="3212695"/>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9" name="TextBox 18"/>
          <p:cNvSpPr txBox="1"/>
          <p:nvPr/>
        </p:nvSpPr>
        <p:spPr>
          <a:xfrm>
            <a:off x="2935814" y="3765145"/>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0" name="TextBox 19"/>
          <p:cNvSpPr txBox="1"/>
          <p:nvPr/>
        </p:nvSpPr>
        <p:spPr>
          <a:xfrm>
            <a:off x="2923905" y="4279354"/>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1" name="Oval 20"/>
          <p:cNvSpPr/>
          <p:nvPr/>
        </p:nvSpPr>
        <p:spPr>
          <a:xfrm>
            <a:off x="2151675" y="325869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54320" y="378419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Oval 22"/>
          <p:cNvSpPr/>
          <p:nvPr/>
        </p:nvSpPr>
        <p:spPr>
          <a:xfrm>
            <a:off x="2137615" y="430235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4" name="Oval 23"/>
          <p:cNvSpPr/>
          <p:nvPr/>
        </p:nvSpPr>
        <p:spPr>
          <a:xfrm>
            <a:off x="2142808" y="480581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TextBox 24"/>
          <p:cNvSpPr txBox="1"/>
          <p:nvPr/>
        </p:nvSpPr>
        <p:spPr>
          <a:xfrm>
            <a:off x="2929972" y="4812754"/>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6" name="Rectangle 25"/>
          <p:cNvSpPr/>
          <p:nvPr/>
        </p:nvSpPr>
        <p:spPr>
          <a:xfrm>
            <a:off x="3457663" y="4814932"/>
            <a:ext cx="128578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x = 5</a:t>
            </a:r>
          </a:p>
        </p:txBody>
      </p:sp>
    </p:spTree>
    <p:extLst>
      <p:ext uri="{BB962C8B-B14F-4D97-AF65-F5344CB8AC3E}">
        <p14:creationId xmlns:p14="http://schemas.microsoft.com/office/powerpoint/2010/main" val="13121114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95" y="993214"/>
            <a:ext cx="6465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91690" y="993215"/>
            <a:ext cx="6856095"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Which line has a negative slope?</a:t>
            </a:r>
            <a:endParaRPr lang="en-US" sz="2800" b="1">
              <a:solidFill>
                <a:srgbClr val="000000"/>
              </a:solidFill>
              <a:latin typeface="Arial" pitchFamily="34" charset="0"/>
              <a:cs typeface="Arial" pitchFamily="34" charset="0"/>
            </a:endParaRPr>
          </a:p>
        </p:txBody>
      </p:sp>
      <p:pic>
        <p:nvPicPr>
          <p:cNvPr id="12" name="Picture 1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8238" t="10617" r="7646" b="8954"/>
          <a:stretch/>
        </p:blipFill>
        <p:spPr>
          <a:xfrm>
            <a:off x="5500033" y="1999160"/>
            <a:ext cx="5339417" cy="5519240"/>
          </a:xfrm>
          <a:prstGeom prst="rect">
            <a:avLst/>
          </a:prstGeom>
          <a:solidFill>
            <a:scrgbClr r="0" g="0" b="0">
              <a:alpha val="0"/>
            </a:scrgbClr>
          </a:solidFill>
        </p:spPr>
      </p:pic>
      <p:cxnSp>
        <p:nvCxnSpPr>
          <p:cNvPr id="13" name="Straight Connector 12"/>
          <p:cNvCxnSpPr/>
          <p:nvPr/>
        </p:nvCxnSpPr>
        <p:spPr>
          <a:xfrm>
            <a:off x="9000709" y="5793074"/>
            <a:ext cx="87154" cy="62813"/>
          </a:xfrm>
          <a:prstGeom prst="line">
            <a:avLst/>
          </a:prstGeom>
          <a:ln w="38100" cap="flat" cmpd="sng" algn="ctr">
            <a:solidFill>
              <a:srgbClr val="32CD32"/>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03523" y="3186336"/>
            <a:ext cx="9296" cy="2773665"/>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21865" y="3594619"/>
            <a:ext cx="2178844" cy="2182751"/>
          </a:xfrm>
          <a:prstGeom prst="line">
            <a:avLst/>
          </a:prstGeom>
          <a:ln w="38100" cap="flat" cmpd="sng" algn="ctr">
            <a:solidFill>
              <a:srgbClr val="32CD32"/>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94495" y="5620339"/>
            <a:ext cx="3008983" cy="25597"/>
          </a:xfrm>
          <a:prstGeom prst="line">
            <a:avLst/>
          </a:prstGeom>
          <a:ln w="38100" cap="flat" cmpd="sng" algn="ctr">
            <a:solidFill>
              <a:srgbClr val="0000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039750" y="2809458"/>
            <a:ext cx="2048113" cy="3030726"/>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8" name="Picture 1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9" name="Rectangle 18"/>
          <p:cNvSpPr/>
          <p:nvPr/>
        </p:nvSpPr>
        <p:spPr>
          <a:xfrm>
            <a:off x="3472475" y="2278435"/>
            <a:ext cx="110309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red</a:t>
            </a:r>
          </a:p>
        </p:txBody>
      </p:sp>
      <p:sp>
        <p:nvSpPr>
          <p:cNvPr id="20" name="Rectangle 19"/>
          <p:cNvSpPr/>
          <p:nvPr/>
        </p:nvSpPr>
        <p:spPr>
          <a:xfrm>
            <a:off x="3472475" y="2827819"/>
            <a:ext cx="127097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green</a:t>
            </a:r>
          </a:p>
        </p:txBody>
      </p:sp>
      <p:sp>
        <p:nvSpPr>
          <p:cNvPr id="21" name="Rectangle 20"/>
          <p:cNvSpPr/>
          <p:nvPr/>
        </p:nvSpPr>
        <p:spPr>
          <a:xfrm>
            <a:off x="3472474" y="3331971"/>
            <a:ext cx="127097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blue</a:t>
            </a:r>
          </a:p>
        </p:txBody>
      </p:sp>
      <p:sp>
        <p:nvSpPr>
          <p:cNvPr id="22" name="TextBox 21"/>
          <p:cNvSpPr txBox="1"/>
          <p:nvPr/>
        </p:nvSpPr>
        <p:spPr>
          <a:xfrm>
            <a:off x="2927239" y="2284221"/>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23" name="TextBox 22"/>
          <p:cNvSpPr txBox="1"/>
          <p:nvPr/>
        </p:nvSpPr>
        <p:spPr>
          <a:xfrm>
            <a:off x="2935814" y="2836671"/>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4" name="TextBox 23"/>
          <p:cNvSpPr txBox="1"/>
          <p:nvPr/>
        </p:nvSpPr>
        <p:spPr>
          <a:xfrm>
            <a:off x="2923905" y="3350880"/>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5" name="Oval 24"/>
          <p:cNvSpPr/>
          <p:nvPr/>
        </p:nvSpPr>
        <p:spPr>
          <a:xfrm>
            <a:off x="2151675" y="233022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Oval 25"/>
          <p:cNvSpPr/>
          <p:nvPr/>
        </p:nvSpPr>
        <p:spPr>
          <a:xfrm>
            <a:off x="2154320" y="285572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2137615" y="33738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2142808" y="387734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TextBox 28"/>
          <p:cNvSpPr txBox="1"/>
          <p:nvPr/>
        </p:nvSpPr>
        <p:spPr>
          <a:xfrm>
            <a:off x="2929972" y="3884280"/>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30" name="Rectangle 29"/>
          <p:cNvSpPr/>
          <p:nvPr/>
        </p:nvSpPr>
        <p:spPr>
          <a:xfrm>
            <a:off x="3457663" y="3886458"/>
            <a:ext cx="128578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black</a:t>
            </a:r>
          </a:p>
        </p:txBody>
      </p:sp>
    </p:spTree>
    <p:extLst>
      <p:ext uri="{BB962C8B-B14F-4D97-AF65-F5344CB8AC3E}">
        <p14:creationId xmlns:p14="http://schemas.microsoft.com/office/powerpoint/2010/main" val="34275188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4854" y="997211"/>
            <a:ext cx="92964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93404" y="978161"/>
            <a:ext cx="627507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What is a slope of given line?</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l="7779" t="10617" r="7376" b="8584"/>
          <a:stretch/>
        </p:blipFill>
        <p:spPr>
          <a:xfrm>
            <a:off x="5473222" y="1993220"/>
            <a:ext cx="5385683" cy="5544635"/>
          </a:xfrm>
          <a:prstGeom prst="rect">
            <a:avLst/>
          </a:prstGeom>
          <a:solidFill>
            <a:scrgbClr r="0" g="0" b="0">
              <a:alpha val="0"/>
            </a:scrgbClr>
          </a:solidFill>
        </p:spPr>
      </p:pic>
      <p:cxnSp>
        <p:nvCxnSpPr>
          <p:cNvPr id="13" name="Straight Connector 12"/>
          <p:cNvCxnSpPr/>
          <p:nvPr/>
        </p:nvCxnSpPr>
        <p:spPr>
          <a:xfrm>
            <a:off x="7086089" y="6284142"/>
            <a:ext cx="2353191"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4" name="Picture 1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1679" y="78517"/>
            <a:ext cx="3950970" cy="78516"/>
          </a:xfrm>
          <a:prstGeom prst="rect">
            <a:avLst/>
          </a:prstGeom>
          <a:solidFill>
            <a:scrgbClr r="0" g="0" b="0">
              <a:alpha val="0"/>
            </a:scrgbClr>
          </a:solidFill>
        </p:spPr>
      </p:pic>
      <p:sp>
        <p:nvSpPr>
          <p:cNvPr id="15" name="Rectangle 14"/>
          <p:cNvSpPr/>
          <p:nvPr/>
        </p:nvSpPr>
        <p:spPr>
          <a:xfrm>
            <a:off x="3472474" y="2278435"/>
            <a:ext cx="200074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undefined</a:t>
            </a:r>
          </a:p>
        </p:txBody>
      </p:sp>
      <p:sp>
        <p:nvSpPr>
          <p:cNvPr id="16" name="Rectangle 15"/>
          <p:cNvSpPr/>
          <p:nvPr/>
        </p:nvSpPr>
        <p:spPr>
          <a:xfrm>
            <a:off x="3472475" y="2827819"/>
            <a:ext cx="127097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m</a:t>
            </a:r>
            <a:r>
              <a:rPr lang="en-US" sz="2400" b="1" dirty="0" smtClean="0">
                <a:solidFill>
                  <a:srgbClr val="000000"/>
                </a:solidFill>
                <a:latin typeface="Arial" pitchFamily="34" charset="0"/>
                <a:cs typeface="Arial" pitchFamily="34" charset="0"/>
              </a:rPr>
              <a:t> = -</a:t>
            </a:r>
            <a:r>
              <a:rPr lang="en-US" sz="2400" b="1" dirty="0">
                <a:solidFill>
                  <a:srgbClr val="000000"/>
                </a:solidFill>
                <a:latin typeface="Arial" pitchFamily="34" charset="0"/>
                <a:cs typeface="Arial" pitchFamily="34" charset="0"/>
              </a:rPr>
              <a:t>5</a:t>
            </a:r>
          </a:p>
        </p:txBody>
      </p:sp>
      <p:sp>
        <p:nvSpPr>
          <p:cNvPr id="17" name="Rectangle 16"/>
          <p:cNvSpPr/>
          <p:nvPr/>
        </p:nvSpPr>
        <p:spPr>
          <a:xfrm>
            <a:off x="3472474" y="3331971"/>
            <a:ext cx="127097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m</a:t>
            </a:r>
            <a:r>
              <a:rPr lang="en-US" sz="2400" b="1" dirty="0" smtClean="0">
                <a:solidFill>
                  <a:srgbClr val="000000"/>
                </a:solidFill>
                <a:latin typeface="Arial" pitchFamily="34" charset="0"/>
                <a:cs typeface="Arial" pitchFamily="34" charset="0"/>
              </a:rPr>
              <a:t> = 0</a:t>
            </a:r>
            <a:endParaRPr lang="en-US" sz="2400" b="1" dirty="0">
              <a:solidFill>
                <a:srgbClr val="000000"/>
              </a:solidFill>
              <a:latin typeface="Arial" pitchFamily="34" charset="0"/>
              <a:cs typeface="Arial" pitchFamily="34" charset="0"/>
            </a:endParaRPr>
          </a:p>
        </p:txBody>
      </p:sp>
      <p:sp>
        <p:nvSpPr>
          <p:cNvPr id="18" name="TextBox 17"/>
          <p:cNvSpPr txBox="1"/>
          <p:nvPr/>
        </p:nvSpPr>
        <p:spPr>
          <a:xfrm>
            <a:off x="2927239" y="2284221"/>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9" name="TextBox 18"/>
          <p:cNvSpPr txBox="1"/>
          <p:nvPr/>
        </p:nvSpPr>
        <p:spPr>
          <a:xfrm>
            <a:off x="2935814" y="2836671"/>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0" name="TextBox 19"/>
          <p:cNvSpPr txBox="1"/>
          <p:nvPr/>
        </p:nvSpPr>
        <p:spPr>
          <a:xfrm>
            <a:off x="2923905" y="3350880"/>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1" name="Oval 20"/>
          <p:cNvSpPr/>
          <p:nvPr/>
        </p:nvSpPr>
        <p:spPr>
          <a:xfrm>
            <a:off x="2151675" y="233022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54320" y="285572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Oval 22"/>
          <p:cNvSpPr/>
          <p:nvPr/>
        </p:nvSpPr>
        <p:spPr>
          <a:xfrm>
            <a:off x="2137615" y="33738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4" name="Oval 23"/>
          <p:cNvSpPr/>
          <p:nvPr/>
        </p:nvSpPr>
        <p:spPr>
          <a:xfrm>
            <a:off x="2142808" y="387734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TextBox 24"/>
          <p:cNvSpPr txBox="1"/>
          <p:nvPr/>
        </p:nvSpPr>
        <p:spPr>
          <a:xfrm>
            <a:off x="2929972" y="3884280"/>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6" name="Rectangle 25"/>
          <p:cNvSpPr/>
          <p:nvPr/>
        </p:nvSpPr>
        <p:spPr>
          <a:xfrm>
            <a:off x="3457663" y="3886458"/>
            <a:ext cx="128578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m</a:t>
            </a:r>
            <a:r>
              <a:rPr lang="en-US" sz="2400" b="1" dirty="0" smtClean="0">
                <a:solidFill>
                  <a:srgbClr val="000000"/>
                </a:solidFill>
                <a:latin typeface="Arial" pitchFamily="34" charset="0"/>
                <a:cs typeface="Arial" pitchFamily="34" charset="0"/>
              </a:rPr>
              <a:t> = 5</a:t>
            </a:r>
            <a:endParaRPr lang="en-US"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4636005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761" y="1003705"/>
            <a:ext cx="6465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81856" y="1003706"/>
            <a:ext cx="6623685"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What is the slope of given line?</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3000"/>
                    </a14:imgEffect>
                  </a14:imgLayer>
                </a14:imgProps>
              </a:ext>
              <a:ext uri="{28A0092B-C50C-407E-A947-70E740481C1C}">
                <a14:useLocalDpi xmlns:a14="http://schemas.microsoft.com/office/drawing/2010/main" val="0"/>
              </a:ext>
            </a:extLst>
          </a:blip>
          <a:srcRect l="8289" t="10380" r="7426" b="10238"/>
          <a:stretch/>
        </p:blipFill>
        <p:spPr>
          <a:xfrm>
            <a:off x="5489236" y="1994710"/>
            <a:ext cx="5350214" cy="5447490"/>
          </a:xfrm>
          <a:prstGeom prst="rect">
            <a:avLst/>
          </a:prstGeom>
          <a:solidFill>
            <a:scrgbClr r="0" g="0" b="0">
              <a:alpha val="0"/>
            </a:scrgbClr>
          </a:solidFill>
        </p:spPr>
      </p:pic>
      <p:cxnSp>
        <p:nvCxnSpPr>
          <p:cNvPr id="13" name="Straight Connector 12"/>
          <p:cNvCxnSpPr/>
          <p:nvPr/>
        </p:nvCxnSpPr>
        <p:spPr>
          <a:xfrm>
            <a:off x="6530832" y="3867806"/>
            <a:ext cx="2663906" cy="1774466"/>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4" name="Picture 1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5" name="Rectangle 14"/>
          <p:cNvSpPr/>
          <p:nvPr/>
        </p:nvSpPr>
        <p:spPr>
          <a:xfrm>
            <a:off x="3472475" y="2278435"/>
            <a:ext cx="100611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-2/3</a:t>
            </a:r>
          </a:p>
        </p:txBody>
      </p:sp>
      <p:sp>
        <p:nvSpPr>
          <p:cNvPr id="16" name="Rectangle 15"/>
          <p:cNvSpPr/>
          <p:nvPr/>
        </p:nvSpPr>
        <p:spPr>
          <a:xfrm>
            <a:off x="3472476" y="2827819"/>
            <a:ext cx="88990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3/2</a:t>
            </a:r>
          </a:p>
        </p:txBody>
      </p:sp>
      <p:sp>
        <p:nvSpPr>
          <p:cNvPr id="17" name="Rectangle 16"/>
          <p:cNvSpPr/>
          <p:nvPr/>
        </p:nvSpPr>
        <p:spPr>
          <a:xfrm>
            <a:off x="3472475" y="3351021"/>
            <a:ext cx="565650" cy="495300"/>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-3</a:t>
            </a:r>
          </a:p>
        </p:txBody>
      </p:sp>
      <p:sp>
        <p:nvSpPr>
          <p:cNvPr id="18" name="TextBox 17"/>
          <p:cNvSpPr txBox="1"/>
          <p:nvPr/>
        </p:nvSpPr>
        <p:spPr>
          <a:xfrm>
            <a:off x="2927239" y="2284221"/>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9" name="TextBox 18"/>
          <p:cNvSpPr txBox="1"/>
          <p:nvPr/>
        </p:nvSpPr>
        <p:spPr>
          <a:xfrm>
            <a:off x="2935814" y="2836671"/>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1" name="Oval 20"/>
          <p:cNvSpPr/>
          <p:nvPr/>
        </p:nvSpPr>
        <p:spPr>
          <a:xfrm>
            <a:off x="2151675" y="233022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54320" y="285572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Oval 22"/>
          <p:cNvSpPr/>
          <p:nvPr/>
        </p:nvSpPr>
        <p:spPr>
          <a:xfrm>
            <a:off x="2137615" y="33738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4" name="Oval 23"/>
          <p:cNvSpPr/>
          <p:nvPr/>
        </p:nvSpPr>
        <p:spPr>
          <a:xfrm>
            <a:off x="2142808" y="387734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Rectangle 25"/>
          <p:cNvSpPr/>
          <p:nvPr/>
        </p:nvSpPr>
        <p:spPr>
          <a:xfrm>
            <a:off x="3496168" y="3886458"/>
            <a:ext cx="64289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a:t>
            </a:r>
          </a:p>
        </p:txBody>
      </p:sp>
      <p:sp>
        <p:nvSpPr>
          <p:cNvPr id="27" name="TextBox 26"/>
          <p:cNvSpPr txBox="1"/>
          <p:nvPr/>
        </p:nvSpPr>
        <p:spPr>
          <a:xfrm>
            <a:off x="2923905" y="3350880"/>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8" name="TextBox 27"/>
          <p:cNvSpPr txBox="1"/>
          <p:nvPr/>
        </p:nvSpPr>
        <p:spPr>
          <a:xfrm>
            <a:off x="2929972" y="3884280"/>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Tree>
    <p:extLst>
      <p:ext uri="{BB962C8B-B14F-4D97-AF65-F5344CB8AC3E}">
        <p14:creationId xmlns:p14="http://schemas.microsoft.com/office/powerpoint/2010/main" val="8605787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0786" y="1002285"/>
            <a:ext cx="92964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2091611" y="1002285"/>
            <a:ext cx="8539559"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is an equation of the lie in the coordinate plane?</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l="10298" t="7254" r="6910" b="9760"/>
          <a:stretch/>
        </p:blipFill>
        <p:spPr>
          <a:xfrm>
            <a:off x="5657850" y="1783027"/>
            <a:ext cx="5255420" cy="5694733"/>
          </a:xfrm>
          <a:prstGeom prst="rect">
            <a:avLst/>
          </a:prstGeom>
          <a:solidFill>
            <a:scrgbClr r="0" g="0" b="0">
              <a:alpha val="0"/>
            </a:scrgbClr>
          </a:solidFill>
        </p:spPr>
      </p:pic>
      <p:cxnSp>
        <p:nvCxnSpPr>
          <p:cNvPr id="13" name="Straight Connector 12"/>
          <p:cNvCxnSpPr/>
          <p:nvPr/>
        </p:nvCxnSpPr>
        <p:spPr>
          <a:xfrm flipH="1">
            <a:off x="7735015" y="3300466"/>
            <a:ext cx="1931908" cy="265913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4" name="Picture 1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7154" y="78517"/>
            <a:ext cx="3950970" cy="78516"/>
          </a:xfrm>
          <a:prstGeom prst="rect">
            <a:avLst/>
          </a:prstGeom>
          <a:solidFill>
            <a:scrgbClr r="0" g="0" b="0">
              <a:alpha val="0"/>
            </a:scrgbClr>
          </a:solidFill>
        </p:spPr>
      </p:pic>
      <p:sp>
        <p:nvSpPr>
          <p:cNvPr id="15" name="Rectangle 14"/>
          <p:cNvSpPr/>
          <p:nvPr/>
        </p:nvSpPr>
        <p:spPr>
          <a:xfrm>
            <a:off x="3472474" y="3136900"/>
            <a:ext cx="218537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- 4/5x+2</a:t>
            </a:r>
            <a:endParaRPr lang="en-US" sz="2400" b="1" dirty="0">
              <a:solidFill>
                <a:srgbClr val="000000"/>
              </a:solidFill>
              <a:latin typeface="Arial" pitchFamily="34" charset="0"/>
              <a:cs typeface="Arial" pitchFamily="34" charset="0"/>
            </a:endParaRPr>
          </a:p>
        </p:txBody>
      </p:sp>
      <p:sp>
        <p:nvSpPr>
          <p:cNvPr id="16" name="Rectangle 15"/>
          <p:cNvSpPr/>
          <p:nvPr/>
        </p:nvSpPr>
        <p:spPr>
          <a:xfrm>
            <a:off x="3472475" y="3743434"/>
            <a:ext cx="184699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4/5x </a:t>
            </a:r>
            <a:r>
              <a:rPr lang="en-US" sz="2400" b="1" dirty="0">
                <a:solidFill>
                  <a:srgbClr val="000000"/>
                </a:solidFill>
                <a:latin typeface="Arial" pitchFamily="34" charset="0"/>
                <a:cs typeface="Arial" pitchFamily="34" charset="0"/>
              </a:rPr>
              <a:t>-2</a:t>
            </a:r>
          </a:p>
        </p:txBody>
      </p:sp>
      <p:sp>
        <p:nvSpPr>
          <p:cNvPr id="17" name="Rectangle 16"/>
          <p:cNvSpPr/>
          <p:nvPr/>
        </p:nvSpPr>
        <p:spPr>
          <a:xfrm>
            <a:off x="3472474" y="4247586"/>
            <a:ext cx="184699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5/4x-2</a:t>
            </a:r>
            <a:endParaRPr lang="en-US" sz="2400" b="1" dirty="0">
              <a:solidFill>
                <a:srgbClr val="000000"/>
              </a:solidFill>
              <a:latin typeface="Arial" pitchFamily="34" charset="0"/>
              <a:cs typeface="Arial" pitchFamily="34" charset="0"/>
            </a:endParaRPr>
          </a:p>
        </p:txBody>
      </p:sp>
      <p:sp>
        <p:nvSpPr>
          <p:cNvPr id="18" name="TextBox 17"/>
          <p:cNvSpPr txBox="1"/>
          <p:nvPr/>
        </p:nvSpPr>
        <p:spPr>
          <a:xfrm>
            <a:off x="2927239" y="3142686"/>
            <a:ext cx="37821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A</a:t>
            </a:r>
          </a:p>
        </p:txBody>
      </p:sp>
      <p:sp>
        <p:nvSpPr>
          <p:cNvPr id="19" name="TextBox 18"/>
          <p:cNvSpPr txBox="1"/>
          <p:nvPr/>
        </p:nvSpPr>
        <p:spPr>
          <a:xfrm>
            <a:off x="2916764" y="3752286"/>
            <a:ext cx="4109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B</a:t>
            </a:r>
          </a:p>
        </p:txBody>
      </p:sp>
      <p:sp>
        <p:nvSpPr>
          <p:cNvPr id="20" name="TextBox 19"/>
          <p:cNvSpPr txBox="1"/>
          <p:nvPr/>
        </p:nvSpPr>
        <p:spPr>
          <a:xfrm>
            <a:off x="2923905" y="4266495"/>
            <a:ext cx="36429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C</a:t>
            </a:r>
          </a:p>
        </p:txBody>
      </p:sp>
      <p:sp>
        <p:nvSpPr>
          <p:cNvPr id="21" name="Oval 20"/>
          <p:cNvSpPr/>
          <p:nvPr/>
        </p:nvSpPr>
        <p:spPr>
          <a:xfrm>
            <a:off x="2151675" y="32581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2" name="Oval 21"/>
          <p:cNvSpPr/>
          <p:nvPr/>
        </p:nvSpPr>
        <p:spPr>
          <a:xfrm>
            <a:off x="2154320" y="378363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3" name="Oval 22"/>
          <p:cNvSpPr/>
          <p:nvPr/>
        </p:nvSpPr>
        <p:spPr>
          <a:xfrm>
            <a:off x="2137615" y="430179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4" name="Oval 23"/>
          <p:cNvSpPr/>
          <p:nvPr/>
        </p:nvSpPr>
        <p:spPr>
          <a:xfrm>
            <a:off x="2142808" y="48052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TextBox 24"/>
          <p:cNvSpPr txBox="1"/>
          <p:nvPr/>
        </p:nvSpPr>
        <p:spPr>
          <a:xfrm>
            <a:off x="2929972" y="4780845"/>
            <a:ext cx="40072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D</a:t>
            </a:r>
          </a:p>
        </p:txBody>
      </p:sp>
      <p:sp>
        <p:nvSpPr>
          <p:cNvPr id="26" name="Rectangle 25"/>
          <p:cNvSpPr/>
          <p:nvPr/>
        </p:nvSpPr>
        <p:spPr>
          <a:xfrm>
            <a:off x="3477118" y="4783023"/>
            <a:ext cx="218073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y</a:t>
            </a:r>
            <a:r>
              <a:rPr lang="en-US" sz="2400" b="1" dirty="0" smtClean="0">
                <a:solidFill>
                  <a:srgbClr val="000000"/>
                </a:solidFill>
                <a:latin typeface="Arial" pitchFamily="34" charset="0"/>
                <a:cs typeface="Arial" pitchFamily="34" charset="0"/>
              </a:rPr>
              <a:t> = - 5/4x+2</a:t>
            </a:r>
            <a:endParaRPr lang="en-US"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66588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3034</TotalTime>
  <Words>9808</Words>
  <Application>Microsoft Office PowerPoint</Application>
  <PresentationFormat>Custom</PresentationFormat>
  <Paragraphs>2347</Paragraphs>
  <Slides>160</Slides>
  <Notes>9</Notes>
  <HiddenSlides>0</HiddenSlides>
  <MMClips>0</MMClips>
  <ScaleCrop>false</ScaleCrop>
  <HeadingPairs>
    <vt:vector size="4" baseType="variant">
      <vt:variant>
        <vt:lpstr>Theme</vt:lpstr>
      </vt:variant>
      <vt:variant>
        <vt:i4>1</vt:i4>
      </vt:variant>
      <vt:variant>
        <vt:lpstr>Slide Titles</vt:lpstr>
      </vt:variant>
      <vt:variant>
        <vt:i4>160</vt:i4>
      </vt:variant>
    </vt:vector>
  </HeadingPairs>
  <TitlesOfParts>
    <vt:vector size="16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pc4</dc:creator>
  <cp:lastModifiedBy>Elizabeth Kamstra</cp:lastModifiedBy>
  <cp:revision>1161</cp:revision>
  <dcterms:created xsi:type="dcterms:W3CDTF">2012-07-17T10:38:24Z</dcterms:created>
  <dcterms:modified xsi:type="dcterms:W3CDTF">2012-08-14T17:45:54Z</dcterms:modified>
</cp:coreProperties>
</file>